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  <p:sldMasterId id="2147483697" r:id="rId3"/>
    <p:sldMasterId id="2147483709" r:id="rId4"/>
    <p:sldMasterId id="2147483733" r:id="rId5"/>
  </p:sldMasterIdLst>
  <p:notesMasterIdLst>
    <p:notesMasterId r:id="rId27"/>
  </p:notesMasterIdLst>
  <p:sldIdLst>
    <p:sldId id="258" r:id="rId6"/>
    <p:sldId id="286" r:id="rId7"/>
    <p:sldId id="259" r:id="rId8"/>
    <p:sldId id="260" r:id="rId9"/>
    <p:sldId id="261" r:id="rId10"/>
    <p:sldId id="262" r:id="rId11"/>
    <p:sldId id="264" r:id="rId12"/>
    <p:sldId id="278" r:id="rId13"/>
    <p:sldId id="281" r:id="rId14"/>
    <p:sldId id="283" r:id="rId15"/>
    <p:sldId id="285" r:id="rId16"/>
    <p:sldId id="287" r:id="rId17"/>
    <p:sldId id="288" r:id="rId18"/>
    <p:sldId id="289" r:id="rId19"/>
    <p:sldId id="290" r:id="rId20"/>
    <p:sldId id="293" r:id="rId21"/>
    <p:sldId id="294" r:id="rId22"/>
    <p:sldId id="295" r:id="rId23"/>
    <p:sldId id="272" r:id="rId24"/>
    <p:sldId id="273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C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98" autoAdjust="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EEF18-B791-412A-A175-CF68135AD59C}" type="datetimeFigureOut">
              <a:rPr lang="ru-RU" smtClean="0"/>
              <a:pPr/>
              <a:t>26.02.2018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AB3D1-4F66-4344-A2C9-B591C9A3E48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9330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B9583C-6139-4B17-B864-FB1C8BF107B7}" type="slidenum">
              <a:rPr lang="ru-RU" smtClean="0">
                <a:solidFill>
                  <a:srgbClr val="000000"/>
                </a:solidFill>
              </a:rPr>
              <a:pPr eaLnBrk="1" hangingPunct="1"/>
              <a:t>3</a:t>
            </a:fld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B2488F-6A93-4D31-8352-39A9C7D5FED5}" type="slidenum">
              <a:rPr lang="ru-RU" smtClean="0">
                <a:solidFill>
                  <a:srgbClr val="000000"/>
                </a:solidFill>
              </a:rPr>
              <a:pPr eaLnBrk="1" hangingPunct="1"/>
              <a:t>7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AB3D1-4F66-4344-A2C9-B591C9A3E483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7458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4CAB63D-EBC9-4F56-84CF-B038C9151F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8652113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99F25E0-E63A-4107-8EEE-346D2F139D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4027968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CF02012-C8FB-4B4B-8F0A-B95BA360F9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0326902"/>
      </p:ext>
    </p:extLst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ED90AE3-A8B3-4A15-B8FC-489BDC2DBB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5375490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D0DE-BB21-413F-AD47-EDE6052CA0F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80591-CD35-4C87-988C-FA7FCD33B3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429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0269-5381-41B3-8D22-5539587358C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2B1B6-D929-4EC0-8093-B1656D20508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15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F89CB-DF08-4F81-BF55-09FFF052614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42880-E01F-471A-8FC8-825933FD15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44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FD91C-0317-41FD-B51C-5330FC27699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E3906-757D-4B7A-98DA-A0358D48FC4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788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86062-E9D0-4262-904C-747D3328705A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EB113-F5C7-441D-9E71-70CC1B6EB0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007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BBE52-B9E2-46B6-8FF4-8E5CE2714423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6112A-D5DE-4922-939B-7804BC8C4E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238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EBCFC-5189-4A51-BE7E-3195074BEAA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D3225-95B5-4C9F-9A78-B870D48C7F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182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B8BC4C3-5F43-4B24-98C9-4C0128D69C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3821446"/>
      </p:ext>
    </p:extLst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7D5F-0E07-487D-B848-107AAF59FE7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48C94-54F7-4D6D-88F9-53C11B8CAB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439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9913B-D53B-48D5-B9E7-D609E23E4EC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C0418-2BEA-40F8-8146-00F966C05D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3922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3BDC6-3762-4048-82F5-1E112EA73D5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9B0D1-4481-4DF3-B0EB-0E0098EE0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967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6FF2C-34E6-4F3E-A3A6-034ECD967E4A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E4020-199D-42E2-89AE-710675230D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16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4AB4-64AE-4F66-ACC8-BC9351DE574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4DE6-458F-496D-BCF9-9A42F84363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449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E59A7-2B12-4D72-98D4-A725D8961BF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0E32E-A329-414F-AF5F-7431B7D8B4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226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28DF7-000D-4095-AD94-27961B61A8B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B0390-FEEC-4632-B552-9669084A7E4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21717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08A51-97A7-458D-95D4-420C9115653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835ED-9628-4D32-B337-FE24ACA2F3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395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CBDF3-C9AF-4203-BD32-BF8C43C3339D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FEB47-109E-4C13-9DB6-266810DA2E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2988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C9452-2E0F-4895-BCD2-A1B353CB0C9A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C53AD-B3DE-4668-8892-3839A6C1DD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07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AE752B9-DBB2-435A-9822-4EA9690E45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1399676"/>
      </p:ext>
    </p:extLst>
  </p:cSld>
  <p:clrMapOvr>
    <a:masterClrMapping/>
  </p:clrMapOvr>
  <p:transition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BFBCF-17B5-4BBF-AB23-92722934642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FE41A-DA7C-4E48-AC7F-7659BFBFC0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6662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82609-81F1-42B3-AD36-B1092CDC833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89092-9774-4D23-BBFD-16EF0C139E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436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D9C85-9EEE-4587-A9FD-399F6D227463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A746E-A9C0-4DAA-88FB-A6B6DA1796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017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9DD41-F77E-4652-87C6-1CE5E8A8207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7EC0C-3B10-4741-A769-C0AAC1427E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8122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32348-DB77-4FF3-A9FE-45E62590BBC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8640C-1926-4A49-BF74-AAC222D187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389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00946-4594-4D94-9ABB-C90E89124E2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545CF-22C6-4E5B-B1D5-C0C9EF3D95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807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DCA9C-B8FF-45DE-9A6F-FAA0D981A82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A9B3D-C2C4-4632-A325-99BCD38284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7626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FBD7-C421-47AA-9CFA-FD2F62F1465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6EEEB-DCAF-4CF9-ACA9-2265024961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9143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B968-4BF0-4FFF-B6D0-785BF4D06C7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FE3D5-C670-48BC-9034-1F0A940582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2644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CC6CA-65DC-4156-A99D-45873E472A8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637DD-460B-48F0-9CA9-D995D41554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708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1893CD8-90F9-4D50-BC1E-96B335EDBB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3133584"/>
      </p:ext>
    </p:extLst>
  </p:cSld>
  <p:clrMapOvr>
    <a:masterClrMapping/>
  </p:clrMapOvr>
  <p:transition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9666F-39F5-409A-9527-5B37B0AAFF6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0D057-063A-420E-B16B-672BA5AB17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9337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80947-BBE5-40A8-B725-1E4E56B395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5015A-A883-4C4A-9F5C-F5624F8D17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78305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EE8E-CE50-4434-9E17-AE10B290B7E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A01EF-F09E-40BA-9B96-E24601E097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1215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6DD76-77B2-417B-A23D-A01D6B960E6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846B2-F038-48BA-BD1B-022848C74A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7086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5DF09-3E65-4F6D-9B5A-31AA69C6B58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B94A-402E-4BFB-AE0C-D525D98435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84693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3A2EB-FEE4-4A50-9B19-F9A9E75681BD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BED47-AF42-4C77-B925-87D0E60EAC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3767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330D99-7466-4EDD-881C-851D50BC814A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738230A-04E9-4589-9DB8-61C78BFC0C2F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A31D3A-E3B1-4E45-9419-CB50EAC7DBE3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19D24AF-78A7-434F-B243-03846C85D6D6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27F90-E3E8-4CA7-A1C6-A7E57EF7FEDC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391A2-A85E-4A69-98B6-A0DEF09AD362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CA1DD5-B439-424E-BF7B-474B8A891168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37CDB-184C-4881-B57B-075F3E9D9B7D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2966A5F-4749-4CE6-8A7F-0AB3FC2754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2318411"/>
      </p:ext>
    </p:extLst>
  </p:cSld>
  <p:clrMapOvr>
    <a:masterClrMapping/>
  </p:clrMapOvr>
  <p:transition>
    <p:strips dir="r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DA4CDA-D5A4-4A3C-922E-50ED11C4DBBD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3180A3C5-CB53-4687-B457-E757CB543740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116A0A-BA6E-483F-B2BC-FA80E6FE1287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D66CCC-0C8C-44B7-A2D4-1AC91CF7CFD3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E55212-0BB2-4F52-B6D7-B7D10A16E59A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009870-05F2-461B-A4A9-0A25B5FB263F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FD4050-42E0-46CE-88DA-355D1FD4D6F4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DC2CC-4F74-4D47-94D7-6F837646D2C6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1A2BC2-429B-4D18-A914-723746451995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F05FE-90DC-4684-8414-36F6A6E483AA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5F174A-3341-4E93-A4A2-0E60EB4F763E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2358C-EA7D-485E-9572-2818844714EB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845CBB-24BE-4BBE-80AB-E161DCF5373D}" type="datetimeFigureOut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26.02.2018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4E263-9958-44B1-8879-E21CEA430A83}" type="slidenum">
              <a:rPr lang="ru-RU" smtClean="0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966D1C0-713C-445B-9AC0-CF7D1EB669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0191490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6FBB8CB-1722-47E5-BE54-18D1E546AC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426922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F9746A0-602B-49F2-A0C1-4A74C273EC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2538127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20.01.2009 г.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32C8582-388F-4807-B911-22156AB241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952231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/>
              <a:t>20.01.2009 г.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19E8E8-0B9B-44D6-8E54-617D3CD0DB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536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strips dir="rd"/>
  </p:transition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608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611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11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1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BB19BD-114F-484C-ACCB-627686CF1748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9A75A-805A-4268-80FA-6581F6BA3E8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7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608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611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11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1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0D85C-4857-4BA9-8206-AC2F5F891FA0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26.02.2018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3F2E2B-A1EE-415D-A6DC-DD0FFC5249F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12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608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8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9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0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1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611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11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1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669D16-0B78-46EF-88F8-DF4CE51EAAE0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2DC6FC-DBC6-4B4B-8B8B-EF5FAD651FA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77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20.01.2009 г.</a:t>
            </a:r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19E8E8-0B9B-44D6-8E54-617D3CD0DB4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metodika/5652_vzaimokontol_i_vzaimoproverka" TargetMode="External"/><Relationship Id="rId2" Type="http://schemas.openxmlformats.org/officeDocument/2006/relationships/hyperlink" Target="http://pedsovet.su/publ/47-1-0-577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publ/205-1-0-113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metodika/6072_urok_systematizacii_znaniy_fgos" TargetMode="External"/><Relationship Id="rId2" Type="http://schemas.openxmlformats.org/officeDocument/2006/relationships/hyperlink" Target="http://pedsovet.su/metodika/5734_samokontro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edsovet.su/metodika/5973_differencirovannye_zadaniya_na_uroke" TargetMode="External"/><Relationship Id="rId4" Type="http://schemas.openxmlformats.org/officeDocument/2006/relationships/hyperlink" Target="http://pedsovet.su/publ/164-1-0-406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metodika/refleksiya/5665_refleksiya_kak_etap_uroka_fgo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57188" y="2813050"/>
            <a:ext cx="8358187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Times New Roman" pitchFamily="18" charset="0"/>
              </a:rPr>
              <a:t>Современный урок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Times New Roman" pitchFamily="18" charset="0"/>
              </a:rPr>
              <a:t>в условиях реализации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Times New Roman" pitchFamily="18" charset="0"/>
              </a:rPr>
              <a:t>ФГОС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00000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28" y="357166"/>
            <a:ext cx="6786609" cy="385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0" y="500063"/>
            <a:ext cx="6429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              </a:t>
            </a:r>
            <a:endParaRPr lang="ru-RU" sz="1200" b="1" dirty="0">
              <a:solidFill>
                <a:srgbClr val="000000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0000"/>
                </a:solidFill>
                <a:latin typeface="Arial" charset="0"/>
              </a:rPr>
              <a:t>ФГОС</a:t>
            </a:r>
            <a:r>
              <a:rPr lang="ru-RU" sz="1200" dirty="0">
                <a:solidFill>
                  <a:srgbClr val="000000"/>
                </a:solidFill>
                <a:latin typeface="Arial" charset="0"/>
              </a:rPr>
              <a:t> 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123436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effectLst/>
              </a:rPr>
              <a:t>Характеристика деятельности педагога, работающего по ФГОС</a:t>
            </a:r>
            <a:endParaRPr lang="ru-RU" sz="2800" b="1" i="1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1813852"/>
              </p:ext>
            </p:extLst>
          </p:nvPr>
        </p:nvGraphicFramePr>
        <p:xfrm>
          <a:off x="214282" y="1346708"/>
          <a:ext cx="8786874" cy="5087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2928958"/>
                <a:gridCol w="3571900"/>
              </a:tblGrid>
              <a:tr h="6535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Предмет изменений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Традиционная деятельность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Деятельность учителя, работающего по ФГОС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Образовательная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среда</a:t>
                      </a:r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Создается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учителем.</a:t>
                      </a: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Выставки работ обучающихся.</a:t>
                      </a: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Создается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обучающимися.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Дети изготавливают учебный материал, проводят презентации.</a:t>
                      </a:r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Результаты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обучения</a:t>
                      </a:r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предметные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результаты;</a:t>
                      </a: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600" b="1" i="1" baseline="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нет портфолио обучающегося;</a:t>
                      </a: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ru-RU" sz="1600" b="1" i="1" baseline="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основная оценка- оценка учителя;</a:t>
                      </a: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важны положительные оценки учеников по итогам контрольных работ</a:t>
                      </a:r>
                    </a:p>
                    <a:p>
                      <a:pPr indent="450215" algn="l">
                        <a:spcAft>
                          <a:spcPts val="0"/>
                        </a:spcAft>
                      </a:pP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не только предметные результаты, но и личностные, </a:t>
                      </a:r>
                      <a:r>
                        <a:rPr lang="ru-RU" sz="1600" b="1" i="1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метапредметные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ru-RU" sz="1600" b="1" i="1" baseline="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создание </a:t>
                      </a:r>
                      <a:r>
                        <a:rPr lang="ru-RU" sz="1600" b="1" i="1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портфолио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ru-RU" sz="1600" b="1" i="1" baseline="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ориентир на самооценку обучающегося, формирование адекватной самооценки;</a:t>
                      </a: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ru-RU" sz="1600" b="1" i="1" baseline="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Учет динамики результатов обучения детей относительно самих  себя. Оценка промежуточных результатов обучения;</a:t>
                      </a: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72198" y="5286388"/>
            <a:ext cx="228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95921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14311"/>
          <a:ext cx="8643998" cy="6357960"/>
        </p:xfrm>
        <a:graphic>
          <a:graphicData uri="http://schemas.openxmlformats.org/drawingml/2006/table">
            <a:tbl>
              <a:tblPr/>
              <a:tblGrid>
                <a:gridCol w="1895614"/>
                <a:gridCol w="3412105"/>
                <a:gridCol w="3336279"/>
              </a:tblGrid>
              <a:tr h="2573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Требования к уроку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Традиционный урок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Урок современного типа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Объявление темы урока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сообщает учащимся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Формулируют сами учащиеся 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Сообщение целей и задач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формулирует и сообщает учащимся, чему должны научиться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Формулируют сами учащиеся, определив границы знания и незнания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Планирование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сообщает учащимся, какую работу они должны выполнить, чтобы достичь цели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Планирование учащимися способов достижения намеченной цели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Практическая деятельность учащихся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Под руководством учителя учащиеся выполняют ряд практических задач (чаще применяется фронтальный метод организации деятельности)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осуществляют учебные действия по намеченному плану (применяется групповой, индивидуальный методы)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Осуществление контроля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осуществляет контроль за выполнением учащимися практической работы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осуществляют контроль (применяются формы самоконтроля, взаимоконтроля)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Осуществление коррекции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формулируют затруднения и осуществляют коррекцию самостоятельно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Оценивание учащихся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осуществляет оценивание учащихся за работу на уроке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дают оценку деятельности по её результатам (</a:t>
                      </a: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самооценивание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, оценивание результатов деятельности товарищей)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Итог урока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выясняет у учащихся, что они запомнили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Проводится рефлексия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Домашнее задание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объявляет и комментирует (чаще – задание одно для всех)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408" name="Прямоугольник 3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>
                <a:solidFill>
                  <a:prstClr val="black"/>
                </a:solidFill>
              </a:rPr>
              <a:t>ФГОС</a:t>
            </a:r>
            <a:r>
              <a:rPr lang="ru-RU" sz="160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1540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218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313613" cy="7857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урока по ФГОС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3999" cy="6362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480"/>
                <a:gridCol w="3877071"/>
                <a:gridCol w="2633448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Этапы урока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Краткое содержание, действия учеников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Действия учителя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488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Мотивирование на учебную деятельность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Создание благожелательной атмосферы урока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нацеленности на работу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Настраивает учеников на успешную работу</a:t>
                      </a:r>
                    </a:p>
                  </a:txBody>
                  <a:tcPr marL="68580" marR="68580" marT="0" marB="0" anchor="ctr"/>
                </a:tc>
              </a:tr>
              <a:tr h="2180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Актуализация знаний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Повторение пройденного, выполнение заданий. </a:t>
                      </a:r>
                      <a:r>
                        <a:rPr lang="ru-RU" sz="2000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3"/>
                        </a:rPr>
                        <a:t>Взаимопроверка и </a:t>
                      </a:r>
                      <a:r>
                        <a:rPr lang="ru-RU" sz="2000" u="sng" dirty="0" err="1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3"/>
                        </a:rPr>
                        <a:t>взаимооценивание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Затем ученики получают задание, для решения которого не достаточно имеющихся умений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</a:t>
                      </a:r>
                    </a:p>
                  </a:txBody>
                  <a:tcPr marL="68580" marR="68580" marT="0" marB="0" anchor="ctr"/>
                </a:tc>
              </a:tr>
              <a:tr h="1308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Целеполагание</a:t>
                      </a: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постановка проблемы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совместной работе выявляются причины затруднения, выясняется проблема. Ученики самостоятельно формулируют тему и цель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Подводит учеников к определению границ знания и незнания, осознанию темы, целей и задач урока.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313613" cy="7857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урока по ФГОС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5703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4572033"/>
                <a:gridCol w="2428859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Этапы урока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Краткое содержание, действия учеников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Действия учителя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591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Поиск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путей </a:t>
                      </a: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решения проблемы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Планирование путей достижения намеченной цели. Осуществление учебных действий </a:t>
                      </a:r>
                      <a:r>
                        <a:rPr lang="ru-RU" sz="2000" b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 </a:t>
                      </a: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плану. Индивидуальная </a:t>
                      </a:r>
                      <a:r>
                        <a:rPr lang="ru-RU" sz="2000" b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</a:t>
                      </a:r>
                      <a:r>
                        <a:rPr lang="ru-RU" sz="2000" b="0" u="sng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групповая </a:t>
                      </a:r>
                      <a:r>
                        <a:rPr lang="ru-RU" sz="2000" b="0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работа</a:t>
                      </a: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по решению практических задач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</a:t>
                      </a:r>
                    </a:p>
                  </a:txBody>
                  <a:tcPr marL="68580" marR="68580" marT="0" marB="0" anchor="ctr"/>
                </a:tc>
              </a:tr>
              <a:tr h="142876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проблемы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Выполняют задание, которое сначала оказалось непосильным для решения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</a:t>
                      </a:r>
                    </a:p>
                  </a:txBody>
                  <a:tcPr marL="68580" marR="68580" marT="0" marB="0" anchor="ctr"/>
                </a:tc>
              </a:tr>
              <a:tr h="13085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Коррекция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Проверяют решение, выявляют, все ли справились с заданием, формулируют затруднения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Помогает, советует, консультирует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313613" cy="7857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урока по ФГОС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3999" cy="6450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480"/>
                <a:gridCol w="3877071"/>
                <a:gridCol w="2633448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Этапы урока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Краткое содержание, действия учеников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Действия учителя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4888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Самостоятельная работа с использованием полученных знаний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Выполнение упражнений по новой теме, </a:t>
                      </a:r>
                      <a:r>
                        <a:rPr lang="ru-RU" sz="2000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самопроверка по эталону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</a:t>
                      </a:r>
                    </a:p>
                  </a:txBody>
                  <a:tcPr marL="95250" marR="95250" marT="95250" marB="95250" anchor="ctr"/>
                </a:tc>
              </a:tr>
              <a:tr h="218033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3"/>
                        </a:rPr>
                        <a:t>Систематизация знаний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по выявлению связи изученной на уроке темы с изученным ранее материалом, связи с жизнью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Консультирует, направляет</a:t>
                      </a:r>
                    </a:p>
                  </a:txBody>
                  <a:tcPr marL="95250" marR="95250" marT="95250" marB="95250" anchor="ctr"/>
                </a:tc>
              </a:tr>
              <a:tr h="13085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4"/>
                        </a:rPr>
                        <a:t>Объяснение домашнего задания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учеников должна быть возможность выбора домашнего задания в соответствии со своими предпочтениями. Необходимо </a:t>
                      </a:r>
                      <a:r>
                        <a:rPr lang="ru-RU" sz="2000" u="sng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5"/>
                        </a:rPr>
                        <a:t>наличие заданий разного уровня сложности</a:t>
                      </a:r>
                      <a:endParaRPr lang="ru-RU" sz="200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Разъясняет, предлагает задания на выбор</a:t>
                      </a: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313613" cy="7857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урока по ФГОС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1" y="785794"/>
          <a:ext cx="8715438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0054"/>
                <a:gridCol w="3695360"/>
                <a:gridCol w="2510024"/>
              </a:tblGrid>
              <a:tr h="939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Этапы урока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Краткое содержание, действия учеников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Действия учителя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1372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Оценивание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  самостоятельно оценивают работу на (самооценка, </a:t>
                      </a:r>
                      <a:r>
                        <a:rPr lang="ru-RU" sz="2000" dirty="0" err="1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взаимооценивание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результатов работы одноклассников)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Консультирует, обосновывает оценки</a:t>
                      </a:r>
                    </a:p>
                  </a:txBody>
                  <a:tcPr marL="95250" marR="95250" marT="95250" marB="95250" anchor="ctr"/>
                </a:tc>
              </a:tr>
              <a:tr h="24336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Рефлексия учебной деятельности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называют тему урока, его этапы, перечисляют виды деятельности на каждом этапе, определяют предметное содержание. Делятся мнением о своей работе на уроке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Благодарит учеников за урок</a:t>
                      </a: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3200" b="1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технологической карты включает: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название темы;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цель освоения учебного содержания;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планируемый результат (информационно-интеллектуальную компетентность и УУД);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основные понятия темы;</a:t>
            </a:r>
          </a:p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метапредметные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связи и организацию пространства (формы работы и ресурсы), технологию изучения указанной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07981"/>
          </a:xfrm>
        </p:spPr>
        <p:txBody>
          <a:bodyPr/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Преимущества технологической карты: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5131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готовых разработок по темам освобождает учителя от непродуктивной рутинной работы;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освобождается время для творчества учителя;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обеспечиваются реальные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связи и согласованные действия всех участников педагогического процесса;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снимаются организационно-методические проблемы (молодой учитель, замещение уроков, выполнение учебного плана и т. д.);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обеспечивается повышение качества образования.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технологической карты обеспечивает условия для повышения качества обучения, так как: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учебный процесс по освоению темы (раздела) проектируется от цели до результата;</a:t>
            </a:r>
          </a:p>
          <a:p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используются эффективные методы работы с информацией;</a:t>
            </a:r>
          </a:p>
          <a:p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организуется поэтапная самостоятельная учебная, интеллектуально-познавательная и рефлексивная деятельность школьников;</a:t>
            </a:r>
          </a:p>
          <a:p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обеспечиваются условия для применения знаний и умений в практической деятельности.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319539"/>
          </a:xfrm>
        </p:spPr>
        <p:txBody>
          <a:bodyPr/>
          <a:lstStyle/>
          <a:p>
            <a:pPr lvl="0" algn="l"/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>             Современный урок – это урок, характеризующийся следующими признаками: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1. </a:t>
            </a:r>
            <a:r>
              <a:rPr lang="ru-RU" sz="2400" dirty="0" smtClean="0"/>
              <a:t>урок с использованием техники (компьютер, диапроектор, интерактивная доска и т.п.);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2. </a:t>
            </a:r>
            <a:r>
              <a:rPr lang="ru-RU" sz="2400" dirty="0" smtClean="0"/>
              <a:t>урок, на котором осуществляется индивидуальный подход к каждому ученику.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3. </a:t>
            </a:r>
            <a:r>
              <a:rPr lang="ru-RU" sz="2400" dirty="0" smtClean="0"/>
              <a:t>урок , содержащий разные виды деятельности.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4. </a:t>
            </a:r>
            <a:r>
              <a:rPr lang="ru-RU" sz="2400" dirty="0" smtClean="0"/>
              <a:t>урок , на котором ученику должно быть комфортно.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5.</a:t>
            </a:r>
            <a:r>
              <a:rPr lang="ru-RU" sz="2400" dirty="0" smtClean="0"/>
              <a:t> урок, на котором деятельность должна стимулировать развитие познавательной активности ученика.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/>
              <a:t>современный урок развивает у детей </a:t>
            </a:r>
            <a:r>
              <a:rPr lang="ru-RU" sz="2400" dirty="0" err="1" smtClean="0"/>
              <a:t>креативное</a:t>
            </a:r>
            <a:r>
              <a:rPr lang="ru-RU" sz="2400" dirty="0" smtClean="0"/>
              <a:t> мышление.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7.</a:t>
            </a:r>
            <a:r>
              <a:rPr lang="ru-RU" sz="2400" dirty="0" smtClean="0"/>
              <a:t>современный урок воспитывает думающего ученика-интеллектуала.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8.</a:t>
            </a:r>
            <a:r>
              <a:rPr lang="ru-RU" sz="2400" dirty="0" smtClean="0"/>
              <a:t>урок предполагает сотрудничество, взаимопонимание, атмосферу радости и увлеченности.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/>
            </a:r>
            <a:br>
              <a:rPr lang="ru-RU" sz="2800" i="1" dirty="0" smtClean="0">
                <a:solidFill>
                  <a:srgbClr val="00B050"/>
                </a:solidFill>
              </a:rPr>
            </a:br>
            <a:endParaRPr lang="ru-RU" sz="240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56770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Современный урок- каким он должен быть?</a:t>
            </a:r>
            <a:b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Структура современного урока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Требования к такому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уроку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Развитие УУД (универсальные учебные действия)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Средства 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обучения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Технологическая карта современного урока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20.01.2009 г.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ChangeArrowheads="1"/>
          </p:cNvSpPr>
          <p:nvPr/>
        </p:nvSpPr>
        <p:spPr bwMode="auto">
          <a:xfrm>
            <a:off x="785813" y="466954"/>
            <a:ext cx="75009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Calibri" charset="-52"/>
                <a:cs typeface="Times New Roman" pitchFamily="18" charset="0"/>
              </a:rPr>
              <a:t>Учитель,</a:t>
            </a:r>
            <a:r>
              <a:rPr lang="ru-RU" sz="2800" dirty="0" smtClean="0">
                <a:solidFill>
                  <a:srgbClr val="000000"/>
                </a:solidFill>
                <a:latin typeface="Calibri" charset="-52"/>
                <a:cs typeface="Times New Roman" pitchFamily="18" charset="0"/>
              </a:rPr>
              <a:t> его отношение к учебному процессу, его творчество и профессионализм, его желание раскрыть способности каждого ребенка – вот это всё и есть главный ресурс, без которого невозможно воплощение новых стандартов школьного образования. </a:t>
            </a:r>
            <a:endParaRPr lang="ru-RU" sz="28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107" name="Прямоугольник 2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smtClean="0">
                <a:solidFill>
                  <a:srgbClr val="000000"/>
                </a:solidFill>
                <a:latin typeface="Arial" charset="0"/>
              </a:rPr>
              <a:t>ФГОС</a:t>
            </a:r>
            <a:r>
              <a:rPr lang="ru-RU" sz="1600" smtClean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3" y="3144610"/>
            <a:ext cx="5040559" cy="366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7296841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467544" y="-430886"/>
            <a:ext cx="8358187" cy="667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Век  ХХ1 – век открытий,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Век инноваций, новизны,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Но от учителя зависит,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Какими дети быть должны.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  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Спасибо за внимание!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34" t="-4277"/>
          <a:stretch>
            <a:fillRect/>
          </a:stretch>
        </p:blipFill>
        <p:spPr bwMode="auto">
          <a:xfrm>
            <a:off x="5572132" y="3929066"/>
            <a:ext cx="3096343" cy="244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32965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2976" y="-857280"/>
            <a:ext cx="8001024" cy="7143800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  <a:t>     </a:t>
            </a:r>
            <a:b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  <a:t> Урок есть часть жизни ребенка, и проживание этой жизни должно совершаться на уровне высокой культуры.</a:t>
            </a:r>
            <a:b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Calibri" charset="-52"/>
              </a:rPr>
              <a:t>              </a:t>
            </a:r>
            <a:r>
              <a:rPr lang="ru-RU" sz="3200" b="1" i="1" dirty="0" smtClean="0">
                <a:solidFill>
                  <a:srgbClr val="7030A0"/>
                </a:solidFill>
                <a:latin typeface="Calibri" charset="-52"/>
              </a:rPr>
              <a:t>Современный урок –это главная составная часть учебного процесса, где развивается потенциал самих учащихся , побуждая их к активному познанию окружающей действительности , к развитию логики , мышления и коммуникативных способностей.</a:t>
            </a:r>
          </a:p>
        </p:txBody>
      </p:sp>
      <p:pic>
        <p:nvPicPr>
          <p:cNvPr id="21507" name="Picture 5" descr="j041078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4910138"/>
            <a:ext cx="2071670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842272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664075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effectLst/>
              </a:rPr>
              <a:t>Современный урок – это, прежде всего урок, на котором учитель умело использует все возможности для развития личности ученика, ее активного умственного роста, глубокого и осмысленного усвоения знаний, для формирования ее нравственных основ.</a:t>
            </a:r>
            <a:endParaRPr lang="ru-RU" sz="3600" dirty="0">
              <a:effectLst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868863"/>
            <a:ext cx="24479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069512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116013" y="857250"/>
            <a:ext cx="7764462" cy="545207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600" b="1" dirty="0" smtClean="0"/>
              <a:t>Особое место в образовательном процессе занимает система УУД учащихся: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</a:rPr>
              <a:t>коммуникативные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i="1" dirty="0" smtClean="0">
                <a:solidFill>
                  <a:srgbClr val="FF0000"/>
                </a:solidFill>
              </a:rPr>
              <a:t>  познавательные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i="1" dirty="0" smtClean="0">
                <a:solidFill>
                  <a:srgbClr val="FF0000"/>
                </a:solidFill>
              </a:rPr>
              <a:t>  личностные  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i="1" dirty="0" smtClean="0">
                <a:solidFill>
                  <a:srgbClr val="FF0000"/>
                </a:solidFill>
              </a:rPr>
              <a:t> регулятивные       </a:t>
            </a:r>
          </a:p>
          <a:p>
            <a:pPr marL="0" indent="0" algn="ctr" eaLnBrk="1" hangingPunct="1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      </a:t>
            </a:r>
          </a:p>
          <a:p>
            <a:pPr algn="ctr" eaLnBrk="1" hangingPunct="1">
              <a:buFont typeface="Wingdings" pitchFamily="2" charset="2"/>
              <a:buChar char="ü"/>
            </a:pPr>
            <a:endParaRPr lang="ru-RU" sz="3600" b="1" i="1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dirty="0" smtClean="0"/>
          </a:p>
        </p:txBody>
      </p:sp>
      <p:sp>
        <p:nvSpPr>
          <p:cNvPr id="23555" name="Дата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23556" name="Picture 4" descr="j0408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868863"/>
            <a:ext cx="2005012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4872208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2"/>
            <a:ext cx="8229600" cy="6175524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</a:rPr>
              <a:t>Учебная ситуация </a:t>
            </a:r>
            <a:r>
              <a:rPr lang="ru-RU" dirty="0" smtClean="0"/>
              <a:t>– </a:t>
            </a:r>
            <a:r>
              <a:rPr lang="ru-RU" sz="3600" b="1" i="1" dirty="0" smtClean="0">
                <a:effectLst/>
              </a:rPr>
              <a:t>это такая единица учебного процесса, в которой дети с помощью учителя обнаруживают предмет своего действия, исследуют его, совершая разнообразные учебные действия, преобразуют его или предлагают свое описание.</a:t>
            </a:r>
            <a:endParaRPr lang="ru-RU" sz="3600" b="1" i="1" dirty="0">
              <a:effectLst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97686066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0188" y="1196752"/>
            <a:ext cx="7313612" cy="4968551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002060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b="1" i="1" dirty="0">
                <a:solidFill>
                  <a:srgbClr val="002060"/>
                </a:solidFill>
                <a:latin typeface="Calibri" charset="-52"/>
              </a:rPr>
              <a:t/>
            </a:r>
            <a:br>
              <a:rPr lang="ru-RU" b="1" i="1" dirty="0">
                <a:solidFill>
                  <a:srgbClr val="002060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002060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002060"/>
                </a:solidFill>
                <a:latin typeface="Calibri" charset="-52"/>
              </a:rPr>
              <a:t>Создание учебной ситуации должно строиться с учетом: </a:t>
            </a:r>
            <a:br>
              <a:rPr lang="ru-RU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002060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Calibri" charset="-52"/>
              </a:rPr>
            </a:b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  <a:t>возраста ребенка;</a:t>
            </a:r>
            <a:b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  <a:t>специфики учебного предмета;</a:t>
            </a:r>
            <a:b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  <a:t>меры </a:t>
            </a:r>
            <a:r>
              <a:rPr lang="ru-RU" b="1" i="1" dirty="0" err="1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  <a:t>сформированности</a:t>
            </a: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  <a:t> универсальных учебных действий учащихся;</a:t>
            </a:r>
            <a:b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r>
              <a:rPr lang="ru-RU" b="1" i="1" dirty="0" smtClean="0">
                <a:solidFill>
                  <a:srgbClr val="DE0CB1"/>
                </a:solidFill>
                <a:latin typeface="Calibri" charset="-52"/>
              </a:rPr>
              <a:t/>
            </a:r>
            <a:br>
              <a:rPr lang="ru-RU" b="1" i="1" dirty="0" smtClean="0">
                <a:solidFill>
                  <a:srgbClr val="DE0CB1"/>
                </a:solidFill>
                <a:latin typeface="Calibri" charset="-52"/>
              </a:rPr>
            </a:br>
            <a:endParaRPr lang="ru-RU" b="1" i="1" dirty="0" smtClean="0">
              <a:solidFill>
                <a:srgbClr val="DE0CB1"/>
              </a:solidFill>
              <a:latin typeface="Calibri" charset="-52"/>
            </a:endParaRPr>
          </a:p>
        </p:txBody>
      </p:sp>
      <p:pic>
        <p:nvPicPr>
          <p:cNvPr id="34819" name="Picture 5" descr="j041078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555627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243246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effectLst/>
              </a:rPr>
              <a:t>Характеристика деятельности педагога, работающего по ФГОС</a:t>
            </a:r>
            <a:endParaRPr lang="ru-RU" sz="2800" b="1" i="1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1813852"/>
              </p:ext>
            </p:extLst>
          </p:nvPr>
        </p:nvGraphicFramePr>
        <p:xfrm>
          <a:off x="285720" y="1346708"/>
          <a:ext cx="8643998" cy="4915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683"/>
                <a:gridCol w="2930729"/>
                <a:gridCol w="3357586"/>
              </a:tblGrid>
              <a:tr h="72497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Предмет изменений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Традиционная деятельность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Деятельность учителя, работающего по ФГОС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8598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Подготовка уроку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Учитель пользуется жестко структурным конспектом урока.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Учитель пользуется сценарным планом урока(технологическая карта урока)</a:t>
                      </a:r>
                      <a:r>
                        <a:rPr lang="ru-RU" sz="18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b="1" i="1" dirty="0"/>
                    </a:p>
                  </a:txBody>
                  <a:tcPr/>
                </a:tc>
              </a:tr>
              <a:tr h="1506166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Основные этапы урока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Объяснение и закрепление учебного материала.</a:t>
                      </a:r>
                    </a:p>
                    <a:p>
                      <a:pPr algn="ctr"/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Большое количество времени занимает речь учителя. 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Самостоятельная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деятельность обучающихся.</a:t>
                      </a: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0564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Главная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цель учителя на уроке</a:t>
                      </a:r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Успеть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выполнить все, что запланировано</a:t>
                      </a: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Организовать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деятельность детей: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по поиску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и обработке информации;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обобщению способов действия;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постановке учебной задачи;</a:t>
                      </a:r>
                      <a:endParaRPr lang="ru-RU" sz="1600" b="1" i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72198" y="5286388"/>
            <a:ext cx="228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9592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effectLst/>
              </a:rPr>
              <a:t>Характеристика деятельности педагога, работающего по ФГОС</a:t>
            </a:r>
            <a:endParaRPr lang="ru-RU" sz="2800" b="1" i="1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1813852"/>
              </p:ext>
            </p:extLst>
          </p:nvPr>
        </p:nvGraphicFramePr>
        <p:xfrm>
          <a:off x="214282" y="1500173"/>
          <a:ext cx="8715436" cy="5118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151"/>
                <a:gridCol w="2954950"/>
                <a:gridCol w="3385335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Предмет изменений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Традиционная деятельность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Деятельность учителя, работающего по ФГОС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Формулировка заданий для обучающихся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Формулировки: решите, спишите, сравните, найдите и т.д.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Формулировки: проанализируйте, докажите, выразите</a:t>
                      </a:r>
                      <a:r>
                        <a:rPr lang="ru-RU" sz="1600" b="1" i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символом, создайте схему или модель, измените, придумайте. </a:t>
                      </a: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071571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Форма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45021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Преимущественно фронтальная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Преимущественно групповая и /или индивидуальная</a:t>
                      </a:r>
                    </a:p>
                  </a:txBody>
                  <a:tcPr/>
                </a:tc>
              </a:tr>
              <a:tr h="16182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Взаимодействие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с родителями обучающихся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Родители не включены в образовательный процесс.</a:t>
                      </a: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600" b="1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Информированность родителей обучающихся. Они имеют возможность участвовать в образовательном процессе.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72198" y="5286388"/>
            <a:ext cx="228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95921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Шаблон оформления 'Надпись крупным планом'">
  <a:themeElements>
    <a:clrScheme name="Шаблон оформления 'Надпись крупным планом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Надпись крупным планом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Надпись крупным планом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Надпись крупным планом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1060</Words>
  <Application>Microsoft Office PowerPoint</Application>
  <PresentationFormat>Экран (4:3)</PresentationFormat>
  <Paragraphs>209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Шаблон оформления 'Надпись крупным планом'</vt:lpstr>
      <vt:lpstr>1_Равновесие</vt:lpstr>
      <vt:lpstr>2_Равновесие</vt:lpstr>
      <vt:lpstr>Равновесие</vt:lpstr>
      <vt:lpstr>Трек</vt:lpstr>
      <vt:lpstr>Слайд 1</vt:lpstr>
      <vt:lpstr> Современный урок- каким он должен быть? </vt:lpstr>
      <vt:lpstr>        Урок есть часть жизни ребенка, и проживание этой жизни должно совершаться на уровне высокой культуры.               Современный урок –это главная составная часть учебного процесса, где развивается потенциал самих учащихся , побуждая их к активному познанию окружающей действительности , к развитию логики , мышления и коммуникативных способностей.</vt:lpstr>
      <vt:lpstr>Современный урок – это, прежде всего урок, на котором учитель умело использует все возможности для развития личности ученика, ее активного умственного роста, глубокого и осмысленного усвоения знаний, для формирования ее нравственных основ.</vt:lpstr>
      <vt:lpstr>Слайд 5</vt:lpstr>
      <vt:lpstr>Учебная ситуация – это такая единица учебного процесса, в которой дети с помощью учителя обнаруживают предмет своего действия, исследуют его, совершая разнообразные учебные действия, преобразуют его или предлагают свое описание.</vt:lpstr>
      <vt:lpstr>   Создание учебной ситуации должно строиться с учетом:   возраста ребенка;  специфики учебного предмета;  меры сформированности универсальных учебных действий учащихся;     </vt:lpstr>
      <vt:lpstr>Характеристика деятельности педагога, работающего по ФГОС</vt:lpstr>
      <vt:lpstr>Характеристика деятельности педагога, работающего по ФГОС</vt:lpstr>
      <vt:lpstr>Характеристика деятельности педагога, работающего по ФГОС</vt:lpstr>
      <vt:lpstr>Слайд 11</vt:lpstr>
      <vt:lpstr>Структура урока по ФГОС</vt:lpstr>
      <vt:lpstr>Структура урока по ФГОС</vt:lpstr>
      <vt:lpstr>Структура урока по ФГОС</vt:lpstr>
      <vt:lpstr>Структура урока по ФГОС</vt:lpstr>
      <vt:lpstr> Структура технологической карты включает: </vt:lpstr>
      <vt:lpstr> Преимущества технологической карты: </vt:lpstr>
      <vt:lpstr> Использование технологической карты обеспечивает условия для повышения качества обучения, так как: </vt:lpstr>
      <vt:lpstr>                           Современный урок – это урок, характеризующийся следующими признаками:  1. урок с использованием техники (компьютер, диапроектор, интерактивная доска и т.п.); 2. урок, на котором осуществляется индивидуальный подход к каждому ученику. 3. урок , содержащий разные виды деятельности. 4. урок , на котором ученику должно быть комфортно. 5. урок, на котором деятельность должна стимулировать развитие познавательной активности ученика. 6.современный урок развивает у детей креативное мышление. 7.современный урок воспитывает думающего ученика-интеллектуала. 8.урок предполагает сотрудничество, взаимопонимание, атмосферу радости и увлеченности.               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ibrasheva</cp:lastModifiedBy>
  <cp:revision>52</cp:revision>
  <dcterms:created xsi:type="dcterms:W3CDTF">2013-03-26T15:59:35Z</dcterms:created>
  <dcterms:modified xsi:type="dcterms:W3CDTF">2018-02-26T04:35:56Z</dcterms:modified>
</cp:coreProperties>
</file>