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90000"/>
              </a:lnSpc>
            </a:pPr>
            <a:r>
              <a:rPr b="0" lang="en-GB" sz="60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93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Arial"/>
                <a:ea typeface="Microsoft YaHei"/>
              </a:rPr>
              <a:t>21.9.16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93000"/>
              </a:lnSpc>
            </a:pPr>
            <a:fld id="{32563D0A-8446-4D18-BCC2-FCE3F8E3B99D}" type="slidenum">
              <a:rPr b="0" lang="ru-RU" sz="1200" spc="-1" strike="noStrike">
                <a:solidFill>
                  <a:srgbClr val="8b8b8b"/>
                </a:solidFill>
                <a:latin typeface="Arial"/>
                <a:ea typeface="Microsoft YaHe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en-GB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en-GB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en-GB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en-GB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0" lang="en-GB" sz="44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en-GB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en-GB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93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Arial"/>
                <a:ea typeface="Microsoft YaHei"/>
              </a:rPr>
              <a:t>21.9.16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93000"/>
              </a:lnSpc>
            </a:pPr>
            <a:fld id="{51930A9F-61A2-4348-BCED-58B68AD8414B}" type="slidenum">
              <a:rPr b="0" lang="ru-RU" sz="1200" spc="-1" strike="noStrike">
                <a:solidFill>
                  <a:srgbClr val="8b8b8b"/>
                </a:solidFill>
                <a:latin typeface="Arial"/>
                <a:ea typeface="Microsoft YaHei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88640"/>
            <a:ext cx="7772040" cy="18720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Труд </a:t>
            </a:r>
            <a:br/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дошкольников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584000" y="3384000"/>
            <a:ext cx="6120360" cy="25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Выполнила воспитатель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МБДОУ д/с № 7 «Полянка»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Чегаровская Екатерина Евгеньевна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28560" y="1886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Дежурства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628560" y="1700640"/>
            <a:ext cx="7886520" cy="331200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4000" spc="-1" strike="noStrike">
                <a:solidFill>
                  <a:srgbClr val="000000"/>
                </a:solidFill>
                <a:latin typeface="Times New Roman"/>
              </a:rPr>
              <a:t>форма организации труда детей, предполагающая обязательное выполнение ребенком работы, направленной на обслуживание коллектива.</a:t>
            </a:r>
            <a:endParaRPr b="0" lang="en-GB" sz="4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95640" y="365040"/>
            <a:ext cx="83527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0000"/>
                </a:solidFill>
                <a:latin typeface="Times New Roman"/>
              </a:rPr>
              <a:t>Классификация видов коллективного труда  с точки зрения - С.А. Козловой. </a:t>
            </a:r>
            <a:endParaRPr b="0" lang="en-GB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628560" y="1825560"/>
            <a:ext cx="7886520" cy="397944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Она предлагает следующую классификацию: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общий труд;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совместный труд;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коллективный труд.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Общий труд - это труд, который выполняют несколько (или все) детей по еди­ной цели. Форма организации - объединения в подгруппы и индивидуальный труд.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390240" y="620640"/>
            <a:ext cx="8362800" cy="511236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800" spc="-1" strike="noStrike">
                <a:solidFill>
                  <a:srgbClr val="000000"/>
                </a:solidFill>
                <a:latin typeface="Times New Roman"/>
              </a:rPr>
              <a:t>Общий труд 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- это труд, который выполняют несколько (или все) детей по еди­ной цели. Форма организации - объединения в подгруппы и индивидуальный труд.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137160" algn="just">
              <a:lnSpc>
                <a:spcPct val="90000"/>
              </a:lnSpc>
              <a:spcBef>
                <a:spcPts val="1001"/>
              </a:spcBef>
            </a:pPr>
            <a:r>
              <a:rPr b="1" lang="en-GB" sz="2800" spc="-1" strike="noStrike">
                <a:solidFill>
                  <a:srgbClr val="000000"/>
                </a:solidFill>
                <a:latin typeface="Times New Roman"/>
              </a:rPr>
              <a:t>Совместный тру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д - труд по подгруппам. В каждой подгруппе свое дело, ре­зультат труда одного ребенка зависит от другого. Участие всех детей необяза­тельно.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800" spc="-1" strike="noStrike">
                <a:solidFill>
                  <a:srgbClr val="000000"/>
                </a:solidFill>
                <a:latin typeface="Times New Roman"/>
              </a:rPr>
              <a:t>Коллективный труд 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может быть и общим и совместным, но с обязательным включением ситуаций, предполагающих взаимопомощь, поддержку, общую от­ветственность за результат.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575640" y="764640"/>
            <a:ext cx="7992360" cy="5698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93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Литература: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93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1. Дошкольная педагогика / Под ред. В.И.Ядэшко, Ф.А.Сохина. — 2-е издание, исправленное и дополненное. — М.: Просвещение, 1986. — 415 с.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2. Виноградова Н.А., Позднякова Н.В. Сюжетно-ролевые игры для старших дошкольников. М.: Айресс-Пресс, 2009. – 128с.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3. Козлова С.А., Куликова Т.А. Дошкольная педагогика: Учебник для студентов педагогических ВУЗов / С.А. Козлова. – М.: Академия, 2002. – 416 с.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4. Комарова Т. Трудовое воспитание в детском саду. М.: Мозаика-Синтез, 2005. – 48с.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5. Куцакова Л.В. Нравственно-трудовое воспитание в детском саду. Для работы с детьми 3-7 лет. М.: Мозаика-Синтез, 2007. – 276с.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620640"/>
            <a:ext cx="7772040" cy="13676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Основные виды детского труда: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1403640" y="2349000"/>
            <a:ext cx="6400440" cy="328968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/>
          <a:p>
            <a:pPr marL="457200" indent="-456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самообслуживание, </a:t>
            </a:r>
            <a:endParaRPr b="0" lang="ru-RU" sz="4000" spc="-1" strike="noStrike">
              <a:latin typeface="Arial"/>
            </a:endParaRPr>
          </a:p>
          <a:p>
            <a:pPr marL="457200" indent="-456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хозяйственно-бытовой труд,</a:t>
            </a:r>
            <a:endParaRPr b="0" lang="ru-RU" sz="4000" spc="-1" strike="noStrike">
              <a:latin typeface="Arial"/>
            </a:endParaRPr>
          </a:p>
          <a:p>
            <a:pPr marL="457200" indent="-456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труд в природе,</a:t>
            </a:r>
            <a:endParaRPr b="0" lang="ru-RU" sz="4000" spc="-1" strike="noStrike">
              <a:latin typeface="Arial"/>
            </a:endParaRPr>
          </a:p>
          <a:p>
            <a:pPr marL="457200" indent="-456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ручной труд. 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395640" y="2606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Самообслуживание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628560" y="1825560"/>
            <a:ext cx="7886520" cy="261108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4000" spc="-1" strike="noStrike">
                <a:solidFill>
                  <a:srgbClr val="000000"/>
                </a:solidFill>
                <a:latin typeface="Times New Roman"/>
              </a:rPr>
              <a:t>направлено на уход за собой </a:t>
            </a:r>
            <a:endParaRPr b="0" lang="en-GB" sz="4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GB" sz="4000" spc="-1" strike="noStrike">
                <a:solidFill>
                  <a:srgbClr val="000000"/>
                </a:solidFill>
                <a:latin typeface="Times New Roman"/>
              </a:rPr>
              <a:t>(умывание, раздевание, одевание, уборка постели, подготовка рабочего места и т. п.). </a:t>
            </a:r>
            <a:endParaRPr b="0" lang="en-GB" sz="4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283680" y="0"/>
            <a:ext cx="8640720" cy="175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Хозяйственно-бытовой труд 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755640" y="2061000"/>
            <a:ext cx="7848360" cy="328968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algn="ctr">
              <a:lnSpc>
                <a:spcPct val="120000"/>
              </a:lnSpc>
              <a:spcBef>
                <a:spcPts val="100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5900" spc="-1" strike="noStrike">
                <a:solidFill>
                  <a:srgbClr val="000000"/>
                </a:solidFill>
                <a:latin typeface="Times New Roman"/>
              </a:rPr>
              <a:t>Необходим в повседневной жизни детского сада, хотя его результаты по сравнению с другими видами трудовой деятельности  не столь заметны. </a:t>
            </a:r>
            <a:endParaRPr b="0" lang="ru-RU" sz="5900" spc="-1" strike="noStrike">
              <a:latin typeface="Arial"/>
            </a:endParaRPr>
          </a:p>
          <a:p>
            <a:pPr algn="ctr">
              <a:lnSpc>
                <a:spcPct val="120000"/>
              </a:lnSpc>
              <a:spcBef>
                <a:spcPts val="1001"/>
              </a:spcBef>
            </a:pPr>
            <a:r>
              <a:rPr b="0" lang="ru-RU" sz="5900" spc="-1" strike="noStrike">
                <a:solidFill>
                  <a:srgbClr val="000000"/>
                </a:solidFill>
                <a:latin typeface="Times New Roman"/>
              </a:rPr>
              <a:t>Этот труд направлен на поддержание чистоты и порядка в помещении и на участке, помощь взрослым при организации режимных процессов. </a:t>
            </a:r>
            <a:endParaRPr b="0" lang="ru-RU" sz="59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28560" y="248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Труд в природе 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628560" y="1825560"/>
            <a:ext cx="7886520" cy="340308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4400" spc="-1" strike="noStrike">
                <a:solidFill>
                  <a:srgbClr val="000000"/>
                </a:solidFill>
                <a:latin typeface="Times New Roman"/>
              </a:rPr>
              <a:t>предусматривает участие детей в уходе за растениями и животными, выращивание растений в уголке природы, на огороде, в цветнике.</a:t>
            </a:r>
            <a:endParaRPr b="0" lang="en-GB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39000" y="1886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6000" spc="-1" strike="noStrike">
                <a:solidFill>
                  <a:srgbClr val="000000"/>
                </a:solidFill>
                <a:latin typeface="Times New Roman"/>
              </a:rPr>
              <a:t>Ручной труд 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628560" y="1825560"/>
            <a:ext cx="7886520" cy="347508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изготовление предметов из разнообразных материалов: картона, бумаги, дерева, природного материала (шишек, желудей, соломы, коры, кукурузных початков, косточек персика), бросового материала (катушек, коробок) с использованием меха, перьев, обрезков ткани и т, п. — осуществляется в старших группах детского сада. 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4800" spc="-1" strike="noStrike">
                <a:solidFill>
                  <a:srgbClr val="000000"/>
                </a:solidFill>
                <a:latin typeface="Times New Roman"/>
              </a:rPr>
              <a:t>Формы организации трудовой деятельности дошкольников:</a:t>
            </a:r>
            <a:endParaRPr b="0" lang="en-GB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628560" y="1825560"/>
            <a:ext cx="7886520" cy="405144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Труд детей дошкольного возраста в детском саду организуется в трех основных формах:</a:t>
            </a:r>
            <a:endParaRPr b="0" lang="en-GB" sz="36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в форме поручений,</a:t>
            </a:r>
            <a:endParaRPr b="0" lang="en-GB" sz="36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дежурств, </a:t>
            </a:r>
            <a:endParaRPr b="0" lang="en-GB" sz="36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3600" spc="-1" strike="noStrike">
                <a:solidFill>
                  <a:srgbClr val="000000"/>
                </a:solidFill>
                <a:latin typeface="Times New Roman"/>
              </a:rPr>
              <a:t>коллективной трудовой деятельности.</a:t>
            </a:r>
            <a:endParaRPr b="0" lang="en-GB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2123640" y="18360"/>
            <a:ext cx="489636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GB" sz="5400" spc="-1" strike="noStrike">
                <a:solidFill>
                  <a:srgbClr val="000000"/>
                </a:solidFill>
                <a:latin typeface="Times New Roman"/>
              </a:rPr>
              <a:t>Поручения </a:t>
            </a:r>
            <a:endParaRPr b="0" lang="en-GB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628560" y="1343880"/>
            <a:ext cx="7886520" cy="431712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 algn="just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Это задания, которые воспитатель эпизодически дает одному или нескольким детям, учитывая их возрастные и индивидуальные особенности, наличие опыта, а также воспитательные задачи. Поручения могут быть кратковременными или длительными, индивидуальными или общими, простыми (содержащими в себе одно несложное конкретное действие) или более сложными, включающими в себя целую цепь последовательных действий.</a:t>
            </a:r>
            <a:endParaRPr b="0" lang="en-GB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28560" y="548640"/>
            <a:ext cx="7886520" cy="5544360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3200" spc="-1" strike="noStrike">
                <a:solidFill>
                  <a:srgbClr val="000000"/>
                </a:solidFill>
                <a:latin typeface="Times New Roman"/>
              </a:rPr>
              <a:t>По форме организации трудовые поручения могут быть: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индивидуальными, 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подгрупповыми, 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общими;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"/>
            </a:pPr>
            <a:r>
              <a:rPr b="1" lang="en-GB" sz="3200" spc="-1" strike="noStrike">
                <a:solidFill>
                  <a:srgbClr val="000000"/>
                </a:solidFill>
                <a:latin typeface="Times New Roman"/>
              </a:rPr>
              <a:t>по продолжительности: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кратковременными или дли­тельными, 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"/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постоянными или одноразовыми: 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3200" spc="-1" strike="noStrike">
                <a:solidFill>
                  <a:srgbClr val="000000"/>
                </a:solidFill>
                <a:latin typeface="Times New Roman"/>
              </a:rPr>
              <a:t>по содержанию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- соответствовать видам труда.</a:t>
            </a:r>
            <a:endParaRPr b="0" lang="en-GB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style_10</Template>
  <TotalTime>66</TotalTime>
  <Application>LibreOffice/6.0.2.1$Windows_X86_64 LibreOffice_project/f7f06a8f319e4b62f9bc5095aa112a65d2f3ac89</Application>
  <Words>641</Words>
  <Paragraphs>54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2016-11-08T17:22:23Z</dcterms:created>
  <dc:creator>User7</dc:creator>
  <dc:description/>
  <dc:language>ru-RU</dc:language>
  <cp:lastModifiedBy/>
  <dcterms:modified xsi:type="dcterms:W3CDTF">2018-06-06T21:14:00Z</dcterms:modified>
  <cp:revision>13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13</vt:i4>
  </property>
</Properties>
</file>