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5" r:id="rId3"/>
    <p:sldMasterId id="2147483687" r:id="rId4"/>
  </p:sldMasterIdLst>
  <p:sldIdLst>
    <p:sldId id="257" r:id="rId5"/>
    <p:sldId id="260" r:id="rId6"/>
    <p:sldId id="261" r:id="rId7"/>
    <p:sldId id="258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57" autoAdjust="0"/>
    <p:restoredTop sz="94660"/>
  </p:normalViewPr>
  <p:slideViewPr>
    <p:cSldViewPr>
      <p:cViewPr varScale="1">
        <p:scale>
          <a:sx n="64" d="100"/>
          <a:sy n="64" d="100"/>
        </p:scale>
        <p:origin x="-16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blue-ba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blue-bar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19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Program Files\Microsoft Resource DVD Artwork\DVD_ART\BoxShots_Logos\MICROSOFT\Microsoft Logo Blac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04138" y="6443663"/>
            <a:ext cx="121920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blue-bar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5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5066980"/>
            <a:ext cx="7690114" cy="1066800"/>
          </a:xfrm>
          <a:effectLst>
            <a:reflection blurRad="6350" stA="52000" endA="300" endPos="35000" dir="5400000" sy="-100000" algn="bl" rotWithShape="0"/>
          </a:effectLst>
        </p:spPr>
        <p:txBody>
          <a:bodyPr anchor="t" anchorCtr="0">
            <a:noAutofit/>
            <a:scene3d>
              <a:camera prst="orthographicFront"/>
              <a:lightRig rig="flat" dir="t"/>
            </a:scene3d>
            <a:sp3d>
              <a:contourClr>
                <a:schemeClr val="accent4">
                  <a:lumMod val="50000"/>
                </a:schemeClr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25400"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schemeClr val="bg2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apter-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-35356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>
              <a:contourClr>
                <a:srgbClr val="F4A234"/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9600" b="1" i="1" u="none" strike="noStrike" kern="1200" cap="none" spc="-300" normalizeH="0" baseline="0" noProof="0" dirty="0" smtClean="0">
                <a:ln w="11430">
                  <a:noFill/>
                </a:ln>
                <a:gradFill>
                  <a:gsLst>
                    <a:gs pos="0">
                      <a:schemeClr val="accent2">
                        <a:alpha val="60000"/>
                      </a:schemeClr>
                    </a:gs>
                    <a:gs pos="100000">
                      <a:schemeClr val="accent2">
                        <a:lumMod val="50000"/>
                        <a:alpha val="56000"/>
                      </a:schemeClr>
                    </a:gs>
                  </a:gsLst>
                  <a:lin ang="16200000" scaled="1"/>
                </a:gradFill>
                <a:effectLst/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370013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6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>
    <p:fade/>
  </p:transition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253055"/>
              </a:gs>
              <a:gs pos="100000">
                <a:srgbClr val="5100A2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514350" indent="-514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32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1031875" indent="-514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8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371600" indent="-4572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716088" indent="-4572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2062163" indent="-4572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1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</p:sldLayoutIdLst>
  <p:transition>
    <p:fade/>
  </p:transition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460375" indent="-46037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3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1pPr>
      <a:lvl2pPr marL="854075" indent="-3937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2pPr>
      <a:lvl3pPr marL="1258888" indent="-404813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3pPr>
      <a:lvl4pPr marL="1655763" indent="-39687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4pPr>
      <a:lvl5pPr marL="1941513" indent="-4000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white rectangle.png"/>
          <p:cNvPicPr>
            <a:picLocks noChangeAspect="1"/>
          </p:cNvPicPr>
          <p:nvPr/>
        </p:nvPicPr>
        <p:blipFill>
          <a:blip r:embed="rId4" cstate="print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ransition>
    <p:fade/>
  </p:transition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white rectangle.png"/>
          <p:cNvPicPr>
            <a:picLocks noChangeAspect="1"/>
          </p:cNvPicPr>
          <p:nvPr/>
        </p:nvPicPr>
        <p:blipFill>
          <a:blip r:embed="rId4" cstate="print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ransition>
    <p:fade/>
  </p:transition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800" kern="1200" spc="-125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64797"/>
          </a:xfrm>
        </p:spPr>
        <p:txBody>
          <a:bodyPr/>
          <a:lstStyle/>
          <a:p>
            <a:pPr algn="ctr"/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Употребление глагола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</a:t>
            </a:r>
            <a:endParaRPr lang="ru-RU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964488" cy="5661248"/>
          </a:xfrm>
        </p:spPr>
        <p:txBody>
          <a:bodyPr>
            <a:normAutofit/>
          </a:bodyPr>
          <a:lstStyle/>
          <a:p>
            <a:pPr lvl="0"/>
            <a:r>
              <a:rPr lang="es-ES" sz="2800" dirty="0" smtClean="0">
                <a:latin typeface="Calibri" pitchFamily="34" charset="0"/>
                <a:cs typeface="Calibri" pitchFamily="34" charset="0"/>
              </a:rPr>
              <a:t>Identidad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 →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Soy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Carmen</a:t>
            </a:r>
            <a:r>
              <a:rPr lang="ru-RU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" sz="2800" dirty="0" smtClean="0">
                <a:latin typeface="Calibri" pitchFamily="34" charset="0"/>
                <a:cs typeface="Calibri" pitchFamily="34" charset="0"/>
              </a:rPr>
              <a:t>Profesión, actividad 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Juan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médico</a:t>
            </a:r>
            <a:r>
              <a:rPr lang="ru-RU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 </a:t>
            </a:r>
            <a:endParaRPr lang="ru-RU" sz="28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" sz="2800" dirty="0" smtClean="0">
                <a:latin typeface="Calibri" pitchFamily="34" charset="0"/>
                <a:cs typeface="Calibri" pitchFamily="34" charset="0"/>
              </a:rPr>
              <a:t>Nacionalidad, origen o procedencia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Soy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española, de Madrid. 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" sz="2800" dirty="0" smtClean="0">
                <a:latin typeface="Calibri" pitchFamily="34" charset="0"/>
                <a:cs typeface="Calibri" pitchFamily="34" charset="0"/>
              </a:rPr>
              <a:t>Relaciones personales y de parentesco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mi sobrino. 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" sz="2800" dirty="0" smtClean="0">
                <a:latin typeface="Calibri" pitchFamily="34" charset="0"/>
                <a:cs typeface="Calibri" pitchFamily="34" charset="0"/>
              </a:rPr>
              <a:t>Las características más permanentes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Mi  amigo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alto y moreno. 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" sz="2800" dirty="0" smtClean="0">
                <a:latin typeface="Calibri" pitchFamily="34" charset="0"/>
                <a:cs typeface="Calibri" pitchFamily="34" charset="0"/>
              </a:rPr>
              <a:t>Carácter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Pedro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muy tímido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" sz="2800" dirty="0" smtClean="0">
                <a:latin typeface="Calibri" pitchFamily="34" charset="0"/>
                <a:cs typeface="Calibri" pitchFamily="34" charset="0"/>
              </a:rPr>
              <a:t>Material, color, características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</a:t>
            </a:r>
            <a:r>
              <a:rPr lang="ru-RU" sz="28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¿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Este anillo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será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de plata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?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un anillo precioso, gracias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El examen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ha sido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fácil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 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" sz="2800" dirty="0" smtClean="0">
                <a:latin typeface="Calibri" pitchFamily="34" charset="0"/>
                <a:cs typeface="Calibri" pitchFamily="34" charset="0"/>
              </a:rPr>
              <a:t>Fechas, horas  →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la una. Hoy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el 21 de septiembre. Hoy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viernes. 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9024" y="0"/>
            <a:ext cx="8784976" cy="7004995"/>
          </a:xfrm>
        </p:spPr>
        <p:txBody>
          <a:bodyPr/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s-ES" sz="2800" dirty="0" smtClean="0">
                <a:latin typeface="Calibri" pitchFamily="34" charset="0"/>
                <a:cs typeface="Calibri" pitchFamily="34" charset="0"/>
              </a:rPr>
              <a:t>Pertenencia o posesión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Este libro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de mi padre. Esta revista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mía.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s-ES" sz="2800" dirty="0" smtClean="0">
                <a:latin typeface="Calibri" pitchFamily="34" charset="0"/>
                <a:cs typeface="Calibri" pitchFamily="34" charset="0"/>
              </a:rPr>
              <a:t>Marca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Mi móvil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Apple.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s-ES" sz="2800" dirty="0" smtClean="0">
                <a:latin typeface="Calibri" pitchFamily="34" charset="0"/>
                <a:cs typeface="Calibri" pitchFamily="34" charset="0"/>
              </a:rPr>
              <a:t>Clase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Los perros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son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mamíferos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 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s-ES" sz="2800" dirty="0" smtClean="0">
                <a:latin typeface="Calibri" pitchFamily="34" charset="0"/>
                <a:cs typeface="Calibri" pitchFamily="34" charset="0"/>
              </a:rPr>
              <a:t>Precio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¿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Cuánto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, por favor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?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s-ES" sz="2800" dirty="0" smtClean="0">
                <a:latin typeface="Calibri" pitchFamily="34" charset="0"/>
                <a:cs typeface="Calibri" pitchFamily="34" charset="0"/>
              </a:rPr>
              <a:t>Lugar con el sentido de «ocurrir/tener lugar/celebrarse»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El concierto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en la sala 5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s-ES" sz="2800" dirty="0" smtClean="0">
                <a:latin typeface="Calibri" pitchFamily="34" charset="0"/>
                <a:cs typeface="Calibri" pitchFamily="34" charset="0"/>
              </a:rPr>
              <a:t>Religión o idea política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Nosotros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somos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católicos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Soy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socialista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ru-RU" sz="2800" dirty="0" smtClean="0">
                <a:latin typeface="Calibri" pitchFamily="34" charset="0"/>
                <a:cs typeface="Calibri" pitchFamily="34" charset="0"/>
              </a:rPr>
              <a:t>Указание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¿Qué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esto? → Esto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un teatro. 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568952" cy="4592026"/>
          </a:xfrm>
        </p:spPr>
        <p:txBody>
          <a:bodyPr/>
          <a:lstStyle/>
          <a:p>
            <a:pPr marL="571500" lvl="0" indent="-571500">
              <a:lnSpc>
                <a:spcPct val="150000"/>
              </a:lnSpc>
              <a:buFont typeface="+mj-lt"/>
              <a:buAutoNum type="romanUcPeriod"/>
            </a:pPr>
            <a:r>
              <a:rPr lang="es-ES" sz="2800" dirty="0" smtClean="0">
                <a:latin typeface="Calibri" pitchFamily="34" charset="0"/>
                <a:cs typeface="Calibri" pitchFamily="34" charset="0"/>
              </a:rPr>
              <a:t>Describir personas y objetos de manera objetiva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 muy caro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, no sé si puedo comprarlo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Pero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 útil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 Merece la pena gastarme el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dinero.</a:t>
            </a:r>
            <a:endParaRPr lang="ru-RU" sz="2800" i="1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571500" lvl="0" indent="-571500">
              <a:lnSpc>
                <a:spcPct val="150000"/>
              </a:lnSpc>
              <a:buFont typeface="+mj-lt"/>
              <a:buAutoNum type="romanUcPeriod"/>
            </a:pPr>
            <a:endParaRPr lang="ru-RU" sz="2800" i="1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571500" lvl="0" indent="-571500">
              <a:lnSpc>
                <a:spcPct val="150000"/>
              </a:lnSpc>
              <a:buFont typeface="+mj-lt"/>
              <a:buAutoNum type="romanUcPeriod"/>
            </a:pPr>
            <a:r>
              <a:rPr lang="es-ES" sz="2800" dirty="0" smtClean="0">
                <a:latin typeface="Calibri" pitchFamily="34" charset="0"/>
                <a:cs typeface="Calibri" pitchFamily="34" charset="0"/>
              </a:rPr>
              <a:t>Para </a:t>
            </a:r>
            <a:r>
              <a:rPr lang="es-ES" sz="2800" dirty="0" smtClean="0">
                <a:latin typeface="Calibri" pitchFamily="34" charset="0"/>
                <a:cs typeface="Calibri" pitchFamily="34" charset="0"/>
              </a:rPr>
              <a:t>expresar la Voz Pasiva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Este cuadro </a:t>
            </a:r>
            <a:r>
              <a:rPr lang="es-ES" sz="28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fue pintado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por Velázquez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América </a:t>
            </a:r>
            <a:r>
              <a:rPr lang="es-ES" sz="28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fue descubierta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por Colón.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Употребление глагола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ESTAR</a:t>
            </a:r>
            <a:endParaRPr lang="ru-RU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382000" cy="5472608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</a:pPr>
            <a:r>
              <a:rPr lang="es-ES" sz="2800" dirty="0" smtClean="0">
                <a:latin typeface="Calibri" pitchFamily="34" charset="0"/>
                <a:cs typeface="Calibri" pitchFamily="34" charset="0"/>
              </a:rPr>
              <a:t>localización en el espacio (dónde se encuentra)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 →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Madrid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está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en el centro de España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0">
              <a:lnSpc>
                <a:spcPct val="150000"/>
              </a:lnSpc>
            </a:pPr>
            <a:r>
              <a:rPr lang="es-ES" sz="2800" dirty="0" smtClean="0">
                <a:latin typeface="Calibri" pitchFamily="34" charset="0"/>
                <a:cs typeface="Calibri" pitchFamily="34" charset="0"/>
              </a:rPr>
              <a:t>estado en que se encuentra un objeto →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Estoy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bien.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Estoy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contento.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Estoy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asustado.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Estoy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sentado.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0">
              <a:lnSpc>
                <a:spcPct val="150000"/>
              </a:lnSpc>
            </a:pPr>
            <a:r>
              <a:rPr lang="es-ES" sz="2800" dirty="0" smtClean="0">
                <a:latin typeface="Calibri" pitchFamily="34" charset="0"/>
                <a:cs typeface="Calibri" pitchFamily="34" charset="0"/>
              </a:rPr>
              <a:t>se usa </a:t>
            </a:r>
            <a:r>
              <a:rPr lang="es-ES" sz="2800" b="1" dirty="0" smtClean="0">
                <a:latin typeface="Calibri" pitchFamily="34" charset="0"/>
                <a:cs typeface="Calibri" pitchFamily="34" charset="0"/>
              </a:rPr>
              <a:t>estar sin adjetivos </a:t>
            </a:r>
            <a:r>
              <a:rPr lang="es-ES" sz="2800" dirty="0" smtClean="0">
                <a:latin typeface="Calibri" pitchFamily="34" charset="0"/>
                <a:cs typeface="Calibri" pitchFamily="34" charset="0"/>
              </a:rPr>
              <a:t>con el significado de «estar presente» o «estar listo»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 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¿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Está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Juan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? -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No, no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está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, ha salido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s-ES" sz="2800" dirty="0" smtClean="0">
                <a:latin typeface="Calibri" pitchFamily="34" charset="0"/>
                <a:cs typeface="Calibri" pitchFamily="34" charset="0"/>
              </a:rPr>
              <a:t>(estar presente)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</a:t>
            </a:r>
            <a:r>
              <a:rPr lang="es-ES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¿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Todavía no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estás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?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Date prisa. - Sí, ya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estoy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, vamos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s-ES" sz="2800" dirty="0" smtClean="0">
                <a:latin typeface="Calibri" pitchFamily="34" charset="0"/>
                <a:cs typeface="Calibri" pitchFamily="34" charset="0"/>
              </a:rPr>
              <a:t>(estar listo)</a:t>
            </a:r>
            <a:endParaRPr lang="ru-RU" sz="28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20688"/>
            <a:ext cx="8511480" cy="653101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s-ES" sz="2800" dirty="0" smtClean="0">
                <a:latin typeface="Calibri" pitchFamily="34" charset="0"/>
                <a:cs typeface="Calibri" pitchFamily="34" charset="0"/>
              </a:rPr>
              <a:t>una </a:t>
            </a:r>
            <a:r>
              <a:rPr lang="es-ES" sz="2800" b="1" dirty="0" smtClean="0">
                <a:latin typeface="Calibri" pitchFamily="34" charset="0"/>
                <a:cs typeface="Calibri" pitchFamily="34" charset="0"/>
              </a:rPr>
              <a:t>actividad/profesión temporal </a:t>
            </a:r>
            <a:r>
              <a:rPr lang="es-ES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Soy estudiante, pero en verano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estoy de recepcionista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en un hotel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porque sé idiomas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0">
              <a:lnSpc>
                <a:spcPct val="150000"/>
              </a:lnSpc>
            </a:pPr>
            <a:r>
              <a:rPr lang="es-ES" sz="2800" dirty="0" smtClean="0">
                <a:latin typeface="Calibri" pitchFamily="34" charset="0"/>
                <a:cs typeface="Calibri" pitchFamily="34" charset="0"/>
              </a:rPr>
              <a:t>acción en proceso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sz="2800" b="1" dirty="0" smtClean="0">
                <a:latin typeface="Calibri" pitchFamily="34" charset="0"/>
                <a:cs typeface="Calibri" pitchFamily="34" charset="0"/>
              </a:rPr>
              <a:t>estar+gerundio</a:t>
            </a:r>
            <a:r>
              <a:rPr lang="es-ES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 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Los estudiantes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están preparando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sus disfraces para el Carnaval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0">
              <a:lnSpc>
                <a:spcPct val="150000"/>
              </a:lnSpc>
            </a:pPr>
            <a:r>
              <a:rPr lang="es-ES" sz="2800" dirty="0" smtClean="0">
                <a:latin typeface="Calibri" pitchFamily="34" charset="0"/>
                <a:cs typeface="Calibri" pitchFamily="34" charset="0"/>
              </a:rPr>
              <a:t>opinar sobre objetos y personas; la descripción o la valoración es subjetiva y se presenta como algo temporal  </a:t>
            </a:r>
            <a:r>
              <a:rPr lang="es-ES" sz="2800" i="1" dirty="0" smtClean="0">
                <a:latin typeface="Calibri" pitchFamily="34" charset="0"/>
                <a:cs typeface="Calibri" pitchFamily="34" charset="0"/>
              </a:rPr>
              <a:t>→ 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¡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Qué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guapo estás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hoy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!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La fruta </a:t>
            </a:r>
            <a:r>
              <a:rPr lang="es-ES" sz="2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está carísima </a:t>
            </a:r>
            <a:r>
              <a:rPr lang="es-ES" sz="28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este verano</a:t>
            </a: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620688"/>
          <a:ext cx="8568951" cy="5606661"/>
        </p:xfrm>
        <a:graphic>
          <a:graphicData uri="http://schemas.openxmlformats.org/drawingml/2006/table">
            <a:tbl>
              <a:tblPr/>
              <a:tblGrid>
                <a:gridCol w="2648769"/>
                <a:gridCol w="3473899"/>
                <a:gridCol w="2446283"/>
              </a:tblGrid>
              <a:tr h="592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i="1" dirty="0">
                          <a:latin typeface="Calibri"/>
                          <a:ea typeface="Calibri"/>
                          <a:cs typeface="Calibri"/>
                        </a:rPr>
                        <a:t>sólo con </a:t>
                      </a:r>
                      <a:r>
                        <a:rPr lang="es-ES" sz="3200" b="1" i="1" dirty="0">
                          <a:latin typeface="Calibri"/>
                          <a:ea typeface="Calibri"/>
                          <a:cs typeface="Calibri"/>
                        </a:rPr>
                        <a:t>ser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i="1" dirty="0">
                          <a:latin typeface="Calibri"/>
                          <a:ea typeface="Calibri"/>
                          <a:cs typeface="Calibri"/>
                        </a:rPr>
                        <a:t>sólo con </a:t>
                      </a:r>
                      <a:r>
                        <a:rPr lang="es-ES" sz="3200" b="1" i="1" dirty="0">
                          <a:latin typeface="Calibri"/>
                          <a:ea typeface="Calibri"/>
                          <a:cs typeface="Calibri"/>
                        </a:rPr>
                        <a:t>estar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365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 (in)necesario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(im)posible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(im)probable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importante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increíble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inteligente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lógico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obvio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cansado/a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contento/a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de buen/ mal humor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de acuerdo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de pie/sentado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de vacaciones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de viaje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deprimido/a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enfadado/a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enfermo/a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enamorado/a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harto/a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interesado/a en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3200" dirty="0">
                          <a:latin typeface="Calibri"/>
                          <a:ea typeface="Calibri"/>
                          <a:cs typeface="Calibri"/>
                        </a:rPr>
                        <a:t>preocupado/a por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latin typeface="Calibri"/>
                          <a:ea typeface="Calibri"/>
                          <a:cs typeface="Calibri"/>
                        </a:rPr>
                        <a:t>roto</a:t>
                      </a:r>
                      <a:r>
                        <a:rPr lang="ru-RU" sz="3200" dirty="0">
                          <a:latin typeface="Calibri"/>
                          <a:ea typeface="Calibri"/>
                          <a:cs typeface="Calibri"/>
                        </a:rPr>
                        <a:t>/</a:t>
                      </a:r>
                      <a:r>
                        <a:rPr lang="ru-RU" sz="3200" dirty="0" err="1">
                          <a:latin typeface="Calibri"/>
                          <a:ea typeface="Calibri"/>
                          <a:cs typeface="Calibri"/>
                        </a:rPr>
                        <a:t>a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332656"/>
          <a:ext cx="8640960" cy="6264696"/>
        </p:xfrm>
        <a:graphic>
          <a:graphicData uri="http://schemas.openxmlformats.org/drawingml/2006/table">
            <a:tbl>
              <a:tblPr/>
              <a:tblGrid>
                <a:gridCol w="4034198"/>
                <a:gridCol w="4606762"/>
              </a:tblGrid>
              <a:tr h="626469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ser malo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(travieso/malvado)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ser listo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(inteligente)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ser bueno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(bondadoso)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ser atento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(cortés)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ser viejo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(anciano/añejo)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ser verde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(color verde/joven)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ser moreno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(piel oscura)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ser rico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(tener dinero)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ser abierto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(extrovertido)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ser cerrado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(introvertido)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estar malo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(enfermo/mal sabor)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estar listo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(preparado)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estar bueno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(sano/buen sabor)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estar atento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(poner atención)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estar viejo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(estropeado/pasado)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estar verde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(inmaduro)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estar moreno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(bronceado)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estar rico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(tener buen sabor)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estar abierto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(no cerrado)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Calibri"/>
                          <a:ea typeface="Calibri"/>
                          <a:cs typeface="Calibri"/>
                        </a:rPr>
                        <a:t>estar cerrado </a:t>
                      </a:r>
                      <a:r>
                        <a:rPr lang="es-ES" sz="2400" dirty="0">
                          <a:latin typeface="Calibri"/>
                          <a:ea typeface="Calibri"/>
                          <a:cs typeface="Calibri"/>
                        </a:rPr>
                        <a:t>(no abierto)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Theme20">
  <a:themeElements>
    <a:clrScheme name="CP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D965"/>
      </a:accent1>
      <a:accent2>
        <a:srgbClr val="3AA9C2"/>
      </a:accent2>
      <a:accent3>
        <a:srgbClr val="EBB28F"/>
      </a:accent3>
      <a:accent4>
        <a:srgbClr val="B0E27F"/>
      </a:accent4>
      <a:accent5>
        <a:srgbClr val="FFC17E"/>
      </a:accent5>
      <a:accent6>
        <a:srgbClr val="C6A0DB"/>
      </a:accent6>
      <a:hlink>
        <a:srgbClr val="1D4775"/>
      </a:hlink>
      <a:folHlink>
        <a:srgbClr val="1D4775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76194" tIns="38097" rIns="76194" bIns="38097" numCol="1" rtlCol="0" anchor="ctr" anchorCtr="0" compatLnSpc="1">
        <a:prstTxWarp prst="textNoShape">
          <a:avLst/>
        </a:prstTxWarp>
      </a:bodyPr>
      <a:lstStyle>
        <a:defPPr algn="ctr" defTabSz="761719" fontAlgn="base">
          <a:spcBef>
            <a:spcPct val="0"/>
          </a:spcBef>
          <a:spcAft>
            <a:spcPct val="0"/>
          </a:spcAft>
          <a:defRPr sz="2300" kern="0" dirty="0" smtClean="0">
            <a:solidFill>
              <a:schemeClr val="tx2"/>
            </a:solidFill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Ценность лицензионного ПО Microsoft-ш1">
  <a:themeElements>
    <a:clrScheme name="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4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White with Courier font for code slides">
  <a:themeElements>
    <a:clrScheme name="1-01149 Michelle Evans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ECDFA7"/>
      </a:accent1>
      <a:accent2>
        <a:srgbClr val="4F6E9B"/>
      </a:accent2>
      <a:accent3>
        <a:srgbClr val="936553"/>
      </a:accent3>
      <a:accent4>
        <a:srgbClr val="88A17B"/>
      </a:accent4>
      <a:accent5>
        <a:srgbClr val="B8977E"/>
      </a:accent5>
      <a:accent6>
        <a:srgbClr val="99B5D3"/>
      </a:accent6>
      <a:hlink>
        <a:srgbClr val="FFFF99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1_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30007756</Template>
  <TotalTime>172</TotalTime>
  <Words>550</Words>
  <Application>Microsoft Office PowerPoint</Application>
  <PresentationFormat>Экран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1_Theme20</vt:lpstr>
      <vt:lpstr>Ценность лицензионного ПО Microsoft-ш1</vt:lpstr>
      <vt:lpstr>White with Courier font for code slides</vt:lpstr>
      <vt:lpstr>1_White with Courier font for code slides</vt:lpstr>
      <vt:lpstr>Употребление глагола SER</vt:lpstr>
      <vt:lpstr>Слайд 2</vt:lpstr>
      <vt:lpstr>Слайд 3</vt:lpstr>
      <vt:lpstr>Употребление глагола ESTAR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Употребление глагола SER</dc:title>
  <dc:creator>Ксения</dc:creator>
  <cp:lastModifiedBy>Dell</cp:lastModifiedBy>
  <cp:revision>4</cp:revision>
  <dcterms:created xsi:type="dcterms:W3CDTF">2010-10-21T12:02:47Z</dcterms:created>
  <dcterms:modified xsi:type="dcterms:W3CDTF">2018-09-20T18:28:31Z</dcterms:modified>
</cp:coreProperties>
</file>