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  <p:sldMasterId id="2147483988" r:id="rId2"/>
  </p:sldMasterIdLst>
  <p:sldIdLst>
    <p:sldId id="257" r:id="rId3"/>
    <p:sldId id="258" r:id="rId4"/>
    <p:sldId id="259" r:id="rId5"/>
    <p:sldId id="260" r:id="rId6"/>
    <p:sldId id="261" r:id="rId7"/>
    <p:sldId id="262" r:id="rId8"/>
    <p:sldId id="267" r:id="rId9"/>
    <p:sldId id="265" r:id="rId10"/>
    <p:sldId id="263" r:id="rId11"/>
    <p:sldId id="264" r:id="rId12"/>
    <p:sldId id="266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24893-DBDA-4BFA-9CE1-4BFE7CD0F8CF}" type="datetime1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361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1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256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1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6516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24893-DBDA-4BFA-9CE1-4BFE7CD0F8CF}" type="datetime1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6173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1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9357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F84E2-2D7A-43CF-AC90-352A289A783A}" type="datetime1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7717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1">
              <a:rPr lang="en-US" smtClean="0"/>
              <a:t>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2438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1">
              <a:rPr lang="en-US" smtClean="0"/>
              <a:t>1/19/2016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2089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1">
              <a:rPr lang="en-US" smtClean="0"/>
              <a:t>1/19/2016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4780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1">
              <a:rPr lang="en-US" smtClean="0"/>
              <a:t>1/19/2016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1685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1">
              <a:rPr lang="en-US" smtClean="0"/>
              <a:t>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04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1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0823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74940-A916-4C8B-9648-02A2D3898F9E}" type="datetime1">
              <a:rPr lang="en-US" smtClean="0"/>
              <a:t>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739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1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719309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1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77507799"/>
      </p:ext>
    </p:extLst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1">
              <a:rPr lang="en-US" smtClean="0"/>
              <a:t>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586781"/>
      </p:ext>
    </p:extLst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1">
              <a:rPr lang="en-US" smtClean="0"/>
              <a:t>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23628757"/>
      </p:ext>
    </p:extLst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1">
              <a:rPr lang="en-US" smtClean="0"/>
              <a:t>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061643"/>
      </p:ext>
    </p:extLst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1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3715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1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883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F84E2-2D7A-43CF-AC90-352A289A783A}" type="datetime1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559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1">
              <a:rPr lang="en-US" smtClean="0"/>
              <a:t>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1">
              <a:rPr lang="en-US" smtClean="0"/>
              <a:t>1/19/2016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1">
              <a:rPr lang="en-US" smtClean="0"/>
              <a:t>1/19/2016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886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1">
              <a:rPr lang="en-US" smtClean="0"/>
              <a:t>1/19/2016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262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1">
              <a:rPr lang="en-US" smtClean="0"/>
              <a:t>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897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74940-A916-4C8B-9648-02A2D3898F9E}" type="datetime1">
              <a:rPr lang="en-US" smtClean="0"/>
              <a:t>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615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586B75A-687E-405C-8A0B-8D00578BA2C3}" type="datetime1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6B75A-687E-405C-8A0B-8D00578BA2C3}" type="datetime1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209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90" r:id="rId2"/>
    <p:sldLayoutId id="2147483991" r:id="rId3"/>
    <p:sldLayoutId id="2147483992" r:id="rId4"/>
    <p:sldLayoutId id="2147483993" r:id="rId5"/>
    <p:sldLayoutId id="2147483994" r:id="rId6"/>
    <p:sldLayoutId id="2147483995" r:id="rId7"/>
    <p:sldLayoutId id="2147483996" r:id="rId8"/>
    <p:sldLayoutId id="2147483997" r:id="rId9"/>
    <p:sldLayoutId id="2147483998" r:id="rId10"/>
    <p:sldLayoutId id="2147483999" r:id="rId11"/>
    <p:sldLayoutId id="2147484000" r:id="rId12"/>
    <p:sldLayoutId id="2147484001" r:id="rId13"/>
    <p:sldLayoutId id="2147484002" r:id="rId14"/>
    <p:sldLayoutId id="2147484003" r:id="rId15"/>
    <p:sldLayoutId id="2147484004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6713" y="2170521"/>
            <a:ext cx="8911687" cy="246871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	</a:t>
            </a:r>
            <a:r>
              <a:rPr lang="ru-RU" b="1" dirty="0" smtClean="0">
                <a:solidFill>
                  <a:srgbClr val="FF0000"/>
                </a:solidFill>
              </a:rPr>
              <a:t>Разветвляющийся </a:t>
            </a:r>
            <a:r>
              <a:rPr lang="ru-RU" b="1" dirty="0">
                <a:solidFill>
                  <a:srgbClr val="FF0000"/>
                </a:solidFill>
              </a:rPr>
              <a:t>алгоритм </a:t>
            </a:r>
            <a:r>
              <a:rPr lang="ru-RU" b="1" dirty="0"/>
              <a:t>– это алгоритм, в котором в зависимости от условия выполняется либо одна, либо другая последовательность действий</a:t>
            </a:r>
          </a:p>
        </p:txBody>
      </p:sp>
    </p:spTree>
    <p:extLst>
      <p:ext uri="{BB962C8B-B14F-4D97-AF65-F5344CB8AC3E}">
        <p14:creationId xmlns:p14="http://schemas.microsoft.com/office/powerpoint/2010/main" val="3111247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>
                <a:solidFill>
                  <a:prstClr val="black">
                    <a:lumMod val="85000"/>
                    <a:lumOff val="15000"/>
                  </a:prstClr>
                </a:solidFill>
              </a:rPr>
              <a:t>Пример </a:t>
            </a:r>
            <a:r>
              <a:rPr lang="ru-RU" sz="32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неполного </a:t>
            </a:r>
            <a:r>
              <a:rPr lang="ru-RU" sz="3200" dirty="0">
                <a:solidFill>
                  <a:prstClr val="black">
                    <a:lumMod val="85000"/>
                    <a:lumOff val="15000"/>
                  </a:prstClr>
                </a:solidFill>
              </a:rPr>
              <a:t>ветвления</a:t>
            </a:r>
            <a:br>
              <a:rPr lang="ru-RU" sz="3200" dirty="0">
                <a:solidFill>
                  <a:prstClr val="black">
                    <a:lumMod val="85000"/>
                    <a:lumOff val="15000"/>
                  </a:prstClr>
                </a:solidFill>
              </a:rPr>
            </a:br>
            <a:r>
              <a:rPr lang="ru-RU" sz="3200" dirty="0">
                <a:solidFill>
                  <a:srgbClr val="FF0000"/>
                </a:solidFill>
              </a:rPr>
              <a:t>Даны два числа, выбрать </a:t>
            </a:r>
            <a:r>
              <a:rPr lang="ru-RU" sz="3200" dirty="0" smtClean="0">
                <a:solidFill>
                  <a:srgbClr val="FF0000"/>
                </a:solidFill>
              </a:rPr>
              <a:t>большее </a:t>
            </a:r>
            <a:r>
              <a:rPr lang="ru-RU" sz="3200" dirty="0">
                <a:solidFill>
                  <a:srgbClr val="FF0000"/>
                </a:solidFill>
              </a:rPr>
              <a:t>из них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9518" y="1905000"/>
            <a:ext cx="3341955" cy="473095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2034" y="1905000"/>
            <a:ext cx="5625031" cy="4643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581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2" y="193805"/>
            <a:ext cx="8911687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Пример полного и неполного </a:t>
            </a:r>
            <a:r>
              <a:rPr lang="ru-RU" dirty="0"/>
              <a:t>ветвления </a:t>
            </a:r>
            <a:br>
              <a:rPr lang="ru-RU" dirty="0"/>
            </a:br>
            <a:r>
              <a:rPr lang="ru-RU" dirty="0">
                <a:solidFill>
                  <a:srgbClr val="FF0000"/>
                </a:solidFill>
              </a:rPr>
              <a:t>Найти наибольшее значение среди трех величин А В С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4" y="1810870"/>
            <a:ext cx="3105150" cy="4886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682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Приведены формы ветвления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Чем они отличаются?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592925" y="5929136"/>
            <a:ext cx="8915400" cy="67337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Полная и неполная форма ветвления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2925" y="2106706"/>
            <a:ext cx="8911687" cy="3620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054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 Разветвляющиеся алгоритмы 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урока: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Познакомиться с алгоритмической структурой ветвления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полную и неполную формы команды ветвления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Научиться изображать алгоритмы в виде блок схем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840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3" y="462745"/>
            <a:ext cx="8911687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Полная и неполная форма ветвления на алгоритмическом языке и на языке </a:t>
            </a:r>
            <a:r>
              <a:rPr lang="ru-RU" dirty="0" smtClean="0"/>
              <a:t>Паскаль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3279778"/>
              </p:ext>
            </p:extLst>
          </p:nvPr>
        </p:nvGraphicFramePr>
        <p:xfrm>
          <a:off x="2384745" y="2483036"/>
          <a:ext cx="9328045" cy="303025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806265"/>
                <a:gridCol w="4521780"/>
              </a:tblGrid>
              <a:tr h="303025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</a:rPr>
                        <a:t>Полная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FF0000"/>
                          </a:solidFill>
                          <a:effectLst/>
                        </a:rPr>
                        <a:t>Если</a:t>
                      </a: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</a:rPr>
                        <a:t> условие </a:t>
                      </a:r>
                      <a:r>
                        <a:rPr lang="ru-RU" sz="2400" dirty="0">
                          <a:solidFill>
                            <a:srgbClr val="FF0000"/>
                          </a:solidFill>
                          <a:effectLst/>
                        </a:rPr>
                        <a:t>то</a:t>
                      </a: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effectLst/>
                        </a:rPr>
                        <a:t>действие1 </a:t>
                      </a:r>
                      <a:r>
                        <a:rPr lang="ru-RU" sz="2400" dirty="0">
                          <a:solidFill>
                            <a:srgbClr val="FF0000"/>
                          </a:solidFill>
                          <a:effectLst/>
                        </a:rPr>
                        <a:t>иначе</a:t>
                      </a: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</a:rPr>
                        <a:t> действие 2        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solidFill>
                            <a:srgbClr val="FF0000"/>
                          </a:solidFill>
                          <a:effectLst/>
                        </a:rPr>
                        <a:t>if</a:t>
                      </a: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</a:rPr>
                        <a:t> условие </a:t>
                      </a:r>
                      <a:r>
                        <a:rPr lang="ru-RU" sz="2400" dirty="0" err="1">
                          <a:solidFill>
                            <a:srgbClr val="FF0000"/>
                          </a:solidFill>
                          <a:effectLst/>
                        </a:rPr>
                        <a:t>then</a:t>
                      </a: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effectLst/>
                        </a:rPr>
                        <a:t>действие1 </a:t>
                      </a:r>
                      <a:r>
                        <a:rPr lang="ru-RU" sz="2400" dirty="0" err="1">
                          <a:solidFill>
                            <a:srgbClr val="FF0000"/>
                          </a:solidFill>
                          <a:effectLst/>
                        </a:rPr>
                        <a:t>else</a:t>
                      </a: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</a:rPr>
                        <a:t> действие 2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</a:rPr>
                        <a:t>Неполная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FF0000"/>
                          </a:solidFill>
                          <a:effectLst/>
                        </a:rPr>
                        <a:t>Если</a:t>
                      </a: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</a:rPr>
                        <a:t> условие </a:t>
                      </a:r>
                      <a:r>
                        <a:rPr lang="ru-RU" sz="2400" dirty="0">
                          <a:solidFill>
                            <a:srgbClr val="FF0000"/>
                          </a:solidFill>
                          <a:effectLst/>
                        </a:rPr>
                        <a:t>то </a:t>
                      </a: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</a:rPr>
                        <a:t>действие 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solidFill>
                            <a:srgbClr val="FF0000"/>
                          </a:solidFill>
                          <a:effectLst/>
                        </a:rPr>
                        <a:t>if</a:t>
                      </a:r>
                      <a:r>
                        <a:rPr lang="ru-RU" sz="2400" dirty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</a:rPr>
                        <a:t>условие </a:t>
                      </a:r>
                      <a:r>
                        <a:rPr lang="ru-RU" sz="2400" dirty="0" err="1">
                          <a:solidFill>
                            <a:srgbClr val="FF0000"/>
                          </a:solidFill>
                          <a:effectLst/>
                        </a:rPr>
                        <a:t>then</a:t>
                      </a:r>
                      <a:r>
                        <a:rPr lang="ru-RU" sz="2400" dirty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</a:rPr>
                        <a:t>действие 1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9680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2" y="328274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ru-RU" dirty="0"/>
              <a:t>Примеры использования разветвляющихся алгоритмов в виде блок-схем:</a:t>
            </a:r>
            <a:br>
              <a:rPr lang="ru-RU" dirty="0"/>
            </a:b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2589212" y="2126222"/>
            <a:ext cx="4313864" cy="3777622"/>
          </a:xfrm>
        </p:spPr>
        <p:txBody>
          <a:bodyPr>
            <a:normAutofit/>
          </a:bodyPr>
          <a:lstStyle/>
          <a:p>
            <a:r>
              <a:rPr lang="ru-RU" sz="2000" b="1" dirty="0"/>
              <a:t>Если ласточки летают низко, то будет дождь, иначе дождя не </a:t>
            </a:r>
            <a:r>
              <a:rPr lang="ru-RU" sz="2000" b="1" dirty="0" smtClean="0"/>
              <a:t>будет</a:t>
            </a:r>
            <a:endParaRPr lang="ru-RU" sz="2000" b="1" dirty="0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2000" b="1" dirty="0"/>
              <a:t>Если погода будет хорошая, то перед тем, как делать уроки, покатаюсь на </a:t>
            </a:r>
            <a:r>
              <a:rPr lang="ru-RU" sz="2000" b="1" dirty="0" smtClean="0"/>
              <a:t>лыжах</a:t>
            </a:r>
            <a:endParaRPr lang="ru-RU" sz="2000" b="1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1994" y="3789330"/>
            <a:ext cx="4501082" cy="191222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8279" y="3466460"/>
            <a:ext cx="3918799" cy="2235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945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/>
      <p:bldP spid="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75764" y="726141"/>
            <a:ext cx="8915400" cy="468754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Составьте блок схему </a:t>
            </a:r>
          </a:p>
          <a:p>
            <a:pPr marL="0" indent="0" algn="ctr">
              <a:buNone/>
            </a:pPr>
            <a:endParaRPr lang="ru-RU" sz="28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2800" b="1" dirty="0" smtClean="0"/>
              <a:t>Вы </a:t>
            </a:r>
            <a:r>
              <a:rPr lang="ru-RU" sz="2800" b="1" dirty="0"/>
              <a:t>отправляетесь в кино. </a:t>
            </a:r>
            <a:endParaRPr lang="ru-RU" sz="2800" b="1" dirty="0" smtClean="0"/>
          </a:p>
          <a:p>
            <a:pPr marL="0" indent="0">
              <a:buNone/>
            </a:pPr>
            <a:r>
              <a:rPr lang="ru-RU" sz="2800" b="1" dirty="0" smtClean="0"/>
              <a:t>Подойдя </a:t>
            </a:r>
            <a:r>
              <a:rPr lang="ru-RU" sz="2800" b="1" dirty="0"/>
              <a:t>к кинотеатру, вы обнаруживаете, что сегодня идут два фильма: новая серия «Гарри Поттера» и новый боевик с Сильвестром Сталлоне. </a:t>
            </a:r>
            <a:endParaRPr lang="ru-RU" sz="2800" b="1" dirty="0" smtClean="0"/>
          </a:p>
          <a:p>
            <a:pPr marL="0" indent="0">
              <a:buNone/>
            </a:pPr>
            <a:r>
              <a:rPr lang="ru-RU" sz="2800" b="1" dirty="0" smtClean="0"/>
              <a:t>Если </a:t>
            </a:r>
            <a:r>
              <a:rPr lang="ru-RU" sz="2800" b="1" dirty="0"/>
              <a:t>есть билеты на первый, то пойдете смотреть его, иначе будете смотреть </a:t>
            </a:r>
            <a:r>
              <a:rPr lang="ru-RU" sz="2800" b="1" dirty="0" smtClean="0"/>
              <a:t>боевик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452403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1" y="174811"/>
            <a:ext cx="6642846" cy="6554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130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Выражения, используемые в качестве </a:t>
            </a:r>
            <a:r>
              <a:rPr lang="ru-RU" dirty="0" smtClean="0"/>
              <a:t>условий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71948629"/>
              </p:ext>
            </p:extLst>
          </p:nvPr>
        </p:nvGraphicFramePr>
        <p:xfrm>
          <a:off x="3013472" y="2017061"/>
          <a:ext cx="8070592" cy="4141692"/>
        </p:xfrm>
        <a:graphic>
          <a:graphicData uri="http://schemas.openxmlformats.org/drawingml/2006/table">
            <a:tbl>
              <a:tblPr/>
              <a:tblGrid>
                <a:gridCol w="4035296"/>
                <a:gridCol w="4035296"/>
              </a:tblGrid>
              <a:tr h="6902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</a:rPr>
                        <a:t>A &lt; B</a:t>
                      </a:r>
                      <a:endParaRPr lang="en-US" sz="2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</a:rPr>
                        <a:t>A </a:t>
                      </a:r>
                      <a:r>
                        <a:rPr lang="ru-RU" sz="2400" b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</a:rPr>
                        <a:t>меньше </a:t>
                      </a:r>
                      <a:r>
                        <a:rPr lang="en-US" sz="2400" b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</a:rPr>
                        <a:t>B</a:t>
                      </a:r>
                      <a:endParaRPr lang="en-US" sz="2400" b="1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02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</a:rPr>
                        <a:t>A ≤ B</a:t>
                      </a:r>
                      <a:endParaRPr lang="en-US" sz="2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</a:rPr>
                        <a:t>A меньше или равно B</a:t>
                      </a:r>
                      <a:endParaRPr lang="ru-RU" sz="2400" b="1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02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</a:rPr>
                        <a:t>A = B</a:t>
                      </a:r>
                      <a:endParaRPr lang="en-US" sz="2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</a:rPr>
                        <a:t>A </a:t>
                      </a:r>
                      <a:r>
                        <a:rPr lang="ru-RU" sz="2400" b="1" dirty="0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</a:rPr>
                        <a:t>равно </a:t>
                      </a:r>
                      <a:r>
                        <a:rPr lang="en-US" sz="2400" b="1" dirty="0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</a:rPr>
                        <a:t>B</a:t>
                      </a:r>
                      <a:endParaRPr lang="en-US" sz="2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02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</a:rPr>
                        <a:t>A &gt; B</a:t>
                      </a:r>
                      <a:endParaRPr lang="en-US" sz="2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</a:rPr>
                        <a:t>A </a:t>
                      </a:r>
                      <a:r>
                        <a:rPr lang="ru-RU" sz="2400" b="1" dirty="0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</a:rPr>
                        <a:t>больше </a:t>
                      </a:r>
                      <a:r>
                        <a:rPr lang="en-US" sz="2400" b="1" dirty="0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</a:rPr>
                        <a:t>B</a:t>
                      </a:r>
                      <a:endParaRPr lang="en-US" sz="2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02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</a:rPr>
                        <a:t>A ≥ B</a:t>
                      </a:r>
                      <a:endParaRPr lang="en-US" sz="2400" b="1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</a:rPr>
                        <a:t>A больше или равно B</a:t>
                      </a:r>
                      <a:endParaRPr lang="ru-RU" sz="2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02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</a:rPr>
                        <a:t>A&lt;&gt;B</a:t>
                      </a:r>
                      <a:endParaRPr lang="en-US" sz="2400" b="1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</a:rPr>
                        <a:t>A </a:t>
                      </a:r>
                      <a:r>
                        <a:rPr lang="ru-RU" sz="2400" b="1" dirty="0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</a:rPr>
                        <a:t>не равно </a:t>
                      </a:r>
                      <a:r>
                        <a:rPr lang="en-US" sz="2400" b="1" dirty="0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</a:rPr>
                        <a:t>B</a:t>
                      </a:r>
                      <a:endParaRPr lang="en-US" sz="2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1593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Пример полного ветвления</a:t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Даны два числа, выбрать </a:t>
            </a:r>
            <a:r>
              <a:rPr lang="ru-RU" dirty="0" smtClean="0">
                <a:solidFill>
                  <a:srgbClr val="FF0000"/>
                </a:solidFill>
              </a:rPr>
              <a:t>большее </a:t>
            </a:r>
            <a:r>
              <a:rPr lang="ru-RU" dirty="0" smtClean="0">
                <a:solidFill>
                  <a:srgbClr val="FF0000"/>
                </a:solidFill>
              </a:rPr>
              <a:t>из них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981" y="1905000"/>
            <a:ext cx="4057650" cy="46767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9545" y="2100262"/>
            <a:ext cx="5753100" cy="428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847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TM02900722[[fn=Совет директоров]]</Template>
  <TotalTime>128</TotalTime>
  <Words>217</Words>
  <Application>Microsoft Office PowerPoint</Application>
  <PresentationFormat>Широкоэкранный</PresentationFormat>
  <Paragraphs>39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22" baseType="lpstr">
      <vt:lpstr>Arial</vt:lpstr>
      <vt:lpstr>Calibri</vt:lpstr>
      <vt:lpstr>Calibri Light</vt:lpstr>
      <vt:lpstr>Century Gothic</vt:lpstr>
      <vt:lpstr>Courier New</vt:lpstr>
      <vt:lpstr>Times New Roman</vt:lpstr>
      <vt:lpstr>Wingdings</vt:lpstr>
      <vt:lpstr>Wingdings 2</vt:lpstr>
      <vt:lpstr>Wingdings 3</vt:lpstr>
      <vt:lpstr>HDOfficeLightV0</vt:lpstr>
      <vt:lpstr>Легкий дым</vt:lpstr>
      <vt:lpstr> Разветвляющийся алгоритм – это алгоритм, в котором в зависимости от условия выполняется либо одна, либо другая последовательность действий</vt:lpstr>
      <vt:lpstr>Приведены формы ветвления Чем они отличаются? </vt:lpstr>
      <vt:lpstr>Тема урока: Разветвляющиеся алгоритмы </vt:lpstr>
      <vt:lpstr>Полная и неполная форма ветвления на алгоритмическом языке и на языке Паскаль</vt:lpstr>
      <vt:lpstr>Примеры использования разветвляющихся алгоритмов в виде блок-схем:   </vt:lpstr>
      <vt:lpstr>Презентация PowerPoint</vt:lpstr>
      <vt:lpstr>Презентация PowerPoint</vt:lpstr>
      <vt:lpstr>Выражения, используемые в качестве условий</vt:lpstr>
      <vt:lpstr>Пример полного ветвления Даны два числа, выбрать большее из них</vt:lpstr>
      <vt:lpstr>Пример неполного ветвления Даны два числа, выбрать большее из них</vt:lpstr>
      <vt:lpstr>Пример полного и неполного ветвления  Найти наибольшее значение среди трех величин А В С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Разветвляющий алгоритм – это алгоритм,</dc:title>
  <dc:creator>Агапова М.С.</dc:creator>
  <cp:lastModifiedBy>Агапова М.С.</cp:lastModifiedBy>
  <cp:revision>13</cp:revision>
  <dcterms:created xsi:type="dcterms:W3CDTF">2016-01-19T17:16:08Z</dcterms:created>
  <dcterms:modified xsi:type="dcterms:W3CDTF">2016-01-19T19:32:40Z</dcterms:modified>
</cp:coreProperties>
</file>