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1" r:id="rId1"/>
  </p:sldMasterIdLst>
  <p:sldIdLst>
    <p:sldId id="256" r:id="rId2"/>
    <p:sldId id="260" r:id="rId3"/>
    <p:sldId id="258" r:id="rId4"/>
    <p:sldId id="269" r:id="rId5"/>
    <p:sldId id="270" r:id="rId6"/>
    <p:sldId id="271" r:id="rId7"/>
    <p:sldId id="272" r:id="rId8"/>
    <p:sldId id="267" r:id="rId9"/>
    <p:sldId id="263" r:id="rId10"/>
    <p:sldId id="259" r:id="rId11"/>
    <p:sldId id="262" r:id="rId12"/>
    <p:sldId id="264" r:id="rId13"/>
    <p:sldId id="265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187" autoAdjust="0"/>
  </p:normalViewPr>
  <p:slideViewPr>
    <p:cSldViewPr>
      <p:cViewPr varScale="1">
        <p:scale>
          <a:sx n="112" d="100"/>
          <a:sy n="112" d="100"/>
        </p:scale>
        <p:origin x="158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2C97-83E1-421F-AC12-7A5F99AFB2DF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77F6-8CB1-4FF1-9620-9746F6C02F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2C97-83E1-421F-AC12-7A5F99AFB2DF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77F6-8CB1-4FF1-9620-9746F6C02F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2C97-83E1-421F-AC12-7A5F99AFB2DF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77F6-8CB1-4FF1-9620-9746F6C02F34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2C97-83E1-421F-AC12-7A5F99AFB2DF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77F6-8CB1-4FF1-9620-9746F6C02F3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2C97-83E1-421F-AC12-7A5F99AFB2DF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77F6-8CB1-4FF1-9620-9746F6C02F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2C97-83E1-421F-AC12-7A5F99AFB2DF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77F6-8CB1-4FF1-9620-9746F6C02F3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2C97-83E1-421F-AC12-7A5F99AFB2DF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77F6-8CB1-4FF1-9620-9746F6C02F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2C97-83E1-421F-AC12-7A5F99AFB2DF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77F6-8CB1-4FF1-9620-9746F6C02F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2C97-83E1-421F-AC12-7A5F99AFB2DF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77F6-8CB1-4FF1-9620-9746F6C02F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2C97-83E1-421F-AC12-7A5F99AFB2DF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77F6-8CB1-4FF1-9620-9746F6C02F34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2C97-83E1-421F-AC12-7A5F99AFB2DF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77F6-8CB1-4FF1-9620-9746F6C02F3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5562C97-83E1-421F-AC12-7A5F99AFB2DF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AC577F6-8CB1-4FF1-9620-9746F6C02F3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9392"/>
            <a:ext cx="9144000" cy="68580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5812" y="2348880"/>
            <a:ext cx="7848600" cy="2376264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Занимательная</a:t>
            </a:r>
            <a:r>
              <a:rPr lang="ru-RU" sz="72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 </a:t>
            </a:r>
            <a:endParaRPr lang="ru-RU" sz="3600" b="1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4365104"/>
            <a:ext cx="6400800" cy="1752600"/>
          </a:xfrm>
        </p:spPr>
        <p:txBody>
          <a:bodyPr>
            <a:normAutofit fontScale="25000" lnSpcReduction="20000"/>
          </a:bodyPr>
          <a:lstStyle/>
          <a:p>
            <a:pPr algn="r"/>
            <a:endParaRPr lang="en-US" sz="2800" dirty="0" smtClean="0"/>
          </a:p>
          <a:p>
            <a:pPr algn="r"/>
            <a:endParaRPr lang="en-US" sz="2800" dirty="0"/>
          </a:p>
          <a:p>
            <a:pPr algn="r"/>
            <a:endParaRPr lang="en-US" sz="2800" dirty="0" smtClean="0"/>
          </a:p>
          <a:p>
            <a:pPr algn="r"/>
            <a:r>
              <a:rPr lang="ru-RU" sz="8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и провела </a:t>
            </a:r>
            <a:endParaRPr lang="en-US" sz="86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r"/>
            <a:r>
              <a:rPr lang="ru-RU" sz="8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средней группы №9</a:t>
            </a:r>
          </a:p>
          <a:p>
            <a:pPr algn="r"/>
            <a:r>
              <a:rPr lang="ru-RU" sz="8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Копылова Н.Г</a:t>
            </a:r>
            <a:r>
              <a:rPr lang="ru-RU" sz="43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4300" b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16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01208" y="332655"/>
            <a:ext cx="763284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Задача: совершенствовать знания о геометрических фигурах </a:t>
            </a:r>
          </a:p>
          <a:p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(треугольник, квадрат, прямоугольник, круг)</a:t>
            </a:r>
          </a:p>
          <a:p>
            <a:endParaRPr lang="ru-RU" sz="2000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работают индивидуально и фронтально с раздаточным материалом геометрических фигур.</a:t>
            </a:r>
          </a:p>
          <a:p>
            <a:pPr algn="ctr"/>
            <a:endParaRPr lang="ru-RU" sz="2000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i="1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76056" y="2316297"/>
            <a:ext cx="3450847" cy="2300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92208" y="4148740"/>
            <a:ext cx="3450848" cy="230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01208" y="2316297"/>
            <a:ext cx="3450848" cy="230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56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3735" y="332656"/>
            <a:ext cx="8148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Задача: продолжать учить детей соотносить цифру с количеством предметов</a:t>
            </a:r>
          </a:p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я отрабатываю навык счета  в пределах «5» и при этом сразу учу соотносить цифру с количеством предметов.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43339" y="4476024"/>
            <a:ext cx="3096613" cy="206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43339" y="2021580"/>
            <a:ext cx="3096613" cy="206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60032" y="2009720"/>
            <a:ext cx="3100964" cy="2067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60032" y="4476024"/>
            <a:ext cx="3096613" cy="206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08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642005"/>
            <a:ext cx="449937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фигуру»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физкультминутки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 иногда использую дидактические игры,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сочетая дидактику с движениями. 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окончании музыки детям необходимо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заданную фигуру.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13011" y="1776718"/>
            <a:ext cx="3552694" cy="2368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67720" y="3108866"/>
            <a:ext cx="3552694" cy="2368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4" y="4080973"/>
            <a:ext cx="3552694" cy="2368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57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206" y="1766825"/>
            <a:ext cx="2866623" cy="191108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098" y="1915252"/>
            <a:ext cx="2421342" cy="16142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505826"/>
            <a:ext cx="2449432" cy="16329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6496" y="4013000"/>
            <a:ext cx="2596183" cy="17307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4428184"/>
            <a:ext cx="2448273" cy="16321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3296" y="297522"/>
            <a:ext cx="78225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Задача: - закреплять умение детей работать со счетными палочками;</a:t>
            </a:r>
          </a:p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- тренировка мелкой моторики пальцев рук;</a:t>
            </a:r>
            <a:endParaRPr lang="ru-R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2479" y="943853"/>
            <a:ext cx="268934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чтобы решить задачу развития мелкой моторики рук, я использую счетные палочки. При этом мы не только выкладываем соответствующие цифры и фигуры, но и обводим их карандашом.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98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692696"/>
            <a:ext cx="7848872" cy="5886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859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332656"/>
            <a:ext cx="5886400" cy="61932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Образовательная область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познавательное развитие (ФЭМП).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Интеграция: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социально-коммуникативное развитие, речевое развитие, художественно-эстетическое развитие.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занятия: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Сформировать навык   счёта в пределах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закрепить знания о геометрических фигурах.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Образовательные: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познакомить с образованием числа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 путём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прибавления единицы к предыдущему числу;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продолжать учить соотносить цифру с количеством предметов;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совершенствовать знания детей о геометрических фигурах (треугольник, квадрат, прямоугольник, круг);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закреплять умение детей работать со  счетными палочками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тренировка мелкой моторики пальцев рук;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закрепить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знание времён года и названия суток.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Развивающие: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мелкую моторику;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развивать логическое мышление детей.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Воспитательные: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воспитывать организованность, сосредоточенность, интерес к познавательной деятельности.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71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620688"/>
            <a:ext cx="7776864" cy="6649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Воспитатель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Ребята, посмотрите, кто к нам пришел в гости? </a:t>
            </a:r>
            <a:r>
              <a:rPr lang="ru-RU" sz="2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Правильно Буратино. 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Он вас приглашает в страну занимательной математики. Принимаем приглашение? Тогда не зевайте, в круг скорее все вставайте.</a:t>
            </a:r>
            <a:endParaRPr lang="ru-RU" sz="1600" i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Коммуникативная игра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</a:t>
            </a:r>
            <a:endParaRPr lang="ru-RU" sz="1600" i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Собрались все дети в круг</a:t>
            </a:r>
            <a:endParaRPr lang="ru-RU" sz="1600" i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Я твой друг и ты мой друг</a:t>
            </a:r>
            <a:endParaRPr lang="ru-RU" sz="1600" i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Крепко за руки возьмёмся</a:t>
            </a:r>
            <a:endParaRPr lang="ru-RU" sz="1600" i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друг другу улыбнёмся</a:t>
            </a:r>
            <a:endParaRPr lang="ru-RU" sz="1600" i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Подарим друг другу улыбки</a:t>
            </a:r>
            <a:r>
              <a:rPr lang="ru-RU" sz="2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 </a:t>
            </a:r>
            <a:r>
              <a:rPr lang="ru-RU" sz="20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задание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Ребята, </a:t>
            </a:r>
            <a:r>
              <a:rPr lang="ru-RU" sz="2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Буратино 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говорит, что не </a:t>
            </a:r>
            <a:r>
              <a:rPr lang="ru-RU" sz="2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просто попасть 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страну Занимательной математики. Сначала  надо выполнить задание. Я хлопну в ладоши, а вы про себя считайте, если ответите  правильно, мы окажемся в нужном месте.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Молодцы, правильно посчитали! Ну, вот мы   в Стране Занимательной  Математики. В Городе цифр.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600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i="1" dirty="0">
                <a:latin typeface="Times New Roman"/>
                <a:ea typeface="Calibri"/>
                <a:cs typeface="Times New Roman"/>
              </a:rPr>
              <a:t> </a:t>
            </a:r>
            <a:endParaRPr lang="ru-RU" sz="1600" i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0742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404664"/>
            <a:ext cx="7776864" cy="6582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 </a:t>
            </a:r>
            <a:r>
              <a:rPr lang="ru-RU" sz="20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задание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Я буду начинать предложения, а вы заканчивайте:</a:t>
            </a:r>
            <a:b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- Завтракаем мы утром, а ужинаем...(вечером).</a:t>
            </a:r>
            <a:b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- Спим мы ночью, а делаем зарядку...(утром).</a:t>
            </a:r>
            <a:b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- Солнце светит днем, а луна...(ночью).</a:t>
            </a:r>
            <a:b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- Ужинаем мы вечером, а обедаем...(днем).</a:t>
            </a:r>
            <a:b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- Все части суток идут друг за другом по порядку. Сколько всего частей в сутках? (четыре</a:t>
            </a:r>
            <a:r>
              <a:rPr lang="ru-RU" sz="2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Воспитатель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А еще у нас 4 времени года, давайте их </a:t>
            </a:r>
            <a:r>
              <a:rPr lang="ru-RU" sz="2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назовем.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Дети</a:t>
            </a:r>
            <a:r>
              <a:rPr lang="ru-RU" sz="20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Зима, весна, лето, осень.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Воспитатель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А до </a:t>
            </a:r>
            <a:r>
              <a:rPr lang="ru-RU" sz="2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сколько вы умеете 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считать?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Дети: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 пяти</a:t>
            </a:r>
            <a:endParaRPr lang="ru-RU" sz="2000" i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Воспитатель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Повторим с вами цифры (дети раскладывают карточки с цифрами на доске</a:t>
            </a:r>
            <a:r>
              <a:rPr lang="ru-RU" sz="2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Дети по очереди называют числа и рядом выкладывают карточки </a:t>
            </a:r>
            <a:r>
              <a:rPr lang="ru-RU" sz="2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 кружками</a:t>
            </a:r>
            <a:endParaRPr lang="ru-RU" sz="2000" i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i="1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57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836712"/>
            <a:ext cx="7776864" cy="503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Воспитатель</a:t>
            </a:r>
            <a:r>
              <a:rPr lang="ru-RU" sz="20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А теперь наш путь лежит в Город Геометрических фигур. Какие  геометрические фигуры вы видите? А у каких геометрических фигур  4 угла?</a:t>
            </a:r>
            <a:endParaRPr lang="ru-RU" sz="1600" i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Дети: квадрат, прямоугольник.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Воспитатель</a:t>
            </a:r>
            <a:r>
              <a:rPr lang="ru-RU" sz="20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Давайте проверим, сколько углов у квадрата?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Воспитатель: Ребята, назовите  предметы, которые имеют форму квадрата и прямоугольника.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Дидактическая игра «Найди фигуру»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полу разложены геометрические фигуры. Дети под музыку выполняют танцевальные движения между фигурами, по окончании музыки  становятся перед  заданной </a:t>
            </a:r>
            <a:r>
              <a:rPr lang="ru-RU" sz="20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фигурой.</a:t>
            </a:r>
            <a:endParaRPr lang="ru-RU" sz="2000" i="1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1600" i="1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05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361317"/>
            <a:ext cx="7776864" cy="610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Воспитатель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А теперь сядьте, пожалуйста, за столы и из счетных палочек выложите на столе цифру « </a:t>
            </a:r>
            <a:r>
              <a:rPr lang="ru-RU" sz="2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5». 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Сколько вы брали палочек? Посчитайте? Вот видите, какая у нас интересная цифра 4. Для того чтобы ее составить надо тоже взять </a:t>
            </a:r>
            <a:r>
              <a:rPr lang="ru-RU" sz="2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пять палочек.</a:t>
            </a:r>
            <a:endParaRPr lang="ru-RU" sz="1600" i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Рисуем в тетради по клеточкам. (Каждому ребенку в тетради после выполнения задания прикрепляется «смайлик» за аккуратность, за старание и т.д</a:t>
            </a:r>
            <a:r>
              <a:rPr lang="ru-RU" sz="2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.)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Воспитатель: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Молодцы, ребята! Все задания выполнили хорошо. А сейчас нам надо вернуться из Страны Математики назад в детский сад. Для этого нам надо проследить глазками за волшебным лучиком по геометрическим </a:t>
            </a:r>
            <a:r>
              <a:rPr lang="ru-RU" sz="2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фигурам.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Вопросы детям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Что  понравилось на занятии? Почему? 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0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1600" i="1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32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9041" y="548680"/>
            <a:ext cx="7776864" cy="6228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Организация </a:t>
            </a:r>
            <a:r>
              <a:rPr lang="ru-RU" sz="20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самостоятельной деятельности детей в группе во второй половине дня.</a:t>
            </a:r>
            <a:endParaRPr lang="ru-RU" sz="1600" i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Рисование «Превращение квадратов и прямоугольников»:  </a:t>
            </a:r>
            <a:endParaRPr lang="ru-RU" sz="1600" i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Предложить  детям готовые фигуры «превратить» в разные предметы. Надо дорисовать  недостающие детали (крышу, окна, </a:t>
            </a:r>
            <a:r>
              <a:rPr lang="ru-RU" sz="2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колеса, вагончики).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Рекомендации </a:t>
            </a:r>
            <a:r>
              <a:rPr lang="ru-RU" sz="20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родителям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1.Поиграйте с детьми в дидактические игру «На что похоже» (предложите детям подумать и назвать, на что же похожи фигуры, например: на домик, на рекламный щит, на дорожный знак и т.д.)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Предложите детям обвести квадрат и прямоугольник по контуру, затем нарисовать самостоятельно.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000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1600" i="1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95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3120" y="2572776"/>
            <a:ext cx="5472608" cy="36484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568" y="404664"/>
            <a:ext cx="77768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Встречаем гостя!!!</a:t>
            </a:r>
          </a:p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Каждую образовательную деятельность я начинаю с сюрпризного момента, для привлечения интереса детей. Не исключение  и данная деятельность. К нам в гости пришел Буратино, который и поиграл с детьми, и задал им вопросы. На них воспитанники отвечали с большим интересом.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22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9067" y="2420888"/>
            <a:ext cx="5589553" cy="37263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404664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Задача: закрепить знания времен года и названий суток</a:t>
            </a:r>
          </a:p>
          <a:p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я использую вербальный метод опроса, где дети на вопросы Буратино подбирают  рифмованный ответ.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66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565</TotalTime>
  <Words>690</Words>
  <Application>Microsoft Office PowerPoint</Application>
  <PresentationFormat>Экран (4:3)</PresentationFormat>
  <Paragraphs>80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Candara</vt:lpstr>
      <vt:lpstr>Segoe Script</vt:lpstr>
      <vt:lpstr>Symbol</vt:lpstr>
      <vt:lpstr>Times New Roman</vt:lpstr>
      <vt:lpstr>Волна</vt:lpstr>
      <vt:lpstr>        Занимательная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нам осень принесла</dc:title>
  <dc:creator>user</dc:creator>
  <cp:lastModifiedBy>user</cp:lastModifiedBy>
  <cp:revision>51</cp:revision>
  <dcterms:created xsi:type="dcterms:W3CDTF">2014-11-14T07:38:03Z</dcterms:created>
  <dcterms:modified xsi:type="dcterms:W3CDTF">2019-01-10T11:20:04Z</dcterms:modified>
</cp:coreProperties>
</file>