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0" r:id="rId3"/>
    <p:sldId id="257" r:id="rId4"/>
    <p:sldId id="261" r:id="rId5"/>
    <p:sldId id="258" r:id="rId6"/>
    <p:sldId id="259" r:id="rId7"/>
    <p:sldId id="262" r:id="rId8"/>
    <p:sldId id="268" r:id="rId9"/>
    <p:sldId id="263" r:id="rId10"/>
    <p:sldId id="264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4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5B47DF9-B427-482E-A691-B777ED20B932}" type="datetimeFigureOut">
              <a:rPr lang="ru-RU"/>
              <a:pPr>
                <a:defRPr/>
              </a:pPr>
              <a:t>31.10.2018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11398A6-2035-4488-AF99-8F2A35542E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AFB9D4D-01CA-4A10-BBF3-8D3B1AA051D1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8094F51-63E5-4D30-B587-DBE25527E408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DE3F4D-420E-4EA8-A181-C734B42AF8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1644C-8BC3-4089-BBDF-650DF2F03D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28083B-C2B9-4FFB-9BA9-C5FFAA257B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C03D93-3C00-43E0-B03B-F403832973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E5534-54B8-4A7E-A56D-67407E8DA8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74EDF-1699-4023-A7FB-E7922A6024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49238-2FD3-492A-9FDE-565B251B93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AC9058-85C8-415B-BA95-E8AD9719C6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420C6-5C26-43E0-B0D6-3E5483BBDF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C16A19-87EE-48F5-95A4-4E6C32759F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F6649-24C7-4E93-935C-2FACF4D8A8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8218264-2FA8-4722-9832-845C662CB4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z="6600" smtClean="0"/>
              <a:t>MS EXCEL</a:t>
            </a:r>
            <a:endParaRPr lang="ru-RU" sz="660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z="5400" dirty="0" smtClean="0">
                <a:solidFill>
                  <a:schemeClr val="tx1"/>
                </a:solidFill>
              </a:rPr>
              <a:t>Функции</a:t>
            </a:r>
            <a:r>
              <a:rPr lang="en-US" sz="5400" dirty="0" smtClean="0">
                <a:solidFill>
                  <a:schemeClr val="tx1"/>
                </a:solidFill>
              </a:rPr>
              <a:t/>
            </a:r>
            <a:br>
              <a:rPr lang="en-US" sz="5400" dirty="0" smtClean="0">
                <a:solidFill>
                  <a:schemeClr val="tx1"/>
                </a:solidFill>
              </a:rPr>
            </a:br>
            <a:r>
              <a:rPr lang="ru-RU" sz="5400" dirty="0" smtClean="0">
                <a:solidFill>
                  <a:schemeClr val="tx1"/>
                </a:solidFill>
              </a:rPr>
              <a:t>и</a:t>
            </a:r>
            <a:br>
              <a:rPr lang="ru-RU" sz="5400" dirty="0" smtClean="0">
                <a:solidFill>
                  <a:schemeClr val="tx1"/>
                </a:solidFill>
              </a:rPr>
            </a:br>
            <a:r>
              <a:rPr lang="ru-RU" sz="6600" dirty="0" smtClean="0">
                <a:solidFill>
                  <a:schemeClr val="tx1"/>
                </a:solidFill>
              </a:rPr>
              <a:t>формулы</a:t>
            </a:r>
            <a:r>
              <a:rPr lang="ru-RU" sz="6600" smtClean="0">
                <a:solidFill>
                  <a:schemeClr val="tx1"/>
                </a:solidFill>
              </a:rPr>
              <a:t/>
            </a:r>
            <a:br>
              <a:rPr lang="ru-RU" sz="6600" smtClean="0">
                <a:solidFill>
                  <a:schemeClr val="tx1"/>
                </a:solidFill>
              </a:rPr>
            </a:br>
            <a:r>
              <a:rPr lang="ru-RU" sz="6600" smtClean="0">
                <a:solidFill>
                  <a:schemeClr val="tx1"/>
                </a:solidFill>
              </a:rPr>
              <a:t>в</a:t>
            </a:r>
            <a:br>
              <a:rPr lang="ru-RU" sz="6600" smtClean="0">
                <a:solidFill>
                  <a:schemeClr val="tx1"/>
                </a:solidFill>
              </a:rPr>
            </a:br>
            <a:r>
              <a:rPr lang="en-US" sz="6600" dirty="0" smtClean="0">
                <a:solidFill>
                  <a:schemeClr val="tx1"/>
                </a:solidFill>
              </a:rPr>
              <a:t/>
            </a:r>
            <a:br>
              <a:rPr lang="en-US" sz="6600" dirty="0" smtClean="0">
                <a:solidFill>
                  <a:schemeClr val="tx1"/>
                </a:solidFill>
              </a:rPr>
            </a:br>
            <a:endParaRPr lang="ru-RU" sz="6600" dirty="0" smtClean="0">
              <a:solidFill>
                <a:schemeClr val="tx1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143875" y="6357938"/>
            <a:ext cx="571500" cy="50006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173163" y="457200"/>
            <a:ext cx="7772400" cy="1143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320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Пример вычисления по алгебраической формуле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827088" y="1916113"/>
            <a:ext cx="4249737" cy="4105275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ru-RU" sz="2000" kern="0">
                <a:latin typeface="+mn-lt"/>
              </a:rPr>
              <a:t>В данной формуле А1 и В2 представляют собой ссылки на ячейки. Смысл использования ссылок состоит в том, что при изменении значений операндов, автоматически меняется результат вычислений, выводимый в ячейке С3.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ru-RU" sz="2000" kern="0">
                <a:latin typeface="+mn-lt"/>
              </a:rPr>
              <a:t>Например, пусть значение в ячейке А1 стало равным 1, а значение в В2 – 10, тогда в ячейке С3 появляется новое значение – 71. Обратите внимание, что формула при этом не изменилась.</a:t>
            </a:r>
            <a:endParaRPr lang="ru-RU" sz="2000" kern="0" dirty="0">
              <a:latin typeface="+mn-lt"/>
            </a:endParaRP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5000625" y="2643188"/>
          <a:ext cx="3810000" cy="3273425"/>
        </p:xfrm>
        <a:graphic>
          <a:graphicData uri="http://schemas.openxmlformats.org/presentationml/2006/ole">
            <p:oleObj spid="_x0000_s1026" name="Точечный рисунок" r:id="rId3" imgW="2697714" imgH="2316681" progId="Paint.Picture">
              <p:embed/>
            </p:oleObj>
          </a:graphicData>
        </a:graphic>
      </p:graphicFrame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143875" y="6357938"/>
            <a:ext cx="571500" cy="50006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785813" y="3786188"/>
          <a:ext cx="2438400" cy="1044575"/>
        </p:xfrm>
        <a:graphic>
          <a:graphicData uri="http://schemas.openxmlformats.org/presentationml/2006/ole">
            <p:oleObj spid="_x0000_s2050" name="Точечный рисунок" r:id="rId3" imgW="2438095" imgH="1044030" progId="Paint.Picture">
              <p:embed/>
            </p:oleObj>
          </a:graphicData>
        </a:graphic>
      </p:graphicFrame>
      <p:graphicFrame>
        <p:nvGraphicFramePr>
          <p:cNvPr id="2051" name="Object 6"/>
          <p:cNvGraphicFramePr>
            <a:graphicFrameLocks noChangeAspect="1"/>
          </p:cNvGraphicFramePr>
          <p:nvPr/>
        </p:nvGraphicFramePr>
        <p:xfrm>
          <a:off x="857250" y="5143500"/>
          <a:ext cx="3475038" cy="1196975"/>
        </p:xfrm>
        <a:graphic>
          <a:graphicData uri="http://schemas.openxmlformats.org/presentationml/2006/ole">
            <p:oleObj spid="_x0000_s2051" name="Точечный рисунок" r:id="rId4" imgW="3475021" imgH="1196190" progId="Paint.Picture">
              <p:embed/>
            </p:oleObj>
          </a:graphicData>
        </a:graphic>
      </p:graphicFrame>
      <p:graphicFrame>
        <p:nvGraphicFramePr>
          <p:cNvPr id="2052" name="Object 9"/>
          <p:cNvGraphicFramePr>
            <a:graphicFrameLocks noChangeAspect="1"/>
          </p:cNvGraphicFramePr>
          <p:nvPr/>
        </p:nvGraphicFramePr>
        <p:xfrm>
          <a:off x="5143500" y="3857625"/>
          <a:ext cx="1981200" cy="838200"/>
        </p:xfrm>
        <a:graphic>
          <a:graphicData uri="http://schemas.openxmlformats.org/presentationml/2006/ole">
            <p:oleObj spid="_x0000_s2052" name="Точечный рисунок" r:id="rId5" imgW="1980952" imgH="838095" progId="Paint.Picture">
              <p:embed/>
            </p:oleObj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5214938" y="5429250"/>
          <a:ext cx="1981200" cy="838200"/>
        </p:xfrm>
        <a:graphic>
          <a:graphicData uri="http://schemas.openxmlformats.org/presentationml/2006/ole">
            <p:oleObj spid="_x0000_s2053" name="Точечный рисунок" r:id="rId6" imgW="1980952" imgH="838095" progId="Paint.Picture">
              <p:embed/>
            </p:oleObj>
          </a:graphicData>
        </a:graphic>
      </p:graphicFrame>
      <p:sp>
        <p:nvSpPr>
          <p:cNvPr id="2054" name="TextBox 5"/>
          <p:cNvSpPr txBox="1">
            <a:spLocks noChangeArrowheads="1"/>
          </p:cNvSpPr>
          <p:nvPr/>
        </p:nvSpPr>
        <p:spPr bwMode="auto">
          <a:xfrm>
            <a:off x="428625" y="928688"/>
            <a:ext cx="8501063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/>
              <a:t>Задание  </a:t>
            </a:r>
          </a:p>
          <a:p>
            <a:r>
              <a:rPr lang="ru-RU" sz="4400"/>
              <a:t>Вычислить результат  в ячейках</a:t>
            </a:r>
          </a:p>
        </p:txBody>
      </p:sp>
      <p:sp>
        <p:nvSpPr>
          <p:cNvPr id="2055" name="TextBox 6"/>
          <p:cNvSpPr txBox="1">
            <a:spLocks noChangeArrowheads="1"/>
          </p:cNvSpPr>
          <p:nvPr/>
        </p:nvSpPr>
        <p:spPr bwMode="auto">
          <a:xfrm>
            <a:off x="142875" y="3786188"/>
            <a:ext cx="5715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/>
              <a:t>1</a:t>
            </a:r>
          </a:p>
        </p:txBody>
      </p:sp>
      <p:sp>
        <p:nvSpPr>
          <p:cNvPr id="2056" name="TextBox 7"/>
          <p:cNvSpPr txBox="1">
            <a:spLocks noChangeArrowheads="1"/>
          </p:cNvSpPr>
          <p:nvPr/>
        </p:nvSpPr>
        <p:spPr bwMode="auto">
          <a:xfrm>
            <a:off x="4357688" y="3857625"/>
            <a:ext cx="50006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/>
              <a:t>2</a:t>
            </a:r>
          </a:p>
        </p:txBody>
      </p:sp>
      <p:sp>
        <p:nvSpPr>
          <p:cNvPr id="2057" name="TextBox 9"/>
          <p:cNvSpPr txBox="1">
            <a:spLocks noChangeArrowheads="1"/>
          </p:cNvSpPr>
          <p:nvPr/>
        </p:nvSpPr>
        <p:spPr bwMode="auto">
          <a:xfrm>
            <a:off x="285750" y="5429250"/>
            <a:ext cx="4286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/>
              <a:t>3</a:t>
            </a:r>
          </a:p>
        </p:txBody>
      </p:sp>
      <p:sp>
        <p:nvSpPr>
          <p:cNvPr id="2058" name="TextBox 10"/>
          <p:cNvSpPr txBox="1">
            <a:spLocks noChangeArrowheads="1"/>
          </p:cNvSpPr>
          <p:nvPr/>
        </p:nvSpPr>
        <p:spPr bwMode="auto">
          <a:xfrm>
            <a:off x="4500563" y="5286375"/>
            <a:ext cx="42862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/>
              <a:t>4</a:t>
            </a:r>
          </a:p>
          <a:p>
            <a:endParaRPr lang="ru-RU" sz="5400"/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143875" y="6357938"/>
            <a:ext cx="571500" cy="50006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2"/>
          <p:cNvSpPr txBox="1">
            <a:spLocks noChangeArrowheads="1"/>
          </p:cNvSpPr>
          <p:nvPr/>
        </p:nvSpPr>
        <p:spPr bwMode="auto">
          <a:xfrm>
            <a:off x="400050" y="2643188"/>
            <a:ext cx="87630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/>
              <a:t>Спасибо за внимание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63" y="285750"/>
            <a:ext cx="8358187" cy="4154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400" dirty="0"/>
              <a:t>Цель урока</a:t>
            </a:r>
            <a:r>
              <a:rPr lang="en-US" sz="4400" dirty="0"/>
              <a:t>: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</a:t>
            </a:r>
            <a:r>
              <a:rPr lang="ru-RU" sz="4400" dirty="0"/>
              <a:t>ать</a:t>
            </a:r>
            <a: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понятие </a:t>
            </a:r>
            <a: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функций</a:t>
            </a: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4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формул</a:t>
            </a:r>
            <a:r>
              <a:rPr lang="ru-RU" sz="4400" dirty="0" err="1"/>
              <a:t>в</a:t>
            </a:r>
            <a:r>
              <a:rPr lang="ru-RU" sz="4400" dirty="0"/>
              <a:t> </a:t>
            </a:r>
            <a:r>
              <a:rPr lang="en-US" sz="4400" dirty="0"/>
              <a:t>Excel</a:t>
            </a:r>
            <a:endParaRPr lang="ru-RU" sz="4400" dirty="0"/>
          </a:p>
          <a:p>
            <a:pPr>
              <a:buFont typeface="Wingdings" pitchFamily="2" charset="2"/>
              <a:buChar char="Ø"/>
              <a:defRPr/>
            </a:pPr>
            <a:r>
              <a:rPr lang="ru-RU" sz="4400" dirty="0"/>
              <a:t>научить </a:t>
            </a:r>
            <a:r>
              <a:rPr lang="ru-RU" sz="4400" dirty="0"/>
              <a:t>применять функции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4400" dirty="0"/>
              <a:t>делать </a:t>
            </a:r>
            <a:r>
              <a:rPr lang="ru-RU" sz="4400" dirty="0"/>
              <a:t>вычисления с </a:t>
            </a:r>
            <a:r>
              <a:rPr lang="ru-RU" sz="4400" dirty="0"/>
              <a:t>помощью функций и формул</a:t>
            </a:r>
            <a:endParaRPr lang="ru-RU" sz="4400" dirty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143875" y="6357938"/>
            <a:ext cx="571500" cy="50006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 .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620713"/>
            <a:ext cx="7920037" cy="1295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5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Понятие Функции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5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В </a:t>
            </a:r>
            <a:r>
              <a:rPr lang="en-US" sz="5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Excel</a:t>
            </a:r>
            <a:endParaRPr lang="ru-RU" sz="5400" b="1" dirty="0" smtClean="0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611188" y="2924175"/>
            <a:ext cx="7632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1816100" y="35925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150" name="TextBox 7"/>
          <p:cNvSpPr txBox="1">
            <a:spLocks noChangeArrowheads="1"/>
          </p:cNvSpPr>
          <p:nvPr/>
        </p:nvSpPr>
        <p:spPr bwMode="auto">
          <a:xfrm>
            <a:off x="500063" y="2500313"/>
            <a:ext cx="8072437" cy="347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/>
              <a:t>М</a:t>
            </a:r>
            <a:r>
              <a:rPr lang="en-US" sz="4400" b="1"/>
              <a:t>S EXCEL </a:t>
            </a:r>
            <a:r>
              <a:rPr lang="ru-RU" sz="4400" b="1"/>
              <a:t>служит для </a:t>
            </a:r>
          </a:p>
          <a:p>
            <a:r>
              <a:rPr lang="ru-RU" sz="4400" b="1"/>
              <a:t>расчетов не только</a:t>
            </a:r>
          </a:p>
          <a:p>
            <a:r>
              <a:rPr lang="ru-RU" sz="4400" b="1"/>
              <a:t>По формулам</a:t>
            </a:r>
          </a:p>
          <a:p>
            <a:r>
              <a:rPr lang="ru-RU" sz="4400" b="1"/>
              <a:t>Но и позволяет вычислять</a:t>
            </a:r>
          </a:p>
          <a:p>
            <a:r>
              <a:rPr lang="ru-RU" sz="4400" b="1"/>
              <a:t>функции</a:t>
            </a:r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143875" y="6357938"/>
            <a:ext cx="571500" cy="50006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214313" y="928688"/>
            <a:ext cx="9136062" cy="347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/>
              <a:t>Для вызова мастера функций достаточно нажать</a:t>
            </a:r>
          </a:p>
          <a:p>
            <a:r>
              <a:rPr lang="ru-RU" sz="4400" b="1"/>
              <a:t>Кнопку </a:t>
            </a:r>
            <a:r>
              <a:rPr lang="en-US" sz="4400" b="1"/>
              <a:t>f</a:t>
            </a:r>
            <a:r>
              <a:rPr lang="en-US" sz="4400" b="1" baseline="-25000"/>
              <a:t>x</a:t>
            </a:r>
            <a:r>
              <a:rPr lang="en-US" sz="4400" b="1"/>
              <a:t> </a:t>
            </a:r>
            <a:r>
              <a:rPr lang="ru-RU" sz="4400" b="1"/>
              <a:t>на панели адресной </a:t>
            </a:r>
          </a:p>
          <a:p>
            <a:r>
              <a:rPr lang="ru-RU" sz="4400" b="1"/>
              <a:t>строки</a:t>
            </a:r>
          </a:p>
          <a:p>
            <a:endParaRPr lang="ru-RU" sz="4400" b="1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43875" y="6357938"/>
            <a:ext cx="571500" cy="50006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Окно мастера функций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>
              <a:buFontTx/>
              <a:buNone/>
            </a:pPr>
            <a:endParaRPr lang="ru-RU" smtClean="0"/>
          </a:p>
        </p:txBody>
      </p:sp>
      <p:pic>
        <p:nvPicPr>
          <p:cNvPr id="8196" name="Рисунок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1214438"/>
            <a:ext cx="85725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143875" y="6357938"/>
            <a:ext cx="571500" cy="50006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Перечень функций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Финансовые</a:t>
            </a:r>
          </a:p>
          <a:p>
            <a:pPr eaLnBrk="1" hangingPunct="1"/>
            <a:r>
              <a:rPr lang="ru-RU" smtClean="0"/>
              <a:t>Дата и время</a:t>
            </a:r>
          </a:p>
          <a:p>
            <a:pPr eaLnBrk="1" hangingPunct="1"/>
            <a:r>
              <a:rPr lang="ru-RU" smtClean="0"/>
              <a:t>Математические</a:t>
            </a:r>
          </a:p>
          <a:p>
            <a:pPr eaLnBrk="1" hangingPunct="1"/>
            <a:r>
              <a:rPr lang="ru-RU" smtClean="0"/>
              <a:t>Статистические</a:t>
            </a:r>
          </a:p>
          <a:p>
            <a:pPr eaLnBrk="1" hangingPunct="1"/>
            <a:r>
              <a:rPr lang="ru-RU" smtClean="0"/>
              <a:t>Ссылки м массивы</a:t>
            </a:r>
          </a:p>
          <a:p>
            <a:pPr eaLnBrk="1" hangingPunct="1"/>
            <a:r>
              <a:rPr lang="ru-RU" smtClean="0"/>
              <a:t>Работа с базой данных</a:t>
            </a:r>
          </a:p>
          <a:p>
            <a:pPr eaLnBrk="1" hangingPunct="1"/>
            <a:r>
              <a:rPr lang="ru-RU" smtClean="0"/>
              <a:t>Текстовые</a:t>
            </a:r>
          </a:p>
          <a:p>
            <a:pPr eaLnBrk="1" hangingPunct="1"/>
            <a:r>
              <a:rPr lang="ru-RU" smtClean="0"/>
              <a:t>Логические</a:t>
            </a: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43875" y="6357938"/>
            <a:ext cx="571500" cy="50006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Понятие формулы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b="1" smtClean="0"/>
              <a:t>Ввод формулы начинается со знака равенства</a:t>
            </a:r>
            <a:r>
              <a:rPr lang="ru-RU" sz="2400" smtClean="0"/>
              <a:t>. Если его пропустить, то вводимая формула будет воспринята как текст. В формулы могут включаться числовые данные, адреса объектов таблицы, а также различные функции.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smtClean="0"/>
              <a:t>Ссылка</a:t>
            </a:r>
            <a:r>
              <a:rPr lang="ru-RU" sz="2400" smtClean="0"/>
              <a:t> – адрес объекта (ячейки, строки, столбца, диапазона), используемый при записи формулы.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Различают алгебраические и </a:t>
            </a:r>
            <a:r>
              <a:rPr lang="ru-RU" sz="2400" b="1" smtClean="0"/>
              <a:t>логические</a:t>
            </a:r>
            <a:r>
              <a:rPr lang="ru-RU" sz="2400" smtClean="0"/>
              <a:t> формулы.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8143875" y="6357938"/>
            <a:ext cx="571500" cy="50006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313" y="2214563"/>
            <a:ext cx="5857875" cy="439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TextBox 3"/>
          <p:cNvSpPr txBox="1">
            <a:spLocks noChangeArrowheads="1"/>
          </p:cNvSpPr>
          <p:nvPr/>
        </p:nvSpPr>
        <p:spPr bwMode="auto">
          <a:xfrm>
            <a:off x="1714500" y="857250"/>
            <a:ext cx="44291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Ввод формулы начинается со знака =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Алгебраические формулы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smtClean="0"/>
              <a:t>Арифметические формулы аналогичны математическим соотношениям.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 В них используются арифметические операции (сложение «+», вычитание «-», умножение «*», деление «</a:t>
            </a:r>
            <a:r>
              <a:rPr lang="en-US" sz="2400" smtClean="0"/>
              <a:t>/</a:t>
            </a:r>
            <a:r>
              <a:rPr lang="ru-RU" sz="2400" smtClean="0"/>
              <a:t>», возведение в степень «</a:t>
            </a:r>
            <a:r>
              <a:rPr lang="en-US" sz="2400" smtClean="0"/>
              <a:t>^</a:t>
            </a:r>
            <a:r>
              <a:rPr lang="ru-RU" sz="2400" smtClean="0"/>
              <a:t>».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714625" y="3214688"/>
            <a:ext cx="4611688" cy="3643312"/>
          </a:xfrm>
          <a:prstGeom prst="rect">
            <a:avLst/>
          </a:prstGeom>
          <a:effectLst>
            <a:outerShdw dist="107763" dir="2700000" algn="ctr" rotWithShape="0">
              <a:srgbClr val="808080"/>
            </a:outerShdw>
          </a:effectLst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143875" y="6357938"/>
            <a:ext cx="571500" cy="50006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1">
      <a:dk1>
        <a:srgbClr val="3E3E5C"/>
      </a:dk1>
      <a:lt1>
        <a:srgbClr val="FFFFFF"/>
      </a:lt1>
      <a:dk2>
        <a:srgbClr val="666699"/>
      </a:dk2>
      <a:lt2>
        <a:srgbClr val="FFFFFF"/>
      </a:lt2>
      <a:accent1>
        <a:srgbClr val="60597B"/>
      </a:accent1>
      <a:accent2>
        <a:srgbClr val="6666FF"/>
      </a:accent2>
      <a:accent3>
        <a:srgbClr val="B8B8CA"/>
      </a:accent3>
      <a:accent4>
        <a:srgbClr val="DADADA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264</Words>
  <Application>Microsoft Office PowerPoint</Application>
  <PresentationFormat>Экран (4:3)</PresentationFormat>
  <Paragraphs>48</Paragraphs>
  <Slides>12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Wingdings</vt:lpstr>
      <vt:lpstr>Оформление по умолчанию</vt:lpstr>
      <vt:lpstr>Точечный рисунок</vt:lpstr>
      <vt:lpstr>Функции и формулы в  </vt:lpstr>
      <vt:lpstr>Слайд 2</vt:lpstr>
      <vt:lpstr> . </vt:lpstr>
      <vt:lpstr>Слайд 4</vt:lpstr>
      <vt:lpstr>Окно мастера функций</vt:lpstr>
      <vt:lpstr>Перечень функций</vt:lpstr>
      <vt:lpstr>Понятие формулы</vt:lpstr>
      <vt:lpstr>Слайд 8</vt:lpstr>
      <vt:lpstr>Алгебраические формулы</vt:lpstr>
      <vt:lpstr>Слайд 10</vt:lpstr>
      <vt:lpstr>Слайд 11</vt:lpstr>
      <vt:lpstr>Слайд 12</vt:lpstr>
    </vt:vector>
  </TitlesOfParts>
  <Company>Организация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ФУНКЦИИ</dc:title>
  <dc:creator>Customer</dc:creator>
  <cp:lastModifiedBy>prep</cp:lastModifiedBy>
  <cp:revision>52</cp:revision>
  <dcterms:created xsi:type="dcterms:W3CDTF">2014-02-02T14:46:20Z</dcterms:created>
  <dcterms:modified xsi:type="dcterms:W3CDTF">2018-10-31T10:00:52Z</dcterms:modified>
</cp:coreProperties>
</file>