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B8931-6ADF-45D2-A9B3-69289058C8A6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F1E6-C0CD-4125-84F3-F78CF7A40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289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521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0245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90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1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10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86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76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46522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70334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CD51AB-C4C4-4134-9351-90B46517D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380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tutor-rusyaz.ru/uchenikam/teoriya/307-slognyepredlogeniyasraznymividamiavyazi.html" TargetMode="External"/><Relationship Id="rId2" Type="http://schemas.openxmlformats.org/officeDocument/2006/relationships/hyperlink" Target="https://canvas.instructure.com/courses/889436/pages/slozhnyie-priedlozhieniia-s-raznymi-vidami-sviazi-miezhdu-chastiam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1FF6C1-0C56-4385-B047-80B9DE3956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/>
              <a:t>Графический диктант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dirty="0" smtClean="0"/>
              <a:t>«Сложные предложения»</a:t>
            </a:r>
            <a:endParaRPr lang="ru-RU" sz="5400" dirty="0"/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10982178" y="3123028"/>
            <a:ext cx="1209822" cy="52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10982178" y="2234419"/>
            <a:ext cx="1209822" cy="52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Образец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10982178" y="4049150"/>
            <a:ext cx="1209822" cy="52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Проверка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10982178" y="1362222"/>
            <a:ext cx="1209822" cy="52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Инструкция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10982178" y="4951829"/>
            <a:ext cx="1209822" cy="52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Оцени себя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56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7B8985-D708-46E2-A4F7-ACFA139BD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Инструкция 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F84E76-A49C-459C-B3C0-1D087CBCA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8217877" cy="39319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	Я читаю вам сложные предложения несколько раз. </a:t>
            </a:r>
          </a:p>
          <a:p>
            <a:pPr>
              <a:buNone/>
            </a:pPr>
            <a:r>
              <a:rPr lang="ru-RU" sz="4400" dirty="0" smtClean="0"/>
              <a:t>	Ваша задача состоит в том, чтобы составить схемы этих предложений </a:t>
            </a:r>
            <a:endParaRPr lang="ru-RU" sz="44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365760" y="5950634"/>
            <a:ext cx="731520" cy="5908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ÐÐ°ÑÑÐ¸Ð½ÐºÐ¸ Ð¿Ð¾ Ð·Ð°Ð¿ÑÐ¾ÑÑ png ÐºÐ°ÑÑÐ¸Ð½ÐºÐ¸ ÑÑÐ¸Ñ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1688" y="1292249"/>
            <a:ext cx="4002345" cy="53336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52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Образец записи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	Солнце закатилось, и ночь последовала за днем без промежутка, как это обыкновенно бывает на юге.</a:t>
            </a:r>
          </a:p>
          <a:p>
            <a:pPr>
              <a:buNone/>
            </a:pPr>
            <a:r>
              <a:rPr lang="ru-RU" sz="3200" dirty="0" smtClean="0"/>
              <a:t>                                              </a:t>
            </a:r>
            <a:r>
              <a:rPr lang="ru-RU" sz="2000" b="1" dirty="0" smtClean="0"/>
              <a:t>как?</a:t>
            </a:r>
            <a:endParaRPr lang="ru-RU" sz="3200" b="1" dirty="0" smtClean="0"/>
          </a:p>
          <a:p>
            <a:pPr algn="ctr">
              <a:buNone/>
            </a:pPr>
            <a:r>
              <a:rPr lang="en-US" sz="4000" b="1" dirty="0" smtClean="0"/>
              <a:t>[- =]</a:t>
            </a:r>
            <a:r>
              <a:rPr lang="ru-RU" sz="4000" b="1" dirty="0" smtClean="0"/>
              <a:t>, и </a:t>
            </a:r>
            <a:r>
              <a:rPr lang="en-US" sz="4000" b="1" dirty="0" smtClean="0"/>
              <a:t>[- =]</a:t>
            </a:r>
            <a:r>
              <a:rPr lang="ru-RU" sz="4000" b="1" dirty="0" smtClean="0"/>
              <a:t>, (как - =).</a:t>
            </a:r>
            <a:endParaRPr lang="ru-RU" sz="4000" b="1" dirty="0"/>
          </a:p>
        </p:txBody>
      </p:sp>
      <p:sp>
        <p:nvSpPr>
          <p:cNvPr id="4" name="Дуга 3"/>
          <p:cNvSpPr/>
          <p:nvPr/>
        </p:nvSpPr>
        <p:spPr>
          <a:xfrm>
            <a:off x="5598941" y="4178105"/>
            <a:ext cx="2067951" cy="886263"/>
          </a:xfrm>
          <a:prstGeom prst="arc">
            <a:avLst>
              <a:gd name="adj1" fmla="val 10853708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7680960" y="4417255"/>
            <a:ext cx="70338" cy="22508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498080" y="4543865"/>
            <a:ext cx="211015" cy="8440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365760" y="5950634"/>
            <a:ext cx="731520" cy="5908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Проверяем!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1009" y="1772529"/>
            <a:ext cx="10733649" cy="4811151"/>
          </a:xfrm>
        </p:spPr>
        <p:txBody>
          <a:bodyPr>
            <a:noAutofit/>
          </a:bodyPr>
          <a:lstStyle/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3600" b="1" dirty="0" smtClean="0">
                <a:hlinkClick r:id="rId2" action="ppaction://hlinksldjump"/>
              </a:rPr>
              <a:t>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, но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 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: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,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.</a:t>
            </a:r>
            <a:endParaRPr lang="ru-RU" sz="3600" b="1" dirty="0" smtClean="0"/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3600" b="1" dirty="0" smtClean="0"/>
              <a:t> </a:t>
            </a:r>
            <a:r>
              <a:rPr lang="ru-RU" sz="3600" b="1" dirty="0" smtClean="0">
                <a:hlinkClick r:id="rId2" action="ppaction://hlinksldjump"/>
              </a:rPr>
              <a:t>(Когда - =),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,</a:t>
            </a:r>
            <a:r>
              <a:rPr lang="en-US" sz="3600" b="1" dirty="0" smtClean="0">
                <a:hlinkClick r:id="rId2" action="ppaction://hlinksldjump"/>
              </a:rPr>
              <a:t> 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.</a:t>
            </a:r>
            <a:endParaRPr lang="ru-RU" sz="3600" b="1" dirty="0" smtClean="0"/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hlinkClick r:id="rId2" action="ppaction://hlinksldjump"/>
              </a:rPr>
              <a:t>[=] </a:t>
            </a:r>
            <a:r>
              <a:rPr lang="ru-RU" sz="3600" b="1" dirty="0" smtClean="0">
                <a:hlinkClick r:id="rId2" action="ppaction://hlinksldjump"/>
              </a:rPr>
              <a:t>и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= -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; </a:t>
            </a:r>
            <a:r>
              <a:rPr lang="en-US" sz="3600" b="1" dirty="0" smtClean="0">
                <a:hlinkClick r:id="rId2" action="ppaction://hlinksldjump"/>
              </a:rPr>
              <a:t>[</a:t>
            </a:r>
            <a:r>
              <a:rPr lang="ru-RU" sz="3600" b="1" dirty="0" smtClean="0">
                <a:hlinkClick r:id="rId2" action="ppaction://hlinksldjump"/>
              </a:rPr>
              <a:t>- =</a:t>
            </a:r>
            <a:r>
              <a:rPr lang="en-US" sz="3600" b="1" dirty="0" smtClean="0">
                <a:hlinkClick r:id="rId2" action="ppaction://hlinksldjump"/>
              </a:rPr>
              <a:t>]</a:t>
            </a:r>
            <a:r>
              <a:rPr lang="ru-RU" sz="3600" b="1" dirty="0" smtClean="0">
                <a:hlinkClick r:id="rId2" action="ppaction://hlinksldjump"/>
              </a:rPr>
              <a:t>, (так что =).</a:t>
            </a:r>
            <a:endParaRPr lang="ru-RU" sz="3600" b="1" dirty="0" smtClean="0"/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3600" b="1" dirty="0" smtClean="0"/>
              <a:t> </a:t>
            </a:r>
            <a:r>
              <a:rPr lang="en-US" sz="3600" b="1" dirty="0" smtClean="0">
                <a:hlinkClick r:id="rId3" action="ppaction://hlinksldjump"/>
              </a:rPr>
              <a:t>[</a:t>
            </a:r>
            <a:r>
              <a:rPr lang="ru-RU" sz="3600" b="1" dirty="0" smtClean="0">
                <a:hlinkClick r:id="rId3" action="ppaction://hlinksldjump"/>
              </a:rPr>
              <a:t>- = и =</a:t>
            </a:r>
            <a:r>
              <a:rPr lang="en-US" sz="3600" b="1" dirty="0" smtClean="0">
                <a:hlinkClick r:id="rId3" action="ppaction://hlinksldjump"/>
              </a:rPr>
              <a:t>]</a:t>
            </a:r>
            <a:r>
              <a:rPr lang="ru-RU" sz="3600" b="1" dirty="0" smtClean="0">
                <a:hlinkClick r:id="rId3" action="ppaction://hlinksldjump"/>
              </a:rPr>
              <a:t>:</a:t>
            </a:r>
            <a:r>
              <a:rPr lang="en-US" sz="3600" b="1" dirty="0" smtClean="0">
                <a:hlinkClick r:id="rId3" action="ppaction://hlinksldjump"/>
              </a:rPr>
              <a:t> [</a:t>
            </a:r>
            <a:r>
              <a:rPr lang="ru-RU" sz="3600" b="1" dirty="0" smtClean="0">
                <a:hlinkClick r:id="rId3" action="ppaction://hlinksldjump"/>
              </a:rPr>
              <a:t>=</a:t>
            </a:r>
            <a:r>
              <a:rPr lang="en-US" sz="3600" b="1" dirty="0" smtClean="0">
                <a:hlinkClick r:id="rId3" action="ppaction://hlinksldjump"/>
              </a:rPr>
              <a:t>]</a:t>
            </a:r>
            <a:r>
              <a:rPr lang="ru-RU" sz="3600" b="1" dirty="0" smtClean="0">
                <a:hlinkClick r:id="rId3" action="ppaction://hlinksldjump"/>
              </a:rPr>
              <a:t>, и</a:t>
            </a:r>
            <a:r>
              <a:rPr lang="en-US" sz="3600" b="1" dirty="0" smtClean="0">
                <a:hlinkClick r:id="rId3" action="ppaction://hlinksldjump"/>
              </a:rPr>
              <a:t> [</a:t>
            </a:r>
            <a:r>
              <a:rPr lang="ru-RU" sz="3600" b="1" dirty="0" smtClean="0">
                <a:hlinkClick r:id="rId3" action="ppaction://hlinksldjump"/>
              </a:rPr>
              <a:t>- =</a:t>
            </a:r>
            <a:r>
              <a:rPr lang="en-US" sz="3600" b="1" dirty="0" smtClean="0">
                <a:hlinkClick r:id="rId3" action="ppaction://hlinksldjump"/>
              </a:rPr>
              <a:t>]</a:t>
            </a:r>
            <a:r>
              <a:rPr lang="ru-RU" sz="3600" b="1" dirty="0" smtClean="0">
                <a:hlinkClick r:id="rId3" action="ppaction://hlinksldjump"/>
              </a:rPr>
              <a:t>.</a:t>
            </a:r>
            <a:endParaRPr lang="ru-RU" sz="3600" b="1" dirty="0" smtClean="0"/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3600" b="1" dirty="0" smtClean="0"/>
              <a:t> </a:t>
            </a:r>
            <a:r>
              <a:rPr lang="en-US" sz="3600" b="1" dirty="0" smtClean="0">
                <a:hlinkClick r:id="rId3" action="ppaction://hlinksldjump"/>
              </a:rPr>
              <a:t>[</a:t>
            </a:r>
            <a:r>
              <a:rPr lang="ru-RU" sz="3600" b="1" dirty="0" smtClean="0">
                <a:hlinkClick r:id="rId3" action="ppaction://hlinksldjump"/>
              </a:rPr>
              <a:t>- =</a:t>
            </a:r>
            <a:r>
              <a:rPr lang="en-US" sz="3600" b="1" dirty="0" smtClean="0">
                <a:hlinkClick r:id="rId3" action="ppaction://hlinksldjump"/>
              </a:rPr>
              <a:t>]</a:t>
            </a:r>
            <a:r>
              <a:rPr lang="ru-RU" sz="3600" b="1" dirty="0" smtClean="0">
                <a:hlinkClick r:id="rId3" action="ppaction://hlinksldjump"/>
              </a:rPr>
              <a:t>:</a:t>
            </a:r>
            <a:r>
              <a:rPr lang="en-US" sz="3600" b="1" dirty="0" smtClean="0">
                <a:hlinkClick r:id="rId3" action="ppaction://hlinksldjump"/>
              </a:rPr>
              <a:t> [</a:t>
            </a:r>
            <a:r>
              <a:rPr lang="ru-RU" sz="3600" b="1" dirty="0" smtClean="0">
                <a:hlinkClick r:id="rId3" action="ppaction://hlinksldjump"/>
              </a:rPr>
              <a:t>- =</a:t>
            </a:r>
            <a:r>
              <a:rPr lang="en-US" sz="3600" b="1" dirty="0" smtClean="0">
                <a:hlinkClick r:id="rId3" action="ppaction://hlinksldjump"/>
              </a:rPr>
              <a:t>]</a:t>
            </a:r>
            <a:r>
              <a:rPr lang="ru-RU" sz="3600" b="1" dirty="0" smtClean="0">
                <a:hlinkClick r:id="rId3" action="ppaction://hlinksldjump"/>
              </a:rPr>
              <a:t>, (что =).</a:t>
            </a:r>
            <a:r>
              <a:rPr lang="en-US" sz="3600" b="1" dirty="0" smtClean="0">
                <a:hlinkClick r:id="rId3" action="ppaction://hlinksldjump"/>
              </a:rPr>
              <a:t> </a:t>
            </a:r>
            <a:endParaRPr lang="ru-RU" sz="3600" b="1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39150" y="6006905"/>
            <a:ext cx="731520" cy="5908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ÐÐ°ÑÑÐ¸Ð½ÐºÐ¸ Ð¿Ð¾ Ð·Ð°Ð¿ÑÐ¾ÑÑ png ÑÐ²ÐµÑÑ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3834" y="2926080"/>
            <a:ext cx="3319975" cy="360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2732" y="1019908"/>
            <a:ext cx="10058400" cy="53949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Уже давно село солнце, но лес еще не успел стихнуть: горлинки журчали вблизи, кукушка куковала в отдаленье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Когда он проснулся, уже всходило солнце; курган заслонял его собою.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В саду было просторно и росли одни только дубы; они стали распускаться только недавно, так что теперь сквозь молодую листву виден был весь сад с его эстрадой, столиками и качелями.</a:t>
            </a:r>
            <a:endParaRPr lang="ru-RU" sz="32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1354" y="5753686"/>
            <a:ext cx="1294228" cy="745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Назад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67617" y="1399735"/>
            <a:ext cx="9929447" cy="393192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None/>
            </a:pPr>
            <a:r>
              <a:rPr lang="ru-RU" sz="3600" dirty="0" smtClean="0"/>
              <a:t>4. Даша растворила двери и остановилась в недоумении: пахло сырыми цветами, и сейчас же она увидела корзину с высокой ручкой и синим бантом.</a:t>
            </a:r>
          </a:p>
          <a:p>
            <a:pPr marL="742950" indent="-742950">
              <a:buNone/>
            </a:pPr>
            <a:r>
              <a:rPr lang="ru-RU" sz="3600" dirty="0" smtClean="0"/>
              <a:t>5. У Даши губы сами растягивались в улыбку: этот большой, красивый человек до того в себе не уверен, что готов спрятаться за горчицу.</a:t>
            </a:r>
            <a:endParaRPr lang="ru-RU" sz="2400" i="1" dirty="0" smtClean="0"/>
          </a:p>
          <a:p>
            <a:pPr marL="342900" indent="-342900"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65760" y="5950634"/>
            <a:ext cx="731520" cy="5908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9172135" y="5542671"/>
            <a:ext cx="2180493" cy="1055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Оцени себя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" y="586324"/>
            <a:ext cx="7219071" cy="1371600"/>
          </a:xfrm>
        </p:spPr>
        <p:txBody>
          <a:bodyPr/>
          <a:lstStyle/>
          <a:p>
            <a:pPr algn="ctr"/>
            <a:r>
              <a:rPr lang="ru-RU" b="1" u="sng" dirty="0" smtClean="0"/>
              <a:t>Оцени себя 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2018714"/>
            <a:ext cx="6023317" cy="289091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400" b="1" dirty="0" smtClean="0"/>
              <a:t>0 ошибок – «</a:t>
            </a:r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r>
              <a:rPr lang="ru-RU" sz="4400" b="1" dirty="0" smtClean="0"/>
              <a:t>»</a:t>
            </a:r>
            <a:br>
              <a:rPr lang="ru-RU" sz="4400" b="1" dirty="0" smtClean="0"/>
            </a:br>
            <a:r>
              <a:rPr lang="ru-RU" sz="4400" b="1" dirty="0" smtClean="0"/>
              <a:t>1 ошибка – «</a:t>
            </a:r>
            <a:r>
              <a:rPr lang="ru-RU" sz="4400" b="1" dirty="0" smtClean="0">
                <a:solidFill>
                  <a:srgbClr val="FF0000"/>
                </a:solidFill>
              </a:rPr>
              <a:t>4</a:t>
            </a:r>
            <a:r>
              <a:rPr lang="ru-RU" sz="4400" b="1" dirty="0" smtClean="0"/>
              <a:t>»</a:t>
            </a:r>
            <a:br>
              <a:rPr lang="ru-RU" sz="4400" b="1" dirty="0" smtClean="0"/>
            </a:br>
            <a:r>
              <a:rPr lang="ru-RU" sz="4400" b="1" dirty="0" smtClean="0"/>
              <a:t>2 ошибки – «</a:t>
            </a:r>
            <a:r>
              <a:rPr lang="ru-RU" sz="4400" b="1" dirty="0" smtClean="0">
                <a:solidFill>
                  <a:srgbClr val="FF0000"/>
                </a:solidFill>
              </a:rPr>
              <a:t>3</a:t>
            </a:r>
            <a:r>
              <a:rPr lang="ru-RU" sz="4400" b="1" dirty="0" smtClean="0"/>
              <a:t>»</a:t>
            </a:r>
            <a:br>
              <a:rPr lang="ru-RU" sz="4400" b="1" dirty="0" smtClean="0"/>
            </a:br>
            <a:r>
              <a:rPr lang="ru-RU" sz="4400" b="1" dirty="0" smtClean="0"/>
              <a:t>4 ошибки и более – «</a:t>
            </a:r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r>
              <a:rPr lang="ru-RU" sz="4400" b="1" dirty="0" smtClean="0"/>
              <a:t>»</a:t>
            </a:r>
            <a:endParaRPr lang="ru-RU" b="1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365760" y="5950634"/>
            <a:ext cx="731520" cy="5908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ÐÐ°ÑÑÐ¸Ð½ÐºÐ¸ Ð¿Ð¾ Ð·Ð°Ð¿ÑÐ¾ÑÑ png ÐºÐ°ÑÑÐ¸Ð½ÐºÐ¸ ÑÐºÐ¾Ð»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7636" y="1723292"/>
            <a:ext cx="4675088" cy="4790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Ресурсы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https://canvas.instructure.com/courses/889436/pages/slozhnyie-priedlozhieniia-s-raznymi-vidami-sviazi-miezhdu-chastiami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http://videotutor-rusyaz.ru/uchenikam/teoriya/307-slognyepredlogeniyasraznymividamiavyazi.html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0885" y="5314463"/>
            <a:ext cx="7516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Беликова Полина Валерьевна</a:t>
            </a:r>
          </a:p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Студентка 4 курса ФФ, группы Рла-15-01</a:t>
            </a:r>
          </a:p>
          <a:p>
            <a:pPr marL="560070" indent="-514350"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781</TotalTime>
  <Words>184</Words>
  <Application>Microsoft Office PowerPoint</Application>
  <PresentationFormat>Произвольный</PresentationFormat>
  <Paragraphs>35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Савон</vt:lpstr>
      <vt:lpstr>Графический диктант «Сложные предложения»</vt:lpstr>
      <vt:lpstr>Инструкция </vt:lpstr>
      <vt:lpstr>Образец записи</vt:lpstr>
      <vt:lpstr>Проверяем!</vt:lpstr>
      <vt:lpstr>Слайд 5</vt:lpstr>
      <vt:lpstr>Слайд 6</vt:lpstr>
      <vt:lpstr>Оцени себя 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Беликова</dc:title>
  <dc:creator>vladshirokov95@gmail.com</dc:creator>
  <cp:lastModifiedBy>Поля Полина</cp:lastModifiedBy>
  <cp:revision>21</cp:revision>
  <dcterms:created xsi:type="dcterms:W3CDTF">2018-12-06T06:11:38Z</dcterms:created>
  <dcterms:modified xsi:type="dcterms:W3CDTF">2018-12-12T18:10:27Z</dcterms:modified>
</cp:coreProperties>
</file>