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0" r:id="rId8"/>
    <p:sldId id="265" r:id="rId9"/>
    <p:sldId id="263" r:id="rId10"/>
    <p:sldId id="268" r:id="rId11"/>
    <p:sldId id="271" r:id="rId12"/>
    <p:sldId id="272" r:id="rId13"/>
    <p:sldId id="273" r:id="rId14"/>
    <p:sldId id="269" r:id="rId15"/>
    <p:sldId id="279" r:id="rId16"/>
    <p:sldId id="280" r:id="rId17"/>
    <p:sldId id="281" r:id="rId18"/>
    <p:sldId id="282" r:id="rId19"/>
    <p:sldId id="283" r:id="rId20"/>
    <p:sldId id="284" r:id="rId21"/>
    <p:sldId id="274" r:id="rId22"/>
    <p:sldId id="275" r:id="rId23"/>
    <p:sldId id="276" r:id="rId24"/>
    <p:sldId id="266" r:id="rId25"/>
    <p:sldId id="277" r:id="rId26"/>
    <p:sldId id="278" r:id="rId27"/>
    <p:sldId id="26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ЗНАЕШЬ</a:t>
            </a:r>
            <a:r>
              <a:rPr lang="ru-RU" sz="2000" baseline="0"/>
              <a:t> ЛИ ТЫ МОЛОДЁЖНЫЙ СЛЕНГ?</a:t>
            </a:r>
            <a:endParaRPr lang="ru-RU" sz="2000"/>
          </a:p>
        </c:rich>
      </c:tx>
      <c:layout/>
    </c:title>
    <c:plotArea>
      <c:layout>
        <c:manualLayout>
          <c:layoutTarget val="inner"/>
          <c:xMode val="edge"/>
          <c:yMode val="edge"/>
          <c:x val="7.9458022418824326E-3"/>
          <c:y val="0.27209329328056681"/>
          <c:w val="0.96859559880638169"/>
          <c:h val="0.640477543920724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dLbls>
          <c:showVal val="1"/>
        </c:dLbls>
        <c:overlap val="-25"/>
        <c:axId val="33520256"/>
        <c:axId val="33542528"/>
      </c:barChart>
      <c:catAx>
        <c:axId val="335202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3542528"/>
        <c:crosses val="autoZero"/>
        <c:auto val="1"/>
        <c:lblAlgn val="ctr"/>
        <c:lblOffset val="100"/>
      </c:catAx>
      <c:valAx>
        <c:axId val="33542528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3352025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Используешь</a:t>
            </a:r>
            <a:r>
              <a:rPr lang="ru-RU" sz="2000" baseline="0"/>
              <a:t> ли ты эти слова в своей речи?</a:t>
            </a:r>
            <a:endParaRPr lang="ru-RU" sz="2000"/>
          </a:p>
        </c:rich>
      </c:tx>
      <c:layout>
        <c:manualLayout>
          <c:xMode val="edge"/>
          <c:yMode val="edge"/>
          <c:x val="0.17435625139217087"/>
          <c:y val="7.8872010186703135E-3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6 КЛАСС</c:v>
                </c:pt>
              </c:strCache>
            </c:strRef>
          </c:tx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7 КЛАСС</c:v>
                </c:pt>
              </c:strCache>
            </c:strRef>
          </c:tx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gapWidth val="75"/>
        <c:shape val="cylinder"/>
        <c:axId val="80420864"/>
        <c:axId val="80422400"/>
        <c:axId val="0"/>
      </c:bar3DChart>
      <c:catAx>
        <c:axId val="8042086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422400"/>
        <c:crosses val="autoZero"/>
        <c:auto val="1"/>
        <c:lblAlgn val="ctr"/>
        <c:lblOffset val="100"/>
      </c:catAx>
      <c:valAx>
        <c:axId val="8042240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8042086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 С какой целью употребляете</a:t>
            </a:r>
            <a:r>
              <a:rPr lang="ru-RU" sz="2000" baseline="0"/>
              <a:t> сленг в речи?</a:t>
            </a:r>
            <a:endParaRPr lang="ru-RU" sz="200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5.5121249999999969E-2"/>
          <c:y val="0.1273812028931314"/>
          <c:w val="0.9331014804271538"/>
          <c:h val="0.5019715393113525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44</c:v>
                </c:pt>
                <c:pt idx="1">
                  <c:v>12</c:v>
                </c:pt>
                <c:pt idx="3">
                  <c:v>22</c:v>
                </c:pt>
                <c:pt idx="5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6 КЛАСС</c:v>
                </c:pt>
              </c:strCache>
            </c:strRef>
          </c:tx>
          <c:dLbls>
            <c:dLbl>
              <c:idx val="1"/>
              <c:layout>
                <c:manualLayout>
                  <c:x val="1.0583333333333337E-2"/>
                  <c:y val="-9.0285943402799041E-3"/>
                </c:manualLayout>
              </c:layout>
              <c:showVal val="1"/>
            </c:dLbl>
            <c:dLbl>
              <c:idx val="4"/>
              <c:layout>
                <c:manualLayout>
                  <c:x val="1.234722222222222E-2"/>
                  <c:y val="-9.0285943402799041E-3"/>
                </c:manualLayout>
              </c:layout>
              <c:showVal val="1"/>
            </c:dLbl>
            <c:dLbl>
              <c:idx val="5"/>
              <c:layout>
                <c:manualLayout>
                  <c:x val="1.0583333333333337E-2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3">
                  <c:v>72</c:v>
                </c:pt>
                <c:pt idx="4">
                  <c:v>6</c:v>
                </c:pt>
                <c:pt idx="5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7 КЛАСС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60</c:v>
                </c:pt>
                <c:pt idx="2">
                  <c:v>10</c:v>
                </c:pt>
                <c:pt idx="3">
                  <c:v>30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62</c:v>
                </c:pt>
                <c:pt idx="2">
                  <c:v>12</c:v>
                </c:pt>
                <c:pt idx="3">
                  <c:v>26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dLbl>
              <c:idx val="0"/>
              <c:layout>
                <c:manualLayout>
                  <c:x val="1.4111111111111111E-2"/>
                  <c:y val="-6.7714457552099311E-3"/>
                </c:manualLayout>
              </c:layout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17</c:v>
                </c:pt>
                <c:pt idx="1">
                  <c:v>17</c:v>
                </c:pt>
                <c:pt idx="3">
                  <c:v>66</c:v>
                </c:pt>
              </c:numCache>
            </c:numRef>
          </c:val>
        </c:ser>
        <c:shape val="cylinder"/>
        <c:axId val="80550912"/>
        <c:axId val="80560896"/>
        <c:axId val="0"/>
      </c:bar3DChart>
      <c:catAx>
        <c:axId val="805509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0560896"/>
        <c:crosses val="autoZero"/>
        <c:auto val="1"/>
        <c:lblAlgn val="ctr"/>
        <c:lblOffset val="100"/>
      </c:catAx>
      <c:valAx>
        <c:axId val="805608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0550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9017655024312927E-2"/>
          <c:y val="0.74959691236291859"/>
          <c:w val="0.9365081943295106"/>
          <c:h val="8.8499774640597953E-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Могли</a:t>
            </a:r>
            <a:r>
              <a:rPr lang="ru-RU" sz="2000" baseline="0"/>
              <a:t> бы вы обойтись без жаргонных слов и выражений?</a:t>
            </a:r>
            <a:endParaRPr lang="ru-RU" sz="200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44</c:v>
                </c:pt>
                <c:pt idx="2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</c:v>
                </c:pt>
                <c:pt idx="1">
                  <c:v>17</c:v>
                </c:pt>
                <c:pt idx="2">
                  <c:v>72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90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50</c:v>
                </c:pt>
                <c:pt idx="2">
                  <c:v>50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50</c:v>
                </c:pt>
                <c:pt idx="1">
                  <c:v>17</c:v>
                </c:pt>
                <c:pt idx="2">
                  <c:v>33</c:v>
                </c:pt>
              </c:numCache>
            </c:numRef>
          </c:val>
        </c:ser>
        <c:gapWidth val="75"/>
        <c:shape val="cylinder"/>
        <c:axId val="80660736"/>
        <c:axId val="80670720"/>
        <c:axId val="0"/>
      </c:bar3DChart>
      <c:catAx>
        <c:axId val="806607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670720"/>
        <c:crosses val="autoZero"/>
        <c:auto val="1"/>
        <c:lblAlgn val="ctr"/>
        <c:lblOffset val="100"/>
      </c:catAx>
      <c:valAx>
        <c:axId val="806707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8066073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baseline="0"/>
              <a:t>Стараетесь ли вы обойтись без этих слов?</a:t>
            </a:r>
          </a:p>
          <a:p>
            <a:pPr>
              <a:defRPr sz="2000"/>
            </a:pPr>
            <a:endParaRPr lang="ru-RU" sz="200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67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17</c:v>
                </c:pt>
                <c:pt idx="1">
                  <c:v>83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</c:v>
                </c:pt>
                <c:pt idx="1">
                  <c:v>50</c:v>
                </c:pt>
                <c:pt idx="2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37</c:v>
                </c:pt>
                <c:pt idx="1">
                  <c:v>0</c:v>
                </c:pt>
                <c:pt idx="2">
                  <c:v>63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33</c:v>
                </c:pt>
                <c:pt idx="1">
                  <c:v>17</c:v>
                </c:pt>
                <c:pt idx="2">
                  <c:v>50</c:v>
                </c:pt>
              </c:numCache>
            </c:numRef>
          </c:val>
        </c:ser>
        <c:gapWidth val="75"/>
        <c:shape val="cylinder"/>
        <c:axId val="80791040"/>
        <c:axId val="80792576"/>
        <c:axId val="0"/>
      </c:bar3DChart>
      <c:catAx>
        <c:axId val="807910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792576"/>
        <c:crosses val="autoZero"/>
        <c:auto val="1"/>
        <c:lblAlgn val="ctr"/>
        <c:lblOffset val="100"/>
      </c:catAx>
      <c:valAx>
        <c:axId val="807925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8079104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Став</a:t>
            </a:r>
            <a:r>
              <a:rPr lang="ru-RU" sz="2000" baseline="0"/>
              <a:t> взрослыми, будете употрелять сленг?</a:t>
            </a:r>
            <a:endParaRPr lang="ru-RU" sz="200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dLbls>
            <c:dLbl>
              <c:idx val="2"/>
              <c:layout>
                <c:manualLayout>
                  <c:x val="1.5594434677798721E-3"/>
                  <c:y val="0.23264583395979391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0.11</c:v>
                </c:pt>
                <c:pt idx="1">
                  <c:v>0.11</c:v>
                </c:pt>
                <c:pt idx="2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dLbls>
            <c:dLbl>
              <c:idx val="2"/>
              <c:layout>
                <c:manualLayout>
                  <c:x val="0"/>
                  <c:y val="0.11193337294291975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0.22</c:v>
                </c:pt>
                <c:pt idx="1">
                  <c:v>6.0000000000000032E-2</c:v>
                </c:pt>
                <c:pt idx="2">
                  <c:v>0.72000000000000064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dLbls>
            <c:dLbl>
              <c:idx val="0"/>
              <c:layout>
                <c:manualLayout>
                  <c:x val="1.7153878145578599E-2"/>
                  <c:y val="-3.2921580277329332E-2"/>
                </c:manualLayout>
              </c:layout>
              <c:showVal val="1"/>
            </c:dLbl>
            <c:dLbl>
              <c:idx val="2"/>
              <c:layout>
                <c:manualLayout>
                  <c:x val="4.6783304033396183E-3"/>
                  <c:y val="0.13827063716478313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dLbl>
              <c:idx val="0"/>
              <c:layout>
                <c:manualLayout>
                  <c:x val="2.3391652016698072E-2"/>
                  <c:y val="-1.5363404129420352E-2"/>
                </c:manualLayout>
              </c:layout>
              <c:showVal val="1"/>
            </c:dLbl>
            <c:dLbl>
              <c:idx val="2"/>
              <c:layout>
                <c:manualLayout>
                  <c:x val="1.5594434677798721E-3"/>
                  <c:y val="0.15582881331269216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0.12000000000000002</c:v>
                </c:pt>
                <c:pt idx="2">
                  <c:v>0.7600000000000009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dLbl>
              <c:idx val="2"/>
              <c:layout>
                <c:manualLayout>
                  <c:x val="0"/>
                  <c:y val="0.14924449725722638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Лист1!$F$2:$F$5</c:f>
              <c:numCache>
                <c:formatCode>0%</c:formatCode>
                <c:ptCount val="4"/>
                <c:pt idx="1">
                  <c:v>0.17</c:v>
                </c:pt>
                <c:pt idx="2">
                  <c:v>0.83000000000000063</c:v>
                </c:pt>
              </c:numCache>
            </c:numRef>
          </c:val>
        </c:ser>
        <c:gapWidth val="75"/>
        <c:shape val="box"/>
        <c:axId val="81031936"/>
        <c:axId val="81033472"/>
        <c:axId val="0"/>
      </c:bar3DChart>
      <c:catAx>
        <c:axId val="810319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1033472"/>
        <c:crosses val="autoZero"/>
        <c:auto val="1"/>
        <c:lblAlgn val="ctr"/>
        <c:lblOffset val="100"/>
      </c:catAx>
      <c:valAx>
        <c:axId val="8103347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8103193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baseline="0"/>
              <a:t>Что нужно для того, чтобы все говорили правильно, грамотно, красиво?</a:t>
            </a:r>
            <a:endParaRPr lang="ru-RU" sz="200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7.2576054958537514E-2"/>
          <c:y val="0.14676351845213095"/>
          <c:w val="0.77901483125997828"/>
          <c:h val="0.7184874303815939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0.33000000000000057</c:v>
                </c:pt>
                <c:pt idx="1">
                  <c:v>0.11</c:v>
                </c:pt>
                <c:pt idx="2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6.0000000000000032E-2</c:v>
                </c:pt>
                <c:pt idx="1">
                  <c:v>0.11</c:v>
                </c:pt>
                <c:pt idx="2">
                  <c:v>0.5</c:v>
                </c:pt>
                <c:pt idx="3">
                  <c:v>6.0000000000000032E-2</c:v>
                </c:pt>
                <c:pt idx="4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0.30000000000000032</c:v>
                </c:pt>
                <c:pt idx="1">
                  <c:v>0.2</c:v>
                </c:pt>
                <c:pt idx="2">
                  <c:v>0.30000000000000032</c:v>
                </c:pt>
                <c:pt idx="4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Лист1!$E$2:$E$6</c:f>
              <c:numCache>
                <c:formatCode>0%</c:formatCode>
                <c:ptCount val="5"/>
                <c:pt idx="0">
                  <c:v>0.12000000000000002</c:v>
                </c:pt>
                <c:pt idx="1">
                  <c:v>0</c:v>
                </c:pt>
                <c:pt idx="2">
                  <c:v>0.88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dLbls>
            <c:dLbl>
              <c:idx val="2"/>
              <c:layout>
                <c:manualLayout>
                  <c:x val="2.4691185207996992E-2"/>
                  <c:y val="6.7349661766816747E-3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Лист1!$F$2:$F$6</c:f>
              <c:numCache>
                <c:formatCode>0%</c:formatCode>
                <c:ptCount val="5"/>
                <c:pt idx="0">
                  <c:v>0.17</c:v>
                </c:pt>
                <c:pt idx="1">
                  <c:v>0</c:v>
                </c:pt>
                <c:pt idx="2">
                  <c:v>0.83000000000000063</c:v>
                </c:pt>
              </c:numCache>
            </c:numRef>
          </c:val>
        </c:ser>
        <c:shape val="box"/>
        <c:axId val="81178624"/>
        <c:axId val="81180160"/>
        <c:axId val="0"/>
      </c:bar3DChart>
      <c:catAx>
        <c:axId val="811786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80160"/>
        <c:crosses val="autoZero"/>
        <c:auto val="1"/>
        <c:lblAlgn val="ctr"/>
        <c:lblOffset val="100"/>
      </c:catAx>
      <c:valAx>
        <c:axId val="8118016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8117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94936726960005"/>
          <c:y val="0.48644892426411795"/>
          <c:w val="0.11762733386530604"/>
          <c:h val="0.43154926201006871"/>
        </c:manualLayout>
      </c:layout>
      <c:txPr>
        <a:bodyPr/>
        <a:lstStyle/>
        <a:p>
          <a:pPr>
            <a:defRPr sz="1600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108AC-4ACE-4490-A9B4-BDAE6E377570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8513-D35E-4829-8A04-D85CE7C87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18634-181D-456D-BA58-5D61329331A6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C8938-ED1D-4F0F-858E-994579282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C469D-B2A2-420D-A921-5F3A7F1B7EF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33DA-FB44-4463-B2A1-986F67D04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59D4-35F4-422E-A0F4-5C61C76B3C7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7756B-3F61-4C8F-B771-D22106651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664E-0FA8-4CC8-ADFF-705188A0F8C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1E807-BE53-4D2B-8D7A-76F2C7164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E4B0B-E5E7-44A7-BDC5-39489A598ACE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88B-A351-4606-A4F4-0F2A0589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B6F05-C50B-4745-86D0-2CD1A0089DC1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1BDF3-9A9E-43B2-9FB2-6B60C5E5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FF22C-2BA3-4707-A5FD-F7149FA39C8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E9CF-02F7-43C2-B1A1-7671033BE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5165-8811-4B0B-8519-BCDE488E0E2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04508-8922-4700-903E-8D713814A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B407A-F1A6-4940-BA19-1603016856FC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3F8C-3CFC-4E3B-9C44-C0A32167B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C35D3-1EE3-4844-A4F5-851F2CFE8611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4B4B-8F06-40CB-AC77-F6F0D27EF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8C2D3-6E6B-4545-8EFF-6452CB6DAC93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9D0471-EAE0-490A-A738-0F8AFE620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257176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Исследовательская работа на тему: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«Молодёжные жаргонизмы и сленги среди обучающихся 5 – 9 классов моей школы»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786190"/>
            <a:ext cx="4857784" cy="20002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Василенко Александра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ученица 10 класса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Руководитель:Кравцова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Т.И.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литературы.</a:t>
            </a:r>
          </a:p>
        </p:txBody>
      </p:sp>
      <p:pic>
        <p:nvPicPr>
          <p:cNvPr id="4" name="Picture 2" descr="D:\Documents and Settings\Оленька\Рабочий стол\л с 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2576506" cy="228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643866" cy="10001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показало, что учащиеся активно используют  молодежный сленг</a:t>
            </a:r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643050"/>
          <a:ext cx="8643998" cy="41910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9315"/>
                <a:gridCol w="6274683"/>
              </a:tblGrid>
              <a:tr h="10715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Части тела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 грабли, заготовки (руки), пачка, башня (голова), зенки, бельма (глаза), варежка (рот), локаторы (уши);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Слова, обозначающие </a:t>
                      </a:r>
                      <a:r>
                        <a:rPr lang="ru-RU" sz="2000" dirty="0" smtClean="0"/>
                        <a:t>людей по </a:t>
                      </a:r>
                      <a:r>
                        <a:rPr lang="ru-RU" sz="2000" dirty="0"/>
                        <a:t>профессии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училка</a:t>
                      </a:r>
                      <a:r>
                        <a:rPr lang="ru-RU" sz="2000" dirty="0"/>
                        <a:t> (учительница), водила (водитель), </a:t>
                      </a:r>
                      <a:r>
                        <a:rPr lang="ru-RU" sz="2000" dirty="0" err="1"/>
                        <a:t>историчка</a:t>
                      </a:r>
                      <a:r>
                        <a:rPr lang="ru-RU" sz="2000" dirty="0"/>
                        <a:t> (учитель истории), </a:t>
                      </a:r>
                      <a:r>
                        <a:rPr lang="ru-RU" sz="2000" dirty="0" err="1"/>
                        <a:t>мент</a:t>
                      </a:r>
                      <a:r>
                        <a:rPr lang="ru-RU" sz="2000" dirty="0"/>
                        <a:t> (милиционер);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6192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Бытовая техника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ящик, телик (телевизор), </a:t>
                      </a:r>
                      <a:r>
                        <a:rPr lang="ru-RU" sz="2000" dirty="0" err="1"/>
                        <a:t>мобила</a:t>
                      </a:r>
                      <a:r>
                        <a:rPr lang="ru-RU" sz="2000" dirty="0"/>
                        <a:t>,  </a:t>
                      </a:r>
                      <a:r>
                        <a:rPr lang="ru-RU" sz="2000" dirty="0" err="1"/>
                        <a:t>сотик</a:t>
                      </a:r>
                      <a:r>
                        <a:rPr lang="ru-RU" sz="2000" dirty="0"/>
                        <a:t> (мобильный телефон), </a:t>
                      </a:r>
                      <a:r>
                        <a:rPr lang="ru-RU" sz="2000" dirty="0" err="1"/>
                        <a:t>комп</a:t>
                      </a:r>
                      <a:r>
                        <a:rPr lang="ru-RU" sz="2000" dirty="0"/>
                        <a:t> (компьютер), </a:t>
                      </a:r>
                      <a:r>
                        <a:rPr lang="ru-RU" sz="2000" dirty="0" err="1"/>
                        <a:t>видак</a:t>
                      </a:r>
                      <a:r>
                        <a:rPr lang="ru-RU" sz="2000" dirty="0"/>
                        <a:t> (видеомагнитофон), </a:t>
                      </a:r>
                      <a:r>
                        <a:rPr lang="ru-RU" sz="2000" dirty="0" err="1"/>
                        <a:t>дивидишка</a:t>
                      </a:r>
                      <a:r>
                        <a:rPr lang="ru-RU" sz="2000" dirty="0"/>
                        <a:t> (</a:t>
                      </a:r>
                      <a:r>
                        <a:rPr lang="en-US" sz="2000" dirty="0"/>
                        <a:t>DVD</a:t>
                      </a:r>
                      <a:r>
                        <a:rPr lang="ru-RU" sz="2000" dirty="0"/>
                        <a:t>);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729424"/>
              </p:ext>
            </p:extLst>
          </p:nvPr>
        </p:nvGraphicFramePr>
        <p:xfrm>
          <a:off x="428596" y="357166"/>
          <a:ext cx="8286808" cy="585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68147"/>
                <a:gridCol w="6318661"/>
              </a:tblGrid>
              <a:tr h="148387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Слова, обозначающие </a:t>
                      </a:r>
                      <a:r>
                        <a:rPr lang="ru-RU" sz="2000" dirty="0"/>
                        <a:t>людей по родству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предки, родичи, </a:t>
                      </a:r>
                      <a:r>
                        <a:rPr lang="ru-RU" sz="2000" dirty="0" err="1"/>
                        <a:t>родоки</a:t>
                      </a:r>
                      <a:r>
                        <a:rPr lang="ru-RU" sz="2000" dirty="0"/>
                        <a:t> (родители), </a:t>
                      </a:r>
                      <a:r>
                        <a:rPr lang="ru-RU" sz="2000" dirty="0" err="1"/>
                        <a:t>папан</a:t>
                      </a:r>
                      <a:r>
                        <a:rPr lang="ru-RU" sz="2000" dirty="0"/>
                        <a:t>, папка (папа), </a:t>
                      </a:r>
                      <a:r>
                        <a:rPr lang="ru-RU" sz="2000" dirty="0" err="1"/>
                        <a:t>маман</a:t>
                      </a:r>
                      <a:r>
                        <a:rPr lang="ru-RU" sz="2000" dirty="0"/>
                        <a:t> (мама), сеструха (сестра), братва (друзья), </a:t>
                      </a:r>
                      <a:r>
                        <a:rPr lang="ru-RU" sz="2000" dirty="0" err="1"/>
                        <a:t>братуха</a:t>
                      </a:r>
                      <a:r>
                        <a:rPr lang="ru-RU" sz="2000" dirty="0"/>
                        <a:t>, браток </a:t>
                      </a:r>
                      <a:r>
                        <a:rPr lang="ru-RU" sz="2000" dirty="0" smtClean="0"/>
                        <a:t>, </a:t>
                      </a:r>
                      <a:r>
                        <a:rPr lang="ru-RU" sz="2000" dirty="0" err="1" smtClean="0"/>
                        <a:t>бро</a:t>
                      </a:r>
                      <a:r>
                        <a:rPr lang="ru-RU" sz="2000" dirty="0" smtClean="0"/>
                        <a:t> (брат)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40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Учеба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домашка</a:t>
                      </a:r>
                      <a:r>
                        <a:rPr lang="ru-RU" sz="2000" dirty="0"/>
                        <a:t> (домашнее задание), </a:t>
                      </a:r>
                      <a:r>
                        <a:rPr lang="ru-RU" sz="2000" dirty="0" smtClean="0"/>
                        <a:t>пара </a:t>
                      </a:r>
                      <a:r>
                        <a:rPr lang="ru-RU" sz="2000" dirty="0"/>
                        <a:t>(оценка «2»), пятак (оценка «5»), </a:t>
                      </a:r>
                      <a:r>
                        <a:rPr lang="ru-RU" sz="2000" dirty="0" err="1" smtClean="0"/>
                        <a:t>контрошка</a:t>
                      </a:r>
                      <a:r>
                        <a:rPr lang="ru-RU" sz="2000" dirty="0" smtClean="0"/>
                        <a:t> (контрольная работа)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40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Бытовая лексика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хавка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хавать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хавчик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жрачка</a:t>
                      </a:r>
                      <a:r>
                        <a:rPr lang="ru-RU" sz="2000" dirty="0"/>
                        <a:t> (еда), </a:t>
                      </a:r>
                      <a:r>
                        <a:rPr lang="ru-RU" sz="2000" dirty="0" err="1"/>
                        <a:t>магаз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магазик</a:t>
                      </a:r>
                      <a:r>
                        <a:rPr lang="ru-RU" sz="2000" dirty="0"/>
                        <a:t> (магазин), столовка (столовая)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09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Деньги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бабки, </a:t>
                      </a:r>
                      <a:r>
                        <a:rPr lang="ru-RU" sz="1800" dirty="0" err="1"/>
                        <a:t>бабло</a:t>
                      </a:r>
                      <a:r>
                        <a:rPr lang="ru-RU" sz="1800" dirty="0"/>
                        <a:t>, баксы, штука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4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Слова-оценки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классно, </a:t>
                      </a:r>
                      <a:r>
                        <a:rPr lang="ru-RU" sz="1800" dirty="0" err="1"/>
                        <a:t>клево</a:t>
                      </a:r>
                      <a:r>
                        <a:rPr lang="ru-RU" sz="1800" dirty="0"/>
                        <a:t>, лафа, </a:t>
                      </a:r>
                      <a:r>
                        <a:rPr lang="ru-RU" sz="1800" dirty="0" err="1"/>
                        <a:t>ништяк</a:t>
                      </a:r>
                      <a:r>
                        <a:rPr lang="ru-RU" sz="1800" dirty="0"/>
                        <a:t>, зашибись, кайф (хорошо, отлично), </a:t>
                      </a:r>
                      <a:r>
                        <a:rPr lang="ru-RU" sz="1800" dirty="0" err="1"/>
                        <a:t>прикольно</a:t>
                      </a:r>
                      <a:r>
                        <a:rPr lang="ru-RU" sz="1800" dirty="0"/>
                        <a:t> (интересно), круто (отлично), сто пудов, конкретно (точно), по натуре, реально (правда), </a:t>
                      </a:r>
                      <a:r>
                        <a:rPr lang="ru-RU" sz="1800" dirty="0" err="1"/>
                        <a:t>воще</a:t>
                      </a:r>
                      <a:r>
                        <a:rPr lang="ru-RU" sz="1800" dirty="0"/>
                        <a:t> (восхищение), позорно, </a:t>
                      </a:r>
                      <a:r>
                        <a:rPr lang="ru-RU" sz="1800" dirty="0" err="1"/>
                        <a:t>стремно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отстойно</a:t>
                      </a:r>
                      <a:r>
                        <a:rPr lang="ru-RU" sz="1800" dirty="0"/>
                        <a:t> (плохо, некрасиво), </a:t>
                      </a:r>
                      <a:r>
                        <a:rPr lang="ru-RU" sz="1800" dirty="0" err="1"/>
                        <a:t>везуха</a:t>
                      </a:r>
                      <a:r>
                        <a:rPr lang="ru-RU" sz="1800" dirty="0"/>
                        <a:t> (везучий), </a:t>
                      </a:r>
                      <a:r>
                        <a:rPr lang="ru-RU" sz="1800" dirty="0" err="1"/>
                        <a:t>фигня</a:t>
                      </a:r>
                      <a:r>
                        <a:rPr lang="ru-RU" sz="1800" dirty="0"/>
                        <a:t>(очень </a:t>
                      </a:r>
                      <a:r>
                        <a:rPr lang="ru-RU" sz="1800" dirty="0" smtClean="0"/>
                        <a:t>простое)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94062648"/>
              </p:ext>
            </p:extLst>
          </p:nvPr>
        </p:nvGraphicFramePr>
        <p:xfrm>
          <a:off x="251520" y="404664"/>
          <a:ext cx="8579296" cy="594332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29756"/>
                <a:gridCol w="5849540"/>
              </a:tblGrid>
              <a:tr h="3095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Глаголы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 отвали, отвяжись, отцепись, </a:t>
                      </a:r>
                      <a:r>
                        <a:rPr lang="ru-RU" sz="1800" dirty="0" err="1" smtClean="0"/>
                        <a:t>отвянь</a:t>
                      </a:r>
                      <a:r>
                        <a:rPr lang="ru-RU" sz="1800" dirty="0" smtClean="0"/>
                        <a:t> (отойди, отстань), базарить (говорить), приколоться (пошутить), грузить (надоедать), обломиться (неудача), очуметь, обалдеть (удивиться), мутить, наколоть (обманывать), оторвать (достать),</a:t>
                      </a:r>
                    </a:p>
                    <a:p>
                      <a:r>
                        <a:rPr lang="ru-RU" sz="1800" dirty="0" smtClean="0"/>
                        <a:t>оттянуться (отдохнуть), балдею, тащусь (очень хорошо), слинять, смотать (сбежать), </a:t>
                      </a:r>
                      <a:r>
                        <a:rPr lang="ru-RU" sz="1800" dirty="0" err="1" smtClean="0"/>
                        <a:t>зыришь</a:t>
                      </a:r>
                      <a:r>
                        <a:rPr lang="ru-RU" sz="1800" dirty="0" smtClean="0"/>
                        <a:t>, пялишь (смотришь), </a:t>
                      </a:r>
                      <a:r>
                        <a:rPr lang="ru-RU" sz="1800" dirty="0" err="1" smtClean="0"/>
                        <a:t>лыбишься</a:t>
                      </a:r>
                      <a:r>
                        <a:rPr lang="ru-RU" sz="1800" dirty="0" smtClean="0"/>
                        <a:t>  (улыбаешься), грузить (надоедать, приставать), пришить, забить (убить), сгинь, слиняй (уйди), наехать (угрожать);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3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Транспорт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мотик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мотак</a:t>
                      </a:r>
                      <a:r>
                        <a:rPr lang="ru-RU" sz="2000" dirty="0"/>
                        <a:t> (мотоцикл), </a:t>
                      </a:r>
                      <a:r>
                        <a:rPr lang="ru-RU" sz="2000" dirty="0" smtClean="0"/>
                        <a:t>велик, </a:t>
                      </a:r>
                      <a:r>
                        <a:rPr lang="ru-RU" sz="2000" dirty="0" err="1" smtClean="0"/>
                        <a:t>лясик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(велосипед), тачка (машина), девятка, </a:t>
                      </a:r>
                      <a:r>
                        <a:rPr lang="ru-RU" sz="2000" dirty="0" smtClean="0"/>
                        <a:t>десятка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(модели автомобилей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 smtClean="0"/>
                    </a:p>
                  </a:txBody>
                  <a:tcPr marL="68580" marR="68580" marT="0" marB="0"/>
                </a:tc>
              </a:tr>
              <a:tr h="14759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Слова, обозначающие людей по их качеству характера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крыса, баран, свинья, собака, лось, лох, </a:t>
                      </a:r>
                      <a:r>
                        <a:rPr lang="ru-RU" sz="2000" dirty="0" err="1"/>
                        <a:t>лошара</a:t>
                      </a:r>
                      <a:r>
                        <a:rPr lang="ru-RU" sz="2000" dirty="0"/>
                        <a:t>,  тормоз, шестерка, дятел, козел, </a:t>
                      </a:r>
                      <a:r>
                        <a:rPr lang="ru-RU" sz="2000" dirty="0" err="1"/>
                        <a:t>чмо</a:t>
                      </a:r>
                      <a:r>
                        <a:rPr lang="ru-RU" sz="2000" dirty="0"/>
                        <a:t>, дылда, коров</a:t>
                      </a:r>
                      <a:r>
                        <a:rPr lang="ru-RU" sz="1800" dirty="0"/>
                        <a:t>а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0722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Практические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исследования.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анкетировании приняли участие 57 человек. Закономерным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мне показался вопрос, который 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задала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обучающимся : «С какой целью вы употребляете сленг?» Выяснилось, что наиболее популярными были ответы: «Делают нашу речь понятнее для друзей», « Это модно, современно». 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поняла,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ребята, употребляя сленг, следуют за модой, боятся показаться смешными, если начнут разговаривать литературным языком. На вопрос: Могли бы вы обойтись без жаргонных слов и выражений?», многие ответили, что не думали об этом. При ответе на вопрос: «Став взрослыми, будете ли вы употреблять сленг?», 78 % школьников ответили, что не думали об этом. Если ученики неоднозначно отвечают на этот вопрос, значит, есть надежда что во взрослой жизни они их не будут употреблять. Заключительным был вопрос: «Что нужно для того, чтобы все говорили правильно, грамотно, красиво?». Большинство ответили, что надо следить за своей речью.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500042"/>
          <a:ext cx="8358246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571472" y="642918"/>
          <a:ext cx="8080159" cy="550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2171985167"/>
              </p:ext>
            </p:extLst>
          </p:nvPr>
        </p:nvGraphicFramePr>
        <p:xfrm>
          <a:off x="1071538" y="642918"/>
          <a:ext cx="7200000" cy="5626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1179160048"/>
              </p:ext>
            </p:extLst>
          </p:nvPr>
        </p:nvGraphicFramePr>
        <p:xfrm>
          <a:off x="428596" y="357166"/>
          <a:ext cx="8215369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1863004565"/>
              </p:ext>
            </p:extLst>
          </p:nvPr>
        </p:nvGraphicFramePr>
        <p:xfrm>
          <a:off x="214282" y="285728"/>
          <a:ext cx="8358246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691892397"/>
              </p:ext>
            </p:extLst>
          </p:nvPr>
        </p:nvGraphicFramePr>
        <p:xfrm>
          <a:off x="357158" y="428605"/>
          <a:ext cx="8143931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50032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проанализировать речь обучающихся моей школы, выяснить причины употребления ими жаргонизмов и  сленговых выражений.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14686"/>
            <a:ext cx="8215370" cy="27860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сформулировать понятия «жаргон» и «сленг»;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определить, какое место занимают молодёжные   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жаргонизмы и сленги в речи школьников;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проанализировать результаты опроса и выводы,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разместить их в диаграммах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2480829402"/>
              </p:ext>
            </p:extLst>
          </p:nvPr>
        </p:nvGraphicFramePr>
        <p:xfrm>
          <a:off x="714348" y="700914"/>
          <a:ext cx="7715304" cy="5657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550072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класса 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Учительская\Рабочий стол\DSCN08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264696" cy="44109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16632" y="92149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Беседа с обучающимися 5 класса на тему: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«Жаргонизмы – это хорошо или плохо?»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291264" cy="345638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 разделился на две команды. Командам заранее было поручено приготовить сказки с употреблением сленгов. Они прекрасно поставили свои сценки и получили максимальное количество баллов. Потом участникам состязания раздали листы бумаги, на которых были написаны сленги, а обучающимся нужно было найти лексическое значение этих сленгов. Дальше следовало  творческое задание: сочинение «Зачем нам нужны сленги, и нужны ли они нам вообще?». Ребята справились с заданиями отлично. В итоге победила дружба.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170455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КВН среди учеников 9 класса на тему: «Зачем нам нужны сленги?»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41434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Дивишься драгоценности нашего языка: что ни звук, то и подарок: все зернисто, крупно, как сам жемчуг, и, право, иное название еще драгоценней самой вещи»(Н.В Гоголь).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Молодежные жаргонизмы и сленги не являются «драгоценностью нашего языка».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считаю, что жаргонизмы нельзя употреблять в речи, так как, если постоянно говорить жаргонизмами, то нас перестанут понимать.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85860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человеком того или иного слова свидетельствует о его мироощущении и жизненных установках. Но во всех случаях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сверхчастотное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употребление этих «лишних слов» портит нашу речь.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тех, кто желает исключить из речи жаргонизмы:                           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1) Читать хорошую литературу;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2) Включить самоконтроль за речью, своей и чужой;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3) Практиковать выступления перед аудиторией;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Повышать самооценку, чтобы быть уверенным в своих словах. 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 это ведёт к повышению уровня общей культуры, в том числе и культуры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Оленька\Рабочий стол\к с 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738" y="5733256"/>
            <a:ext cx="888807" cy="9184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50072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 считаю, что сленг остаётся с молодёжью, как островок естественности и свободы от мира взрослых. Сленг был, есть и будет. Хорошо это или плохо? Вопрос, по-видимому, неправомерный. Сленг нельзя ни запретить, ни отменить. Он меняется с течением времени, одни слова умирают, другие – появляются, точно так же, как и в любом другом языке. Конечно, плохо, если сленг полностью заменяет человеку нормальную речь, но представить современного молодого человека совсем без сленга невозможно. Я думаю, что существование молодёжного сленга нужно принимать как данность, ведь это отнюдь не «покушение» на «великий и могучий». Но всё-таки 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уверена,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каждый гражданин своей страны должен совершенствовать свой язык, чтобы быть широко образованным, воспитанным, свободным и высоконравственным человеком, ориентировавшимся в современных условиях жизни.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44291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1.В.В.Соколова «Культура речи и культура общения».-М.:Просвещение,1995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2.О.Л. Соболева. Справочник школьника 5-11 классы. Русский язык /М:АСТ.2003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3.Т.Г.Никитина.Толковый словарь молодёжного сленга. М.,2005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4.Л.И.Скворцов.Жаргоны/русский язык:энциклопедия-М.,1979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Материал с сайта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dia.org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072362" cy="200026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Область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жаргонизмы и молодёжный сленг как слой лексики, тесно связанный с жизнью современного школьника.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2285992"/>
            <a:ext cx="5786478" cy="18573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Объект исследования: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МКОУ Варениковская СОШ №7 </a:t>
            </a:r>
          </a:p>
        </p:txBody>
      </p:sp>
      <p:pic>
        <p:nvPicPr>
          <p:cNvPr id="5" name="Рисунок 4" descr="Фото0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429000"/>
            <a:ext cx="2972186" cy="2520280"/>
          </a:xfrm>
          <a:prstGeom prst="rect">
            <a:avLst/>
          </a:prstGeom>
        </p:spPr>
      </p:pic>
      <p:pic>
        <p:nvPicPr>
          <p:cNvPr id="6" name="Picture 2" descr="D:\Documents and Settings\Оленька\Рабочий стол\к с 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305688"/>
            <a:ext cx="2721742" cy="2041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401080" cy="2786082"/>
          </a:xfrm>
        </p:spPr>
        <p:txBody>
          <a:bodyPr/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в речи обучающихся преобладает ограниченная в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употреблении лексика: сленг, жаргонизмы, употребление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которых связано с желанием выделиться среди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людей, быть современными;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жаргонные слова составляют смысловые группы, связанные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 жизнью и деятельностью школьников.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875"/>
            <a:ext cx="7543824" cy="2714645"/>
          </a:xfrm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чтение и анализ научной литературы;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анкетирование;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сбор часто употребляемой ненормативной лексики;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метод сравнения;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метод обобщения.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исследование ограниченной в употреблении лексики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позволяет связать лингвистические знания 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жизнью, повышает наблюдательность и учит находить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интересное и неисследованное рядом с собой;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работа по теме позволяет выяснить отношение школьников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 молодёжному сленгу, а также выявить причины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использования обучающимися подобной лексики;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чрезмерная засорённость русского языка ненормативной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лексикой приводит к необходимости профилактической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работы и её устранению из устной речи и пропаганде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русского литературного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715436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сленг?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Существует несколько определений сленга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речь какой-либо объединённой общими интересами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группы, содержащая много отличающихся от общего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языка слов и выражений, не вполне понятных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окружающим.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вариант разговорной речи, не совпадающий 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нормой литературного языка.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Наиболее  удачным определением сленга, по-моему, является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такое: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слова, живущие в современном языке полноценной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жизнью, но считающиеся нежелательными к употреблению в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литературном языке.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029604" cy="2571768"/>
          </a:xfrm>
        </p:spPr>
        <p:txBody>
          <a:bodyPr/>
          <a:lstStyle/>
          <a:p>
            <a:pPr algn="l"/>
            <a:r>
              <a:rPr lang="ru-RU" sz="2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Молодёжный сленг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социальный диалект людей в возрасте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 — 30 лет, возникший из противопоставления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себя старшему поколению и официальной системе,  отличающийся разговорной, а иногда и грубо-фамильярной окраской.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2857496"/>
            <a:ext cx="8286808" cy="2781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настоящее время сленг употребляется в прессе и даже в литературе (причём не только детективного жанра) для придания речи живости.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Даже государственные деятели используют в своих выступлениях сленговые выражения. Следовательно, нельзя относиться к сленгу как к чему-то тому, что только загрязняет русский язык. Это неотъемлемая часть нашей речи.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8072494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Жаргон представляет собой набор упрощённых (сокращённых, укороченных или образных)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 для обозначения понятий и терминов, часто используемых людьми определённого круга занятий (общепринятые термины, как правило, длинны и неудобны для разговора, либо вовсе не существуют). Существует практически во всех профессиональных группах. По способам словообразования аналогичен «обычному» жаргону, но служит не столько для выражения принадлежности к группе, сколько для упрощения общения и взаимопонимания. Жаргон засоряет нашу речь, делает её грубой, некультурной и непонятной.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8001056" cy="107157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употребления сленга и жаргонизмов.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143932" cy="44291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Предположим, что сленговые выражения в речи обучающихся являются средством повседневной речи.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Возникает вопрос: почему именно так разговаривают школьники, почему сленг прочно вошёл в обиход!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Чтобы ответить на этот вопрос, я проводила языковое исследование: анкетировала учеников, проводила наблюдения (и на уроках, и на переменах, и вне школы).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анкетах я попросила указать слова, которые ребята употребляют наиболее часто. Анализ исследовательской работы и моих наблюдений позволили выделить в речи обучающихся следующие семантические группы сленга.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радуга</Template>
  <TotalTime>354</TotalTime>
  <Words>908</Words>
  <Application>Microsoft Office PowerPoint</Application>
  <PresentationFormat>Экран (4:3)</PresentationFormat>
  <Paragraphs>94</Paragraphs>
  <Slides>27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радуга</vt:lpstr>
      <vt:lpstr>  Исследовательская работа на тему:   «Молодёжные жаргонизмы и сленги среди обучающихся 5 – 9 классов моей школы» </vt:lpstr>
      <vt:lpstr> Цель исследования: проанализировать речь обучающихся моей школы, выяснить причины употребления ими жаргонизмов и  сленговых выражений.</vt:lpstr>
      <vt:lpstr>Область исследования: жаргонизмы и молодёжный сленг как слой лексики, тесно связанный с жизнью современного школьника.</vt:lpstr>
      <vt:lpstr>Гипотеза: ● в речи обучающихся преобладает ограниченная в        употреблении лексика: сленг, жаргонизмы, употребление      которых связано с желанием выделиться среди       людей, быть современными; ● жаргонные слова составляют смысловые группы, связанные       с жизнью и деятельностью школьников. </vt:lpstr>
      <vt:lpstr>Актуальность: ● исследование ограниченной в употреблении лексики      позволяет связать лингвистические знания с      жизнью, повышает наблюдательность и учит находить      интересное и неисследованное рядом с собой; ● работа по теме позволяет выяснить отношение школьников      к молодёжному сленгу, а также выявить причины      использования обучающимися подобной лексики; ● чрезмерная засорённость русского языка ненормативной     лексикой приводит к необходимости профилактической     работы и её устранению из устной речи и пропаганде      русского литературного языка.</vt:lpstr>
      <vt:lpstr>Что такое сленг? Существует несколько определений сленга. Сленг – речь какой-либо объединённой общими интересами      группы, содержащая много отличающихся от общего      языка слов и выражений, не вполне понятных      окружающим. Сленг – это вариант разговорной речи, не совпадающий с       нормой литературного языка.    Наиболее  удачным определением сленга, по-моему, является         такое: Сленг – слова, живущие в современном языке полноценной       жизнью, но считающиеся нежелательными к употреблению в       литературном языке. </vt:lpstr>
      <vt:lpstr>Молодёжный сленг — это  социальный диалект людей в возрасте  13 — 30 лет, возникший из противопоставления  себя старшему поколению и официальной системе,  отличающийся разговорной, а иногда и грубо-фамильярной окраской. </vt:lpstr>
      <vt:lpstr>Жаргон представляет собой набор упрощённых (сокращённых, укороченных или образных)  слов для обозначения понятий и терминов, часто используемых людьми определённого круга занятий (общепринятые термины, как правило, длинны и неудобны для разговора, либо вовсе не существуют). Существует практически во всех профессиональных группах. По способам словообразования аналогичен «обычному» жаргону, но служит не столько для выражения принадлежности к группе, сколько для упрощения общения и взаимопонимания. Жаргон засоряет нашу речь, делает её грубой, некультурной и непонятной.</vt:lpstr>
      <vt:lpstr>Причины употребления сленга и жаргонизмов.</vt:lpstr>
      <vt:lpstr>   Анкетирование показало, что учащиеся активно используют  молодежный сленг</vt:lpstr>
      <vt:lpstr>Слайд 11</vt:lpstr>
      <vt:lpstr>Слайд 12</vt:lpstr>
      <vt:lpstr>                               Практические исследования. В анкетировании приняли участие 57 человек. Закономерным мне показался вопрос, который я задала обучающимся : «С какой целью вы употребляете сленг?» Выяснилось, что наиболее популярными были ответы: «Делают нашу речь понятнее для друзей», « Это модно, современно». Я поняла, что ребята, употребляя сленг, следуют за модой, боятся показаться смешными, если начнут разговаривать литературным языком. На вопрос: Могли бы вы обойтись без жаргонных слов и выражений?», многие ответили, что не думали об этом. При ответе на вопрос: «Став взрослыми, будете ли вы употреблять сленг?», 78 % школьников ответили, что не думали об этом. Если ученики неоднозначно отвечают на этот вопрос, значит, есть надежда что во взрослой жизни они их не будут употреблять. Заключительным был вопрос: «Что нужно для того, чтобы все говорили правильно, грамотно, красиво?». Большинство ответили, что надо следить за своей речью.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5 класса на</vt:lpstr>
      <vt:lpstr> Класс разделился на две команды. Командам заранее было поручено приготовить сказки с употреблением сленгов. Они прекрасно поставили свои сценки и получили максимальное количество баллов. Потом участникам состязания раздали листы бумаги, на которых были написаны сленги, а обучающимся нужно было найти лексическое значение этих сленгов. Дальше следовало  творческое задание: сочинение «Зачем нам нужны сленги, и нужны ли они нам вообще?». Ребята справились с заданиями отлично. В итоге победила дружба. </vt:lpstr>
      <vt:lpstr>«Дивишься драгоценности нашего языка: что ни звук, то и подарок: все зернисто, крупно, как сам жемчуг, и, право, иное название еще драгоценней самой вещи»(Н.В Гоголь).         Молодежные жаргонизмы и сленги не являются «драгоценностью нашего языка». Я считаю, что жаргонизмы нельзя употреблять в речи, так как, если постоянно говорить жаргонизмами, то нас перестанут понимать.</vt:lpstr>
      <vt:lpstr>Слайд 24</vt:lpstr>
      <vt:lpstr>Вывод Я считаю, что сленг остаётся с молодёжью, как островок естественности и свободы от мира взрослых. Сленг был, есть и будет. Хорошо это или плохо? Вопрос, по-видимому, неправомерный. Сленг нельзя ни запретить, ни отменить. Он меняется с течением времени, одни слова умирают, другие – появляются, точно так же, как и в любом другом языке. Конечно, плохо, если сленг полностью заменяет человеку нормальную речь, но представить современного молодого человека совсем без сленга невозможно. Я думаю, что существование молодёжного сленга нужно принимать как данность, ведь это отнюдь не «покушение» на «великий и могучий». Но всё-таки я уверена, что каждый гражданин своей страны должен совершенствовать свой язык, чтобы быть широко образованным, воспитанным, свободным и высоконравственным человеком, ориентировавшимся в современных условиях жизни.</vt:lpstr>
      <vt:lpstr>Литература 1.В.В.Соколова «Культура речи и культура общения».-М.:Просвещение,1995 2.О.Л. Соболева. Справочник школьника 5-11 классы. Русский язык /М:АСТ.2003 3.Т.Г.Никитина.Толковый словарь молодёжного сленга. М.,2005 4.Л.И.Скворцов.Жаргоны/русский язык:энциклопедия-М.,1979 5. Материал с сайта http://ru.wikipedia.org  </vt:lpstr>
      <vt:lpstr>Слайд 27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 Ермолаева</dc:creator>
  <dc:description>З.В. Александрова  http://aida.ucoz.ru</dc:description>
  <cp:lastModifiedBy>pc_Русский_язык</cp:lastModifiedBy>
  <cp:revision>40</cp:revision>
  <dcterms:created xsi:type="dcterms:W3CDTF">2013-01-19T15:19:53Z</dcterms:created>
  <dcterms:modified xsi:type="dcterms:W3CDTF">2018-12-18T07:35:41Z</dcterms:modified>
</cp:coreProperties>
</file>