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1" r:id="rId6"/>
    <p:sldId id="270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B8931-6ADF-45D2-A9B3-69289058C8A6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6F1E6-C0CD-4125-84F3-F78CF7A40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289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352113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8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024515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90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81028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610577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863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776032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46522094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70334448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380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zbyka.ru/fiction/1/astafev-viktor-petrovich/" TargetMode="External"/><Relationship Id="rId2" Type="http://schemas.openxmlformats.org/officeDocument/2006/relationships/hyperlink" Target="http://www.astafiev.ru/biography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obrazovaka.ru/alpha/a/astafev-viktor-astafyev-viktor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3.png"/><Relationship Id="rId7" Type="http://schemas.openxmlformats.org/officeDocument/2006/relationships/slide" Target="slide1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slide" Target="slide10.xml"/><Relationship Id="rId9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1617979" y="2189736"/>
            <a:ext cx="9068586" cy="2590800"/>
          </a:xfrm>
        </p:spPr>
        <p:txBody>
          <a:bodyPr/>
          <a:lstStyle/>
          <a:p>
            <a:r>
              <a:rPr lang="ru-RU" sz="4000" b="1" dirty="0" smtClean="0"/>
              <a:t>Подробное изложение по фрагменту рассказа В.П. Астафьева «</a:t>
            </a:r>
            <a:r>
              <a:rPr lang="ru-RU" sz="4000" b="1" dirty="0" err="1" smtClean="0"/>
              <a:t>Васюткино</a:t>
            </a:r>
            <a:r>
              <a:rPr lang="ru-RU" sz="4000" b="1" dirty="0" smtClean="0"/>
              <a:t> озеро»</a:t>
            </a:r>
            <a:endParaRPr lang="ru-RU" sz="4000" b="1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7107" y="1505244"/>
            <a:ext cx="3615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Десятое декабря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8856723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9655" y="1927274"/>
            <a:ext cx="5950634" cy="43187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1. </a:t>
            </a:r>
            <a:r>
              <a:rPr lang="ru-RU" sz="3600" dirty="0" smtClean="0"/>
              <a:t>Вечер </a:t>
            </a:r>
            <a:r>
              <a:rPr lang="ru-RU" sz="3600" dirty="0" smtClean="0"/>
              <a:t>над </a:t>
            </a:r>
            <a:r>
              <a:rPr lang="ru-RU" sz="3600" dirty="0" smtClean="0"/>
              <a:t>озером</a:t>
            </a:r>
            <a:r>
              <a:rPr lang="ru-RU" sz="3600" dirty="0" smtClean="0"/>
              <a:t>.</a:t>
            </a:r>
          </a:p>
          <a:p>
            <a:pPr>
              <a:buNone/>
            </a:pPr>
            <a:r>
              <a:rPr lang="ru-RU" sz="3600" dirty="0" smtClean="0"/>
              <a:t>2. </a:t>
            </a:r>
            <a:r>
              <a:rPr lang="ru-RU" sz="3600" dirty="0" smtClean="0"/>
              <a:t>У</a:t>
            </a:r>
            <a:r>
              <a:rPr lang="ru-RU" sz="3600" dirty="0" smtClean="0"/>
              <a:t>тки на озере.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3. Разнообразие рыбы в озере.</a:t>
            </a:r>
          </a:p>
          <a:p>
            <a:pPr>
              <a:buNone/>
            </a:pPr>
            <a:r>
              <a:rPr lang="ru-RU" sz="3600" dirty="0" smtClean="0"/>
              <a:t>4. Васюткина охота.</a:t>
            </a:r>
          </a:p>
          <a:p>
            <a:endParaRPr lang="ru-RU" dirty="0"/>
          </a:p>
        </p:txBody>
      </p:sp>
      <p:pic>
        <p:nvPicPr>
          <p:cNvPr id="22530" name="Picture 2" descr="ÐÐ°ÑÑÐ¸Ð½ÐºÐ¸ Ð¿Ð¾ Ð·Ð°Ð¿ÑÐ¾ÑÑ Ð²Ð°ÑÑÑÐºÐ¸Ð½Ð¾ Ð¾Ð·ÐµÑÐ¾"/>
          <p:cNvPicPr>
            <a:picLocks noChangeAspect="1" noChangeArrowheads="1"/>
          </p:cNvPicPr>
          <p:nvPr/>
        </p:nvPicPr>
        <p:blipFill>
          <a:blip r:embed="rId2" cstate="print"/>
          <a:srcRect b="16358"/>
          <a:stretch>
            <a:fillRect/>
          </a:stretch>
        </p:blipFill>
        <p:spPr bwMode="auto">
          <a:xfrm>
            <a:off x="6878267" y="2005500"/>
            <a:ext cx="4775302" cy="3846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ÐÐ°ÑÑÐ¸Ð½ÐºÐ¸ Ð¿Ð¾ Ð·Ð°Ð¿ÑÐ¾ÑÑ ÑÑÐ±Ð° 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360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208" y="0"/>
            <a:ext cx="10058400" cy="1105469"/>
          </a:xfrm>
        </p:spPr>
        <p:txBody>
          <a:bodyPr/>
          <a:lstStyle/>
          <a:p>
            <a:pPr algn="ctr"/>
            <a:r>
              <a:rPr lang="ru-RU" b="1" dirty="0" smtClean="0"/>
              <a:t>Орфографическая работа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6035" y="1146412"/>
            <a:ext cx="6196084" cy="5418161"/>
          </a:xfrm>
        </p:spPr>
        <p:txBody>
          <a:bodyPr>
            <a:normAutofit fontScale="85000" lnSpcReduction="20000"/>
          </a:bodyPr>
          <a:lstStyle/>
          <a:p>
            <a:pPr marL="514350" lvl="0" indent="-514350" algn="ctr">
              <a:buFont typeface="+mj-lt"/>
              <a:buAutoNum type="arabicPeriod"/>
            </a:pPr>
            <a:r>
              <a:rPr lang="ru-RU" sz="2800" dirty="0" err="1" smtClean="0"/>
              <a:t>Отбл</a:t>
            </a:r>
            <a:r>
              <a:rPr lang="ru-RU" sz="2800" dirty="0" smtClean="0"/>
              <a:t>…</a:t>
            </a:r>
            <a:r>
              <a:rPr lang="ru-RU" sz="2800" dirty="0" err="1" smtClean="0"/>
              <a:t>ски</a:t>
            </a:r>
            <a:r>
              <a:rPr lang="ru-RU" sz="2800" dirty="0" smtClean="0"/>
              <a:t>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err="1" smtClean="0"/>
              <a:t>Привл</a:t>
            </a:r>
            <a:r>
              <a:rPr lang="ru-RU" sz="2800" dirty="0" smtClean="0"/>
              <a:t>…</a:t>
            </a:r>
            <a:r>
              <a:rPr lang="ru-RU" sz="2800" dirty="0" err="1" smtClean="0"/>
              <a:t>кло</a:t>
            </a:r>
            <a:r>
              <a:rPr lang="ru-RU" sz="2800" dirty="0" smtClean="0"/>
              <a:t>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Пор…</a:t>
            </a:r>
            <a:r>
              <a:rPr lang="ru-RU" sz="2800" dirty="0" err="1" smtClean="0"/>
              <a:t>вняются</a:t>
            </a:r>
            <a:r>
              <a:rPr lang="ru-RU" sz="2800" dirty="0" smtClean="0"/>
              <a:t>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err="1" smtClean="0"/>
              <a:t>Зар</a:t>
            </a:r>
            <a:r>
              <a:rPr lang="ru-RU" sz="2800" dirty="0" smtClean="0"/>
              <a:t>…</a:t>
            </a:r>
            <a:r>
              <a:rPr lang="ru-RU" sz="2800" dirty="0" err="1" smtClean="0"/>
              <a:t>сли</a:t>
            </a:r>
            <a:endParaRPr lang="ru-RU" sz="2800" dirty="0" smtClean="0"/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Т…</a:t>
            </a:r>
            <a:r>
              <a:rPr lang="ru-RU" sz="2800" dirty="0" err="1" smtClean="0"/>
              <a:t>нькали</a:t>
            </a:r>
            <a:endParaRPr lang="ru-RU" sz="2800" dirty="0" smtClean="0"/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Кое(?)где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К…</a:t>
            </a:r>
            <a:r>
              <a:rPr lang="ru-RU" sz="2800" dirty="0" err="1" smtClean="0"/>
              <a:t>маров</a:t>
            </a:r>
            <a:endParaRPr lang="ru-RU" sz="2800" dirty="0" smtClean="0"/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err="1" smtClean="0"/>
              <a:t>Отм</a:t>
            </a:r>
            <a:r>
              <a:rPr lang="ru-RU" sz="2800" dirty="0" smtClean="0"/>
              <a:t>…</a:t>
            </a:r>
            <a:r>
              <a:rPr lang="ru-RU" sz="2800" dirty="0" err="1" smtClean="0"/>
              <a:t>хиваясь</a:t>
            </a:r>
            <a:endParaRPr lang="ru-RU" sz="2800" dirty="0" smtClean="0"/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Рас(?)чета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Пр…хватив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Пл…</a:t>
            </a:r>
            <a:r>
              <a:rPr lang="ru-RU" sz="2800" dirty="0" err="1" smtClean="0"/>
              <a:t>вниками</a:t>
            </a:r>
            <a:endParaRPr lang="ru-RU" sz="2800" dirty="0" smtClean="0"/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К(?)верху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sz="2800" dirty="0" smtClean="0"/>
              <a:t>От(?)</a:t>
            </a:r>
            <a:r>
              <a:rPr lang="ru-RU" sz="2800" dirty="0" err="1" smtClean="0"/>
              <a:t>опырил</a:t>
            </a: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/>
          </a:p>
        </p:txBody>
      </p:sp>
      <p:pic>
        <p:nvPicPr>
          <p:cNvPr id="23554" name="Picture 2" descr="ÐÐ°ÑÑÐ¸Ð½ÐºÐ¸ Ð¿Ð¾ Ð·Ð°Ð¿ÑÐ¾ÑÑ Ð²Ð°ÑÑÑÐºÐ¸Ð½Ð¾ Ð¾Ð·ÐµÑ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2617" y="1745370"/>
            <a:ext cx="4579866" cy="4389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ÐÐ°ÑÑÐ¸Ð½ÐºÐ¸ Ð¿Ð¾ Ð·Ð°Ð¿ÑÐ¾ÑÑ ÑÑÐ±Ð° 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360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091821"/>
          </a:xfrm>
        </p:spPr>
        <p:txBody>
          <a:bodyPr/>
          <a:lstStyle/>
          <a:p>
            <a:pPr algn="ctr"/>
            <a:r>
              <a:rPr lang="ru-RU" b="1" dirty="0" smtClean="0"/>
              <a:t>Проверь себя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16406" y="818866"/>
            <a:ext cx="5419631" cy="6039134"/>
          </a:xfrm>
        </p:spPr>
        <p:txBody>
          <a:bodyPr>
            <a:normAutofit lnSpcReduction="10000"/>
          </a:bodyPr>
          <a:lstStyle/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Отбл</a:t>
            </a:r>
            <a:r>
              <a:rPr lang="ru-RU" sz="2400" u="sng" dirty="0" smtClean="0">
                <a:solidFill>
                  <a:srgbClr val="FF0000"/>
                </a:solidFill>
              </a:rPr>
              <a:t>е</a:t>
            </a:r>
            <a:r>
              <a:rPr lang="ru-RU" sz="2400" dirty="0" smtClean="0"/>
              <a:t>ски 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Привл</a:t>
            </a:r>
            <a:r>
              <a:rPr lang="ru-RU" sz="2400" u="sng" dirty="0" smtClean="0">
                <a:solidFill>
                  <a:srgbClr val="FF0000"/>
                </a:solidFill>
              </a:rPr>
              <a:t>е</a:t>
            </a:r>
            <a:r>
              <a:rPr lang="ru-RU" sz="2400" dirty="0" smtClean="0"/>
              <a:t>кло 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Пор</a:t>
            </a:r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r>
              <a:rPr lang="ru-RU" sz="2400" dirty="0" smtClean="0"/>
              <a:t>вняются 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Зар</a:t>
            </a:r>
            <a:r>
              <a:rPr lang="ru-RU" sz="2400" u="sng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/>
              <a:t>сли 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Т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нькали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Кое</a:t>
            </a:r>
            <a:r>
              <a:rPr lang="ru-RU" sz="2400" u="sng" dirty="0" smtClean="0">
                <a:solidFill>
                  <a:srgbClr val="FF0000"/>
                </a:solidFill>
              </a:rPr>
              <a:t>-</a:t>
            </a:r>
            <a:r>
              <a:rPr lang="ru-RU" sz="2400" dirty="0" smtClean="0"/>
              <a:t>где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К</a:t>
            </a:r>
            <a:r>
              <a:rPr lang="ru-RU" sz="2400" u="sng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/>
              <a:t>маров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Отм</a:t>
            </a:r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r>
              <a:rPr lang="ru-RU" sz="2400" dirty="0" smtClean="0"/>
              <a:t>хиваясь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Ра</a:t>
            </a:r>
            <a:r>
              <a:rPr lang="ru-RU" sz="2400" u="sng" dirty="0" smtClean="0">
                <a:solidFill>
                  <a:srgbClr val="FF0000"/>
                </a:solidFill>
              </a:rPr>
              <a:t>сч</a:t>
            </a:r>
            <a:r>
              <a:rPr lang="ru-RU" sz="2400" dirty="0" smtClean="0"/>
              <a:t>ета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хватив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Пл</a:t>
            </a:r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r>
              <a:rPr lang="ru-RU" sz="2400" dirty="0" smtClean="0"/>
              <a:t>вниками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u="sng" dirty="0" smtClean="0">
                <a:solidFill>
                  <a:srgbClr val="FF0000"/>
                </a:solidFill>
              </a:rPr>
              <a:t>Кв</a:t>
            </a:r>
            <a:r>
              <a:rPr lang="ru-RU" sz="2400" dirty="0" smtClean="0"/>
              <a:t>ерху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ru-RU" sz="2400" dirty="0" smtClean="0"/>
              <a:t>О</a:t>
            </a:r>
            <a:r>
              <a:rPr lang="ru-RU" sz="2400" u="sng" dirty="0" smtClean="0">
                <a:solidFill>
                  <a:srgbClr val="FF0000"/>
                </a:solidFill>
              </a:rPr>
              <a:t>тт</a:t>
            </a:r>
            <a:r>
              <a:rPr lang="ru-RU" sz="2400" dirty="0" smtClean="0"/>
              <a:t>опырил</a:t>
            </a:r>
          </a:p>
          <a:p>
            <a:pPr marL="342900" indent="-342900"/>
            <a:endParaRPr lang="ru-RU" dirty="0"/>
          </a:p>
        </p:txBody>
      </p:sp>
      <p:pic>
        <p:nvPicPr>
          <p:cNvPr id="24578" name="Picture 2" descr="ÐÐ°ÑÑÐ¸Ð½ÐºÐ¸ Ð¿Ð¾ Ð·Ð°Ð¿ÑÐ¾ÑÑ Ð²Ð°ÑÑÑÐºÐ¸Ð½Ð¾ Ð¾Ð·ÐµÑ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1973" y="839024"/>
            <a:ext cx="3253012" cy="461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870" y="1045467"/>
            <a:ext cx="3329345" cy="4825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ÐÐ°ÑÑÐ¸Ð½ÐºÐ¸ Ð¿Ð¾ Ð·Ð°Ð¿ÑÐ¾ÑÑ ÑÑÐ±Ð°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75490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096" y="0"/>
            <a:ext cx="10058400" cy="1371600"/>
          </a:xfrm>
        </p:spPr>
        <p:txBody>
          <a:bodyPr/>
          <a:lstStyle/>
          <a:p>
            <a:pPr algn="ctr"/>
            <a:r>
              <a:rPr lang="ru-RU" b="1" dirty="0" smtClean="0"/>
              <a:t>Вспомним!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1532" y="937915"/>
            <a:ext cx="10916111" cy="5715367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buNone/>
            </a:pPr>
            <a:r>
              <a:rPr lang="ru-RU" b="1" dirty="0" smtClean="0"/>
              <a:t>Знаки препинания при обобщающих словах</a:t>
            </a:r>
          </a:p>
          <a:p>
            <a:pPr>
              <a:spcBef>
                <a:spcPts val="600"/>
              </a:spcBef>
              <a:buNone/>
            </a:pPr>
            <a:r>
              <a:rPr lang="ru-RU" b="1" i="1" dirty="0" smtClean="0"/>
              <a:t>Двоеточие</a:t>
            </a:r>
            <a:r>
              <a:rPr lang="ru-RU" dirty="0" smtClean="0"/>
              <a:t> ставится:</a:t>
            </a:r>
          </a:p>
          <a:p>
            <a:pPr>
              <a:spcBef>
                <a:spcPts val="600"/>
              </a:spcBef>
              <a:buNone/>
            </a:pPr>
            <a:r>
              <a:rPr lang="ru-RU" dirty="0" smtClean="0"/>
              <a:t>1) после обобщающего слова перед рядом однородных членов.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Пример: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Утром ВСЁ хрустело вокруг: подмерзшие дороги, листья на крыльце, черные стебли крапивы, торчавшие из-под снега (К. Паустовский);</a:t>
            </a:r>
          </a:p>
          <a:p>
            <a:pPr>
              <a:spcBef>
                <a:spcPts val="600"/>
              </a:spcBef>
              <a:buNone/>
            </a:pPr>
            <a:r>
              <a:rPr lang="ru-RU" dirty="0" smtClean="0"/>
              <a:t>2) при отсутствии предшествующего обобщающего слова (словосочетания), если необходимо предупредить читателя о последующем перечислении.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Пример: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Здесь росли: клен и дикая груша, ель и береза, осина и ольха... (В. Обручев)</a:t>
            </a:r>
          </a:p>
          <a:p>
            <a:pPr>
              <a:spcBef>
                <a:spcPts val="600"/>
              </a:spcBef>
              <a:buNone/>
            </a:pPr>
            <a:r>
              <a:rPr lang="ru-RU" b="1" i="1" dirty="0" smtClean="0"/>
              <a:t>Тире</a:t>
            </a:r>
            <a:r>
              <a:rPr lang="ru-RU" dirty="0" smtClean="0"/>
              <a:t> ставится:</a:t>
            </a:r>
          </a:p>
          <a:p>
            <a:pPr>
              <a:spcBef>
                <a:spcPts val="600"/>
              </a:spcBef>
              <a:buNone/>
            </a:pPr>
            <a:r>
              <a:rPr lang="ru-RU" dirty="0" smtClean="0"/>
              <a:t>1) если обобщающее слово находится после однородных членов.</a:t>
            </a:r>
          </a:p>
          <a:p>
            <a:pPr>
              <a:spcBef>
                <a:spcPts val="600"/>
              </a:spcBef>
              <a:buNone/>
            </a:pPr>
            <a:r>
              <a:rPr lang="ru-RU" dirty="0" smtClean="0"/>
              <a:t>2) если основной упор делается не на перечисление, а на обобщающее слово, при котором перечисление является дополнительным уточнением (при этом отсутствует предупреждающая пауза).</a:t>
            </a:r>
          </a:p>
          <a:p>
            <a:pPr>
              <a:spcBef>
                <a:spcPts val="600"/>
              </a:spcBef>
              <a:buNone/>
            </a:pPr>
            <a:r>
              <a:rPr lang="ru-RU" dirty="0" smtClean="0"/>
              <a:t>3) Если после обобщающего слова стоят слова как-то, а именно, то есть, например, то перед ними ставится запятая, а после них — двоеточие.</a:t>
            </a:r>
          </a:p>
          <a:p>
            <a:pPr>
              <a:spcBef>
                <a:spcPts val="600"/>
              </a:spcBef>
              <a:buNone/>
            </a:pPr>
            <a:r>
              <a:rPr lang="ru-RU" dirty="0" smtClean="0"/>
              <a:t>4) Если после перечисления перед обобщающим словом стоит вводное слово или словосочетание словом, одним словом, короче говоря и др., то перед ним  ставится  тире, а после него — запятая.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Picture 2" descr="ÐÐ°ÑÑÐ¸Ð½ÐºÐ¸ Ð¿Ð¾ Ð·Ð°Ð¿ÑÐ¾ÑÑ ÑÑÐ±Ð° 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111636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Слушаем внимательно!</a:t>
            </a:r>
            <a:endParaRPr lang="ru-RU" b="1" dirty="0"/>
          </a:p>
        </p:txBody>
      </p:sp>
      <p:pic>
        <p:nvPicPr>
          <p:cNvPr id="256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695" y="1871003"/>
            <a:ext cx="7582487" cy="4811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9875520" y="2433711"/>
            <a:ext cx="1800665" cy="92846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План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ÐÐ°ÑÑÐ¸Ð½ÐºÐ¸ Ð¿Ð¾ Ð·Ð°Ð¿ÑÐ¾ÑÑ ÑÑÐ±Ð°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9360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Ресурсы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Иллюстрации к рассказу В.П.Астафьева «</a:t>
            </a:r>
            <a:r>
              <a:rPr lang="ru-RU" sz="2800" dirty="0" err="1" smtClean="0"/>
              <a:t>Васюткино</a:t>
            </a:r>
            <a:r>
              <a:rPr lang="ru-RU" sz="2800" dirty="0" smtClean="0"/>
              <a:t> озеро»</a:t>
            </a:r>
          </a:p>
          <a:p>
            <a:r>
              <a:rPr lang="en-US" sz="2800" dirty="0" smtClean="0">
                <a:hlinkClick r:id="rId2"/>
              </a:rPr>
              <a:t>http://www.astafiev.ru/biography/</a:t>
            </a:r>
            <a:endParaRPr lang="ru-RU" sz="2800" dirty="0" smtClean="0"/>
          </a:p>
          <a:p>
            <a:r>
              <a:rPr lang="en-US" sz="2800" dirty="0" smtClean="0">
                <a:hlinkClick r:id="rId3"/>
              </a:rPr>
              <a:t>https://azbyka.ru/fiction/1/astafev-viktor-petrovich/</a:t>
            </a:r>
            <a:endParaRPr lang="ru-RU" sz="2800" dirty="0" smtClean="0"/>
          </a:p>
          <a:p>
            <a:r>
              <a:rPr lang="en-US" sz="2800" dirty="0" smtClean="0">
                <a:hlinkClick r:id="rId4"/>
              </a:rPr>
              <a:t>https://obrazovaka.ru/alpha/a/astafev-viktor-astafyev-viktor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Орфографический словарь.</a:t>
            </a:r>
            <a:endParaRPr lang="ru-RU" sz="2800" dirty="0"/>
          </a:p>
        </p:txBody>
      </p:sp>
      <p:pic>
        <p:nvPicPr>
          <p:cNvPr id="5" name="Picture 2" descr="ÐÐ°ÑÑÐ¸Ð½ÐºÐ¸ Ð¿Ð¾ Ð·Ð°Ð¿ÑÐ¾ÑÑ ÑÑÐ±Ð° 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9360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ÐÐ°ÑÑÐ¸Ð½ÐºÐ¸ Ð¿Ð¾ Ð·Ð°Ð¿ÑÐ¾ÑÑ ÑÑÐ±Ð° 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63383" y="3208994"/>
            <a:ext cx="3204950" cy="2332659"/>
          </a:xfrm>
          <a:prstGeom prst="rect">
            <a:avLst/>
          </a:prstGeom>
          <a:noFill/>
        </p:spPr>
      </p:pic>
      <p:pic>
        <p:nvPicPr>
          <p:cNvPr id="23" name="Picture 2" descr="ÐÐ°ÑÑÐ¸Ð½ÐºÐ¸ Ð¿Ð¾ Ð·Ð°Ð¿ÑÐ¾ÑÑ ÑÑÐ±Ð°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45956" y="4736713"/>
            <a:ext cx="3125339" cy="2151445"/>
          </a:xfrm>
          <a:prstGeom prst="rect">
            <a:avLst/>
          </a:prstGeom>
          <a:noFill/>
        </p:spPr>
      </p:pic>
      <p:pic>
        <p:nvPicPr>
          <p:cNvPr id="22" name="Picture 2" descr="ÐÐ°ÑÑÐ¸Ð½ÐºÐ¸ Ð¿Ð¾ Ð·Ð°Ð¿ÑÐ¾ÑÑ ÑÑÐ±Ð° 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909465" y="1269242"/>
            <a:ext cx="3225434" cy="2415654"/>
          </a:xfrm>
          <a:prstGeom prst="rect">
            <a:avLst/>
          </a:prstGeom>
          <a:noFill/>
        </p:spPr>
      </p:pic>
      <p:pic>
        <p:nvPicPr>
          <p:cNvPr id="21" name="Picture 2" descr="ÐÐ°ÑÑÐ¸Ð½ÐºÐ¸ Ð¿Ð¾ Ð·Ð°Ð¿ÑÐ¾ÑÑ ÑÑÐ±Ð° 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954136" y="504420"/>
            <a:ext cx="3010453" cy="2446604"/>
          </a:xfrm>
          <a:prstGeom prst="rect">
            <a:avLst/>
          </a:prstGeom>
          <a:noFill/>
        </p:spPr>
      </p:pic>
      <p:pic>
        <p:nvPicPr>
          <p:cNvPr id="20" name="Picture 2" descr="ÐÐ°ÑÑÐ¸Ð½ÐºÐ¸ Ð¿Ð¾ Ð·Ð°Ð¿ÑÐ¾ÑÑ ÑÑÐ±Ð° 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3766" y="4604550"/>
            <a:ext cx="3491439" cy="2253450"/>
          </a:xfrm>
          <a:prstGeom prst="rect">
            <a:avLst/>
          </a:prstGeom>
          <a:noFill/>
        </p:spPr>
      </p:pic>
      <p:pic>
        <p:nvPicPr>
          <p:cNvPr id="17" name="Picture 2" descr="ÐÐ°ÑÑÐ¸Ð½ÐºÐ¸ Ð¿Ð¾ Ð·Ð°Ð¿ÑÐ¾ÑÑ ÑÑÐ±Ð° 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54" y="2479185"/>
            <a:ext cx="3234519" cy="2478143"/>
          </a:xfrm>
          <a:prstGeom prst="rect">
            <a:avLst/>
          </a:prstGeom>
          <a:noFill/>
        </p:spPr>
      </p:pic>
      <p:pic>
        <p:nvPicPr>
          <p:cNvPr id="13314" name="Picture 2" descr="ÐÐ°ÑÑÐ¸Ð½ÐºÐ¸ Ð¿Ð¾ Ð·Ð°Ð¿ÑÐ¾ÑÑ ÑÑÐ±Ð° 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8135" y="805218"/>
            <a:ext cx="2913840" cy="248472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852584" y="1607236"/>
            <a:ext cx="161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Повторение 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33999" y="5595370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План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28494" y="3366934"/>
            <a:ext cx="2545762" cy="92333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Меню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44038" y="2346887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Об авторе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38483" y="5596912"/>
            <a:ext cx="1719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Орфография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99659" y="4107978"/>
            <a:ext cx="2255030" cy="66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Словарная работа 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03841" y="1902917"/>
            <a:ext cx="1335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Ресурсы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269240" y="3575715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Пунктуация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Повторение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9318" y="1835086"/>
            <a:ext cx="10621107" cy="42421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Подробное изложение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 это подробный пересказ исходного текста, содержащий композиционные и языковые особенности.</a:t>
            </a:r>
          </a:p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Описание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это тип текста, в котором изображается какое-либо явление действительности, предмет, лицо или животное путем раскрытия его основных признаков. В тексте описании преобладают существительные, прилагательные, наречия.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0" name="Picture 2" descr="ÐÐ°ÑÑÐ¸Ð½ÐºÐ¸ Ð¿Ð¾ Ð·Ð°Ð¿ÑÐ¾ÑÑ ÑÑÐ±Ð° 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9360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774" y="642594"/>
            <a:ext cx="5976425" cy="13716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Виктор Петрович Астафьев (1924-2001)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92504" y="2103119"/>
            <a:ext cx="6032695" cy="519843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100" dirty="0" smtClean="0"/>
              <a:t>Родился 1 мая 1924 года в небольшом селе Овсянка Енисейской губернии (ныне – Красноярский край)</a:t>
            </a:r>
            <a:br>
              <a:rPr lang="ru-RU" sz="2100" dirty="0" smtClean="0"/>
            </a:b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 smtClean="0"/>
              <a:t> Детство Виктор Астафьев провел с бабушкой и дедом.</a:t>
            </a:r>
            <a:br>
              <a:rPr lang="ru-RU" sz="2100" dirty="0" smtClean="0"/>
            </a:b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 smtClean="0"/>
              <a:t> Дебютный рассказ в литературной биографии Виктора Астафьева появился в 1951 году, его напечатала газета "</a:t>
            </a:r>
            <a:r>
              <a:rPr lang="ru-RU" sz="2100" dirty="0" err="1" smtClean="0"/>
              <a:t>Чусовский</a:t>
            </a:r>
            <a:r>
              <a:rPr lang="ru-RU" sz="2100" dirty="0" smtClean="0"/>
              <a:t> рабочий", а сам рассказ назывался "Гражданский человек". После успешного творческого начала, Виктор Астафьев перешел работать в редакцию этой же газеты, и писал он для нее не только репортажи, но и рассказы.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6386" name="Picture 2" descr="ÐÐ°ÑÑÐ¸Ð½ÐºÐ¸ Ð¿Ð¾ Ð·Ð°Ð¿ÑÐ¾ÑÑ Ð°ÑÑÐ°ÑÑÐµÐ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760" y="422348"/>
            <a:ext cx="4307008" cy="6018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ÐÐ°ÑÑÐ¸Ð½ÐºÐ¸ Ð¿Ð¾ Ð·Ð°Ð¿ÑÐ¾ÑÑ ÑÑÐ±Ð° 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934391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²Ð°ÑÑÑÐºÐ¸Ð½Ð¾ Ð¾Ð·ÐµÑÐ¾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702" y="232011"/>
            <a:ext cx="11554204" cy="64190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6287" y="818866"/>
            <a:ext cx="10208525" cy="536357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 чем идет речь в тексте?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Из скольких частей состоит текст?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Есть ли в данном фрагменте незнакомые вам слова?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069" y="204716"/>
            <a:ext cx="11778018" cy="64280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900" dirty="0" smtClean="0"/>
              <a:t>	Опускался вечер. Сквозь густые прибрежные заросли на воду падали отблески заката, тянулись живыми струями в глубину и терялись там, не достигая дна. Прощаясь со днем, кое-где с грустью тинькали синички, плакала сойка, стонали гагары. И все-таки у озера было куда веселее, чем в гуще тайги. Но здесь еще сохранилось много комаров. Они начали донимать </a:t>
            </a:r>
            <a:r>
              <a:rPr lang="ru-RU" sz="1900" dirty="0" err="1" smtClean="0"/>
              <a:t>Васютку</a:t>
            </a:r>
            <a:r>
              <a:rPr lang="ru-RU" sz="1900" dirty="0" smtClean="0"/>
              <a:t>. Отмахиваясь от них, мальчик внимательно следил за ныряющими на озеро утками. Они были совсем не пуганы и плавали возле самого берега с хозяйским </a:t>
            </a:r>
            <a:r>
              <a:rPr lang="ru-RU" sz="1900" dirty="0" err="1" smtClean="0"/>
              <a:t>покрякиванием</a:t>
            </a:r>
            <a:r>
              <a:rPr lang="ru-RU" sz="1900" dirty="0" smtClean="0"/>
              <a:t>. Уток было множество. Стрелять по одной не было никакого расчета. </a:t>
            </a:r>
            <a:r>
              <a:rPr lang="ru-RU" sz="1900" dirty="0" err="1" smtClean="0"/>
              <a:t>Васюткa</a:t>
            </a:r>
            <a:r>
              <a:rPr lang="ru-RU" sz="1900" dirty="0" smtClean="0"/>
              <a:t>, прихватив ружье, отправился на мысок, вдававшийся в озеро, и сел на траву. Рядом с осокой, на гладкой поверхности воды, то и дело расплывались круги. Это привлекло внимание мальчика. </a:t>
            </a:r>
            <a:r>
              <a:rPr lang="ru-RU" sz="1900" dirty="0" err="1" smtClean="0"/>
              <a:t>Васютка</a:t>
            </a:r>
            <a:r>
              <a:rPr lang="ru-RU" sz="1900" dirty="0" smtClean="0"/>
              <a:t> взглянул в воду и замер: около травы, плотно, одна к другой, пошевеливая жабрами и хвостами, копошились рыбы. Рыбы было так много, что </a:t>
            </a:r>
            <a:r>
              <a:rPr lang="ru-RU" sz="1900" dirty="0" err="1" smtClean="0"/>
              <a:t>Васютку</a:t>
            </a:r>
            <a:r>
              <a:rPr lang="ru-RU" sz="1900" dirty="0" smtClean="0"/>
              <a:t> взяло сомнение: «Водоросли, наверно?» Он потрогал траву палкой. Косяки рыбы подались от берега и снова остановились, лениво работая плавниками. Столько рыбы </a:t>
            </a:r>
            <a:r>
              <a:rPr lang="ru-RU" sz="1900" dirty="0" err="1" smtClean="0"/>
              <a:t>Васютка</a:t>
            </a:r>
            <a:r>
              <a:rPr lang="ru-RU" sz="1900" dirty="0" smtClean="0"/>
              <a:t> еще никогда не видел. И не просто какой-нибудь озерной рыбы: щуки там, сороги или окуня. Нет, по широким спинам и белым бокам он узнал пелядей, </a:t>
            </a:r>
            <a:r>
              <a:rPr lang="ru-RU" sz="1900" dirty="0" err="1" smtClean="0"/>
              <a:t>чиров</a:t>
            </a:r>
            <a:r>
              <a:rPr lang="ru-RU" sz="1900" dirty="0" smtClean="0"/>
              <a:t>, сигов. Это было удивительнее всего. В озере — белая рыба! </a:t>
            </a:r>
            <a:r>
              <a:rPr lang="ru-RU" sz="1900" dirty="0" err="1" smtClean="0"/>
              <a:t>Васютка</a:t>
            </a:r>
            <a:r>
              <a:rPr lang="ru-RU" sz="1900" dirty="0" smtClean="0"/>
              <a:t> сдвинул свои густые брови, силясь что-то припомнить. Но в этот момент табун уток-свиязей отвлек его от размышлений. Он подождал, пока утки поравняются с мысом, </a:t>
            </a:r>
            <a:r>
              <a:rPr lang="ru-RU" sz="1900" dirty="0" err="1" smtClean="0"/>
              <a:t>выцелил</a:t>
            </a:r>
            <a:r>
              <a:rPr lang="ru-RU" sz="1900" dirty="0" smtClean="0"/>
              <a:t> пару и выстрелил. Две нарядные свиязи опрокинулись кверху брюшками и часто-часто задвигали лапками. Еще одна утка, оттопырив крыло, боком уплывала от берега. Остальные всполошились и с шумом полетели на другую сторону озера. Минут десять над водой носились табуны перепуганных птиц.</a:t>
            </a:r>
            <a:r>
              <a:rPr lang="ru-RU" sz="1900" i="1" dirty="0" smtClean="0"/>
              <a:t>    </a:t>
            </a:r>
            <a:endParaRPr lang="ru-RU" sz="19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868" y="445646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Словарная работа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3722" y="1512278"/>
            <a:ext cx="11183816" cy="1301261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222222"/>
                </a:solidFill>
                <a:latin typeface="arial"/>
              </a:rPr>
              <a:t>	</a:t>
            </a:r>
            <a:r>
              <a:rPr lang="vi-VN" sz="3200" b="1" dirty="0" smtClean="0">
                <a:solidFill>
                  <a:srgbClr val="222222"/>
                </a:solidFill>
                <a:latin typeface="arial"/>
              </a:rPr>
              <a:t>ОСО́КА</a:t>
            </a:r>
            <a:r>
              <a:rPr lang="vi-VN" sz="2800" dirty="0" smtClean="0">
                <a:solidFill>
                  <a:srgbClr val="222222"/>
                </a:solidFill>
                <a:latin typeface="arial"/>
              </a:rPr>
              <a:t> </a:t>
            </a:r>
            <a:r>
              <a:rPr lang="ru-RU" sz="2800" dirty="0" smtClean="0">
                <a:latin typeface="Century Gothic" pitchFamily="34" charset="0"/>
              </a:rPr>
              <a:t>- Многолетняя болотная трава с твёрдыми узкими длинными листьями.</a:t>
            </a:r>
            <a:endParaRPr lang="ru-RU" dirty="0" smtClean="0">
              <a:latin typeface="Century Gothic" pitchFamily="34" charset="0"/>
            </a:endParaRPr>
          </a:p>
          <a:p>
            <a:pPr>
              <a:buNone/>
            </a:pPr>
            <a:endParaRPr lang="ru-RU" dirty="0">
              <a:latin typeface="Century Gothic" pitchFamily="34" charset="0"/>
            </a:endParaRPr>
          </a:p>
        </p:txBody>
      </p:sp>
      <p:pic>
        <p:nvPicPr>
          <p:cNvPr id="18434" name="Picture 2" descr="ÐÐ°ÑÑÐ¸Ð½ÐºÐ¸ Ð¿Ð¾ Ð·Ð°Ð¿ÑÐ¾ÑÑ Ð¾ÑÐ¾ÐºÐ° Ñ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961" y="2776025"/>
            <a:ext cx="5526880" cy="3695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29" y="2744152"/>
            <a:ext cx="4919914" cy="3769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ÐÐ°ÑÑÐ¸Ð½ÐºÐ¸ Ð¿Ð¾ Ð·Ð°Ð¿ÑÐ¾ÑÑ ÑÑÐ±Ð°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5329028"/>
            <a:ext cx="893488" cy="10376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8664" y="386862"/>
            <a:ext cx="10058400" cy="39319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200" b="1" dirty="0" smtClean="0"/>
              <a:t>Сойка</a:t>
            </a:r>
            <a:r>
              <a:rPr lang="ru-RU" sz="2200" dirty="0" smtClean="0"/>
              <a:t>- птица рода соек семейства </a:t>
            </a:r>
            <a:r>
              <a:rPr lang="ru-RU" sz="2200" dirty="0" err="1" smtClean="0"/>
              <a:t>врановых</a:t>
            </a:r>
            <a:r>
              <a:rPr lang="ru-RU" sz="2200" dirty="0" smtClean="0"/>
              <a:t> отряда </a:t>
            </a:r>
            <a:r>
              <a:rPr lang="ru-RU" sz="2200" dirty="0" err="1" smtClean="0"/>
              <a:t>воробьинообразных</a:t>
            </a:r>
            <a:r>
              <a:rPr lang="ru-RU" sz="2200" dirty="0" smtClean="0"/>
              <a:t>.</a:t>
            </a:r>
          </a:p>
          <a:p>
            <a:pPr>
              <a:buNone/>
            </a:pPr>
            <a:r>
              <a:rPr lang="ru-RU" sz="2200" dirty="0" smtClean="0"/>
              <a:t>	Слово сойка — уменьшительная форма от древнерусского названия этой птицы «соя». Предполагается, что название родственно глаголу «сиять» и дано птице за яркое оперение</a:t>
            </a:r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9458" name="Picture 2" descr="ÐÐ°ÑÑÐ¸Ð½ÐºÐ¸ Ð¿Ð¾ Ð·Ð°Ð¿ÑÐ¾ÑÑ ÑÐ¾Ð¹ÐºÐ° Ð¿ÑÐ¸Ñ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754" y="2623609"/>
            <a:ext cx="4929694" cy="3763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ÐÐ°ÑÑÐ¸Ð½ÐºÐ¸ Ð¿Ð¾ Ð·Ð°Ð¿ÑÐ¾ÑÑ ÑÐ¾Ð¹ÐºÐ° Ð¿ÑÐ¸Ñ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8935" y="2662110"/>
            <a:ext cx="4806526" cy="3724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ÐÐ°ÑÑÐ¸Ð½ÐºÐ¸ Ð¿Ð¾ Ð·Ð°Ð¿ÑÐ¾ÑÑ ÑÑÐ±Ð°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07249" y="5445035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2394" y="766689"/>
            <a:ext cx="10058400" cy="2778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b="1" dirty="0" smtClean="0"/>
              <a:t>Гагара </a:t>
            </a:r>
            <a:r>
              <a:rPr lang="ru-RU" sz="3200" dirty="0" smtClean="0"/>
              <a:t>- водоплавающая птица размером с гуся или крупную утку, от которых отличается остроконечным (не плоским) клювом.</a:t>
            </a:r>
            <a:endParaRPr lang="ru-RU" dirty="0"/>
          </a:p>
        </p:txBody>
      </p:sp>
      <p:pic>
        <p:nvPicPr>
          <p:cNvPr id="20482" name="Picture 2" descr="ÐÐ°ÑÑÐ¸Ð½ÐºÐ¸ Ð¿Ð¾ Ð·Ð°Ð¿ÑÐ¾ÑÑ Ð³Ð°Ð³Ð°ÑÐ° Ð¿ÑÐ¸ÑÐ°"/>
          <p:cNvPicPr>
            <a:picLocks noChangeAspect="1" noChangeArrowheads="1"/>
          </p:cNvPicPr>
          <p:nvPr/>
        </p:nvPicPr>
        <p:blipFill>
          <a:blip r:embed="rId2" cstate="print"/>
          <a:srcRect t="5634" b="5807"/>
          <a:stretch>
            <a:fillRect/>
          </a:stretch>
        </p:blipFill>
        <p:spPr bwMode="auto">
          <a:xfrm>
            <a:off x="1092998" y="2841673"/>
            <a:ext cx="5167955" cy="3432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ÐÐ°ÑÑÐ¸Ð½ÐºÐ¸ Ð¿Ð¾ Ð·Ð°Ð¿ÑÐ¾ÑÑ Ð³Ð°Ð³Ð°ÑÐ° Ð¿ÑÐ¸Ñ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773" y="2925346"/>
            <a:ext cx="4898584" cy="3405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ÐÐ°ÑÑÐ¸Ð½ÐºÐ¸ Ð¿Ð¾ Ð·Ð°Ð¿ÑÐ¾ÑÑ ÑÑÐ±Ð°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93602" y="5608808"/>
            <a:ext cx="1075638" cy="12491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3774</TotalTime>
  <Words>204</Words>
  <Application>Microsoft Office PowerPoint</Application>
  <PresentationFormat>Произвольный</PresentationFormat>
  <Paragraphs>86</Paragraphs>
  <Slides>15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Савон</vt:lpstr>
      <vt:lpstr>Подробное изложение по фрагменту рассказа В.П. Астафьева «Васюткино озеро»</vt:lpstr>
      <vt:lpstr>Слайд 2</vt:lpstr>
      <vt:lpstr>Повторение</vt:lpstr>
      <vt:lpstr>Виктор Петрович Астафьев (1924-2001)</vt:lpstr>
      <vt:lpstr>Слайд 5</vt:lpstr>
      <vt:lpstr>Слайд 6</vt:lpstr>
      <vt:lpstr>Словарная работа</vt:lpstr>
      <vt:lpstr>Слайд 8</vt:lpstr>
      <vt:lpstr>Слайд 9</vt:lpstr>
      <vt:lpstr>План</vt:lpstr>
      <vt:lpstr>Орфографическая работа</vt:lpstr>
      <vt:lpstr>Проверь себя </vt:lpstr>
      <vt:lpstr>Вспомним!</vt:lpstr>
      <vt:lpstr>Слушаем внимательно!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Беликова</dc:title>
  <dc:creator>vladshirokov95@gmail.com</dc:creator>
  <cp:lastModifiedBy>Поля Полина</cp:lastModifiedBy>
  <cp:revision>39</cp:revision>
  <dcterms:created xsi:type="dcterms:W3CDTF">2018-12-06T06:11:38Z</dcterms:created>
  <dcterms:modified xsi:type="dcterms:W3CDTF">2019-01-10T19:49:02Z</dcterms:modified>
</cp:coreProperties>
</file>