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75" r:id="rId2"/>
    <p:sldId id="276" r:id="rId3"/>
    <p:sldId id="260" r:id="rId4"/>
    <p:sldId id="261" r:id="rId5"/>
    <p:sldId id="277" r:id="rId6"/>
    <p:sldId id="263" r:id="rId7"/>
    <p:sldId id="262" r:id="rId8"/>
    <p:sldId id="266" r:id="rId9"/>
    <p:sldId id="267" r:id="rId10"/>
    <p:sldId id="269" r:id="rId11"/>
    <p:sldId id="271" r:id="rId12"/>
    <p:sldId id="272" r:id="rId13"/>
    <p:sldId id="273" r:id="rId14"/>
    <p:sldId id="27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EB982C-F96F-4ADF-84CF-ECBF94372D45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6EAA1C-3A57-43C9-A668-87D1BA0B27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4867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6EAA1C-3A57-43C9-A668-87D1BA0B273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748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061F-AA9A-4996-8DEE-33702CF0B20A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E046F73-2A39-4673-BD66-50E462C64C0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061F-AA9A-4996-8DEE-33702CF0B20A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46F73-2A39-4673-BD66-50E462C64C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061F-AA9A-4996-8DEE-33702CF0B20A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46F73-2A39-4673-BD66-50E462C64C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061F-AA9A-4996-8DEE-33702CF0B20A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46F73-2A39-4673-BD66-50E462C64C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061F-AA9A-4996-8DEE-33702CF0B20A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46F73-2A39-4673-BD66-50E462C64C0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061F-AA9A-4996-8DEE-33702CF0B20A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46F73-2A39-4673-BD66-50E462C64C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061F-AA9A-4996-8DEE-33702CF0B20A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46F73-2A39-4673-BD66-50E462C64C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061F-AA9A-4996-8DEE-33702CF0B20A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46F73-2A39-4673-BD66-50E462C64C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061F-AA9A-4996-8DEE-33702CF0B20A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46F73-2A39-4673-BD66-50E462C64C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061F-AA9A-4996-8DEE-33702CF0B20A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46F73-2A39-4673-BD66-50E462C64C0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061F-AA9A-4996-8DEE-33702CF0B20A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46F73-2A39-4673-BD66-50E462C64C0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CBD061F-AA9A-4996-8DEE-33702CF0B20A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E046F73-2A39-4673-BD66-50E462C64C0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7" Type="http://schemas.openxmlformats.org/officeDocument/2006/relationships/image" Target="../media/image45.jp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городской пейзаж на прозрачном фон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146060"/>
            <a:ext cx="8568952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123728" y="548680"/>
            <a:ext cx="6629400" cy="1219201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/>
              <a:t>Любимый город</a:t>
            </a:r>
            <a:endParaRPr lang="ru-RU" sz="3600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663761" y="1539281"/>
            <a:ext cx="6553200" cy="45720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Путешествие по Петербургу</a:t>
            </a: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427984" y="6008802"/>
            <a:ext cx="4824536" cy="70108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Учитель-дефектолог</a:t>
            </a:r>
            <a:b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Плахова Елена Ивановна</a:t>
            </a:r>
            <a:endParaRPr lang="ru-RU" sz="1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04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5350" y="824130"/>
            <a:ext cx="4320480" cy="2703660"/>
          </a:xfrm>
          <a:prstGeom prst="rect">
            <a:avLst/>
          </a:prstGeom>
          <a:noFill/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20000" y="900000"/>
            <a:ext cx="2197439" cy="288000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58683" y="4077072"/>
            <a:ext cx="2520072" cy="1672267"/>
          </a:xfrm>
          <a:prstGeom prst="rect">
            <a:avLst/>
          </a:prstGeom>
          <a:noFill/>
          <a:ln>
            <a:noFill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5" name="TextBox 4"/>
          <p:cNvSpPr txBox="1"/>
          <p:nvPr/>
        </p:nvSpPr>
        <p:spPr>
          <a:xfrm>
            <a:off x="349655" y="4077072"/>
            <a:ext cx="5076096" cy="2883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2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Храм Спаса-на-Крови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православный мемориальный храм </a:t>
            </a:r>
            <a:endParaRPr lang="ru-RU" sz="1800" b="0" i="0" u="none" strike="noStrike" kern="120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во 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имя Воскресения Христова; сооружён в </a:t>
            </a:r>
            <a:endParaRPr lang="ru-RU" sz="1800" b="0" i="0" u="none" strike="noStrike" kern="120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память 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того, что на этом месте 1 [13] марта </a:t>
            </a:r>
            <a:endParaRPr lang="ru-RU" sz="1800" b="0" i="0" u="none" strike="noStrike" kern="120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1881 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года в результате покушения </a:t>
            </a: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был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смертельно ранен император Александр II</a:t>
            </a:r>
          </a:p>
        </p:txBody>
      </p:sp>
    </p:spTree>
    <p:extLst>
      <p:ext uri="{BB962C8B-B14F-4D97-AF65-F5344CB8AC3E}">
        <p14:creationId xmlns:p14="http://schemas.microsoft.com/office/powerpoint/2010/main" val="111331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3042" y="769139"/>
            <a:ext cx="2986238" cy="2374912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9200" y="3585992"/>
            <a:ext cx="2161800" cy="2602080"/>
          </a:xfrm>
          <a:prstGeom prst="rect">
            <a:avLst/>
          </a:prstGeom>
          <a:noFill/>
          <a:ln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61960" y="4208072"/>
            <a:ext cx="2700000" cy="1980000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96136" y="4207420"/>
            <a:ext cx="2808312" cy="1980652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6" name="TextBox 5"/>
          <p:cNvSpPr txBox="1"/>
          <p:nvPr/>
        </p:nvSpPr>
        <p:spPr>
          <a:xfrm>
            <a:off x="4211960" y="1259079"/>
            <a:ext cx="4564618" cy="2088232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 err="1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Госуда́рственный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ru-RU" sz="1800" b="0" i="0" u="none" strike="noStrike" kern="120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Ру́сский</a:t>
            </a: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  </a:t>
            </a:r>
            <a:r>
              <a:rPr lang="ru-RU" sz="1800" b="0" i="0" u="none" strike="noStrike" kern="120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музе́й</a:t>
            </a:r>
            <a:endParaRPr lang="ru-RU" sz="1800" b="0" i="0" u="none" strike="noStrike" kern="1200" dirty="0">
              <a:ln>
                <a:noFill/>
              </a:ln>
              <a:solidFill>
                <a:schemeClr val="bg2">
                  <a:lumMod val="25000"/>
                </a:schemeClr>
              </a:solidFill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 (до 1917 </a:t>
            </a: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года</a:t>
            </a:r>
            <a:endParaRPr lang="ru-RU" sz="1800" b="0" i="0" u="none" strike="noStrike" kern="1200" dirty="0">
              <a:ln>
                <a:noFill/>
              </a:ln>
              <a:solidFill>
                <a:schemeClr val="bg2">
                  <a:lumMod val="25000"/>
                </a:schemeClr>
              </a:solidFill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 «</a:t>
            </a:r>
            <a:r>
              <a:rPr lang="ru-RU" sz="1800" b="0" i="0" u="none" strike="noStrike" kern="1200" dirty="0" err="1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Ру́сский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ru-RU" sz="1800" b="0" i="0" u="none" strike="noStrike" kern="120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Музе́й</a:t>
            </a: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  </a:t>
            </a:r>
            <a:r>
              <a:rPr lang="ru-RU" sz="1800" b="0" i="0" u="none" strike="noStrike" kern="1200" dirty="0" err="1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Импера́тора</a:t>
            </a:r>
            <a:endParaRPr lang="ru-RU" sz="1800" b="0" i="0" u="none" strike="noStrike" kern="1200" dirty="0">
              <a:ln>
                <a:noFill/>
              </a:ln>
              <a:solidFill>
                <a:schemeClr val="bg2">
                  <a:lumMod val="25000"/>
                </a:schemeClr>
              </a:solidFill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ru-RU" sz="1800" b="0" i="0" u="none" strike="noStrike" kern="1200" dirty="0" err="1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Алекса́ндра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 III») </a:t>
            </a: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—крупнейший 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музей </a:t>
            </a:r>
            <a:endParaRPr lang="ru-RU" sz="1800" b="0" i="0" u="none" strike="noStrike" kern="120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Русского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искусства 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в мире.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Находится в центральной части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Санкт-Петербурга. Основан 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в 1895г.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797414"/>
            <a:ext cx="22602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Русский музей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5797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69270" y="332656"/>
            <a:ext cx="2670842" cy="1728192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26538" y="2420888"/>
            <a:ext cx="2356305" cy="161996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33601" y="4365104"/>
            <a:ext cx="2880000" cy="196740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5" name="TextBox 4"/>
          <p:cNvSpPr txBox="1"/>
          <p:nvPr/>
        </p:nvSpPr>
        <p:spPr>
          <a:xfrm>
            <a:off x="720000" y="720000"/>
            <a:ext cx="3780000" cy="9936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Невский проспект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0000" y="1339560"/>
            <a:ext cx="5220000" cy="33404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Невский проспект — главная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 магистраль города. Его протяженность 4,5км.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Когда-то здесь проходила проложенная в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1710 г. просёлочная «большая </a:t>
            </a:r>
            <a:r>
              <a:rPr lang="ru-RU" sz="1800" b="0" i="0" u="none" strike="noStrike" kern="120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першпективная</a:t>
            </a:r>
            <a:endParaRPr lang="ru-RU" sz="1800" b="0" i="0" u="none" strike="noStrike" kern="120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дорога». Она вела сквозь заболоченный лес </a:t>
            </a:r>
            <a:endParaRPr lang="ru-RU" sz="1800" b="0" i="0" u="none" strike="noStrike" kern="120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от 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находящегося далеко за </a:t>
            </a: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городом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Александро-Невского монастыря к </a:t>
            </a: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центру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Санкт-Петербурга, к Адмиралтейской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 верфи. История создания современного </a:t>
            </a:r>
            <a:endParaRPr lang="ru-RU" sz="1800" b="0" i="0" u="none" strike="noStrike" kern="120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облика 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Невского проспекта растянута на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два с лишним века. Свое название он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 получил в1783 г.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32959" y="4851720"/>
            <a:ext cx="4127040" cy="16282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С 1864 г. по проспекту ходила конка. </a:t>
            </a:r>
            <a:endParaRPr lang="ru-RU" sz="1800" b="0" i="0" u="none" strike="noStrike" kern="120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В 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1907 г. её сменил трамвай. </a:t>
            </a:r>
            <a:endParaRPr lang="ru-RU" sz="1800" b="0" i="0" u="none" strike="noStrike" kern="120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Трамвайные 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рельсы, </a:t>
            </a: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мешавшие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движению автобусов, </a:t>
            </a: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троллейбусов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и автомобилей, были убраны в </a:t>
            </a:r>
            <a:endParaRPr lang="ru-RU" sz="1800" b="0" i="0" u="none" strike="noStrike" kern="120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послевоенные 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годы.</a:t>
            </a:r>
          </a:p>
        </p:txBody>
      </p:sp>
    </p:spTree>
    <p:extLst>
      <p:ext uri="{BB962C8B-B14F-4D97-AF65-F5344CB8AC3E}">
        <p14:creationId xmlns:p14="http://schemas.microsoft.com/office/powerpoint/2010/main" val="119176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0000" y="620688"/>
            <a:ext cx="3060000" cy="180000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96136" y="404664"/>
            <a:ext cx="2880000" cy="180000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0000" y="2636912"/>
            <a:ext cx="2700000" cy="162000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90664" y="2776543"/>
            <a:ext cx="2520000" cy="162000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3854" y="4434540"/>
            <a:ext cx="2520000" cy="180540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67944" y="4869160"/>
            <a:ext cx="2682720" cy="162000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8" name="Подзаголовок 8"/>
          <p:cNvSpPr txBox="1">
            <a:spLocks/>
          </p:cNvSpPr>
          <p:nvPr/>
        </p:nvSpPr>
        <p:spPr>
          <a:xfrm>
            <a:off x="2163854" y="170688"/>
            <a:ext cx="4715952" cy="270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 lvl="0">
              <a:buSzPct val="45000"/>
              <a:buFont typeface="StarSymbol"/>
              <a:buNone/>
              <a:defRPr/>
            </a:defPPr>
            <a:lvl1pPr marL="342900" lvl="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45000"/>
              <a:buFont typeface="StarSymbol"/>
              <a:buChar char="●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lvl="1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45000"/>
              <a:buFont typeface="StarSymbol"/>
              <a:buChar char="●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lvl="2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SzPct val="45000"/>
              <a:buFont typeface="StarSymbol"/>
              <a:buChar char="●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lvl="3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SzPct val="45000"/>
              <a:buFont typeface="StarSymbol"/>
              <a:buChar char="●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lvl="4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SzPct val="45000"/>
              <a:buFont typeface="StarSymbol"/>
              <a:buChar char="●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lvl="5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45000"/>
              <a:buFont typeface="StarSymbol"/>
              <a:buChar char="●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lvl="6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45000"/>
              <a:buFont typeface="StarSymbol"/>
              <a:buChar char="●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lvl="7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SzPct val="45000"/>
              <a:buFont typeface="StarSymbol"/>
              <a:buChar char="●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lvl="8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SzPct val="45000"/>
              <a:buFont typeface="StarSymbol"/>
              <a:buChar char="●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StarSymbol"/>
              <a:buNone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Liberation Serif" pitchFamily="18"/>
              </a:rPr>
              <a:t>Наша</a:t>
            </a:r>
          </a:p>
          <a:p>
            <a:pPr marL="0" indent="0" algn="ctr">
              <a:buFont typeface="StarSymbol"/>
              <a:buNone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Liberation Serif" pitchFamily="18"/>
              </a:rPr>
              <a:t> северная</a:t>
            </a:r>
          </a:p>
          <a:p>
            <a:pPr marL="0" indent="0" algn="ctr">
              <a:buFont typeface="StarSymbol"/>
              <a:buNone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Liberation Serif" pitchFamily="18"/>
              </a:rPr>
              <a:t> столица</a:t>
            </a:r>
            <a:endParaRPr lang="ru-RU" sz="2800" dirty="0">
              <a:solidFill>
                <a:schemeClr val="bg2">
                  <a:lumMod val="25000"/>
                </a:schemeClr>
              </a:solidFill>
              <a:latin typeface="Liberation Serif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621687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7584" y="559756"/>
            <a:ext cx="4680520" cy="3240361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3" name="TextBox 2"/>
          <p:cNvSpPr txBox="1"/>
          <p:nvPr/>
        </p:nvSpPr>
        <p:spPr>
          <a:xfrm>
            <a:off x="501706" y="4365104"/>
            <a:ext cx="4320000" cy="1847381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200" b="0" i="1" u="none" strike="noStrike" kern="1200" cap="none" spc="0" baseline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Cambria" pitchFamily="18"/>
                <a:ea typeface="Andale Sans UI" pitchFamily="2"/>
                <a:cs typeface="Tahoma" pitchFamily="2"/>
              </a:rPr>
              <a:t>Люблю тебя я, город мой,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200" b="0" i="1" u="none" strike="noStrike" kern="1200" cap="none" spc="0" baseline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Cambria" pitchFamily="18"/>
                <a:ea typeface="Andale Sans UI" pitchFamily="2"/>
                <a:cs typeface="Tahoma" pitchFamily="2"/>
              </a:rPr>
              <a:t>Не знаю краше места!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200" b="0" i="1" u="none" strike="noStrike" kern="1200" cap="none" spc="0" baseline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Cambria" pitchFamily="18"/>
                <a:ea typeface="Andale Sans UI" pitchFamily="2"/>
                <a:cs typeface="Tahoma" pitchFamily="2"/>
              </a:rPr>
              <a:t>мне жизнь, единая с тобой,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200" b="0" i="1" u="none" strike="noStrike" kern="1200" cap="none" spc="0" baseline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Cambria" pitchFamily="18"/>
                <a:ea typeface="Andale Sans UI" pitchFamily="2"/>
                <a:cs typeface="Tahoma" pitchFamily="2"/>
              </a:rPr>
              <a:t>Дарована в наследство!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200" b="0" i="1" u="none" strike="noStrike" kern="1200" cap="none" spc="0" baseline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Cambria" pitchFamily="18"/>
                <a:ea typeface="Andale Sans UI" pitchFamily="2"/>
                <a:cs typeface="Tahoma" pitchFamily="2"/>
              </a:rPr>
              <a:t>(</a:t>
            </a:r>
            <a:r>
              <a:rPr lang="ru-RU" sz="2200" b="0" i="1" u="none" strike="noStrike" kern="1200" cap="none" spc="0" baseline="0" dirty="0" err="1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Cambria" pitchFamily="18"/>
                <a:ea typeface="Andale Sans UI" pitchFamily="2"/>
                <a:cs typeface="Tahoma" pitchFamily="2"/>
              </a:rPr>
              <a:t>К.Озерова</a:t>
            </a:r>
            <a:r>
              <a:rPr lang="ru-RU" sz="2200" b="0" i="1" u="none" strike="noStrike" kern="1200" cap="none" spc="0" baseline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Cambria" pitchFamily="18"/>
                <a:ea typeface="Andale Sans UI" pitchFamily="2"/>
                <a:cs typeface="Tahoma" pitchFamily="2"/>
              </a:rPr>
              <a:t>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77292" y="5733256"/>
            <a:ext cx="39216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Liberation Serif" pitchFamily="18"/>
              </a:rPr>
              <a:t>Спасибо за внимание</a:t>
            </a:r>
            <a:endParaRPr lang="ru-RU" sz="3200" dirty="0">
              <a:solidFill>
                <a:schemeClr val="bg2">
                  <a:lumMod val="25000"/>
                </a:schemeClr>
              </a:solidFill>
              <a:latin typeface="Liberation Serif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791900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1324830"/>
            <a:ext cx="6480000" cy="28800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None/>
              <a:tabLst/>
            </a:pPr>
            <a:r>
              <a:rPr lang="ru-RU" sz="2200" b="1" i="0" u="none" strike="noStrike" kern="1200" cap="none" spc="0" baseline="0" dirty="0">
                <a:ln>
                  <a:noFill/>
                </a:ln>
                <a:solidFill>
                  <a:srgbClr val="002060"/>
                </a:solidFill>
                <a:latin typeface="Calibri" pitchFamily="18"/>
                <a:ea typeface="Andale Sans UI" pitchFamily="2"/>
                <a:cs typeface="Tahoma" pitchFamily="2"/>
              </a:rPr>
              <a:t>Санкт –Петербург всегда считался культурной </a:t>
            </a:r>
            <a:endParaRPr lang="ru-RU" sz="2200" b="1" i="0" u="none" strike="noStrike" kern="1200" cap="none" spc="0" baseline="0" dirty="0" smtClean="0">
              <a:ln>
                <a:noFill/>
              </a:ln>
              <a:solidFill>
                <a:srgbClr val="002060"/>
              </a:solidFill>
              <a:latin typeface="Calibri" pitchFamily="18"/>
              <a:ea typeface="Andale Sans UI" pitchFamily="2"/>
              <a:cs typeface="Tahoma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None/>
              <a:tabLst/>
            </a:pPr>
            <a:r>
              <a:rPr lang="ru-RU" sz="2200" b="1" i="0" u="none" strike="noStrike" kern="1200" cap="none" spc="0" baseline="0" dirty="0" smtClean="0">
                <a:ln>
                  <a:noFill/>
                </a:ln>
                <a:solidFill>
                  <a:srgbClr val="002060"/>
                </a:solidFill>
                <a:latin typeface="Calibri" pitchFamily="18"/>
                <a:ea typeface="Andale Sans UI" pitchFamily="2"/>
                <a:cs typeface="Tahoma" pitchFamily="2"/>
              </a:rPr>
              <a:t>столицей </a:t>
            </a:r>
            <a:r>
              <a:rPr lang="ru-RU" sz="2200" b="1" i="0" u="none" strike="noStrike" kern="1200" cap="none" spc="0" baseline="0" dirty="0">
                <a:ln>
                  <a:noFill/>
                </a:ln>
                <a:solidFill>
                  <a:srgbClr val="002060"/>
                </a:solidFill>
                <a:latin typeface="Calibri" pitchFamily="18"/>
                <a:ea typeface="Andale Sans UI" pitchFamily="2"/>
                <a:cs typeface="Tahoma" pitchFamily="2"/>
              </a:rPr>
              <a:t>России. Ведь жители Петербурга всегда </a:t>
            </a:r>
            <a:endParaRPr lang="ru-RU" sz="2200" b="1" i="0" u="none" strike="noStrike" kern="1200" cap="none" spc="0" baseline="0" dirty="0" smtClean="0">
              <a:ln>
                <a:noFill/>
              </a:ln>
              <a:solidFill>
                <a:srgbClr val="002060"/>
              </a:solidFill>
              <a:latin typeface="Calibri" pitchFamily="18"/>
              <a:ea typeface="Andale Sans UI" pitchFamily="2"/>
              <a:cs typeface="Tahoma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None/>
              <a:tabLst/>
            </a:pPr>
            <a:r>
              <a:rPr lang="ru-RU" sz="2200" b="1" i="0" u="none" strike="noStrike" kern="1200" cap="none" spc="0" baseline="0" dirty="0" smtClean="0">
                <a:ln>
                  <a:noFill/>
                </a:ln>
                <a:solidFill>
                  <a:srgbClr val="002060"/>
                </a:solidFill>
                <a:latin typeface="Calibri" pitchFamily="18"/>
                <a:ea typeface="Andale Sans UI" pitchFamily="2"/>
                <a:cs typeface="Tahoma" pitchFamily="2"/>
              </a:rPr>
              <a:t>отличались </a:t>
            </a:r>
            <a:r>
              <a:rPr lang="ru-RU" sz="2200" b="1" i="0" u="none" strike="noStrike" kern="1200" cap="none" spc="0" baseline="0" dirty="0">
                <a:ln>
                  <a:noFill/>
                </a:ln>
                <a:solidFill>
                  <a:srgbClr val="002060"/>
                </a:solidFill>
                <a:latin typeface="Calibri" pitchFamily="18"/>
                <a:ea typeface="Andale Sans UI" pitchFamily="2"/>
                <a:cs typeface="Tahoma" pitchFamily="2"/>
              </a:rPr>
              <a:t>высоким уровнем культуры, и </a:t>
            </a:r>
            <a:endParaRPr lang="ru-RU" sz="2200" b="1" i="0" u="none" strike="noStrike" kern="1200" cap="none" spc="0" baseline="0" dirty="0" smtClean="0">
              <a:ln>
                <a:noFill/>
              </a:ln>
              <a:solidFill>
                <a:srgbClr val="002060"/>
              </a:solidFill>
              <a:latin typeface="Calibri" pitchFamily="18"/>
              <a:ea typeface="Andale Sans UI" pitchFamily="2"/>
              <a:cs typeface="Tahoma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None/>
              <a:tabLst/>
            </a:pPr>
            <a:r>
              <a:rPr lang="ru-RU" sz="2200" b="1" i="0" u="none" strike="noStrike" kern="1200" cap="none" spc="0" baseline="0" dirty="0" smtClean="0">
                <a:ln>
                  <a:noFill/>
                </a:ln>
                <a:solidFill>
                  <a:srgbClr val="002060"/>
                </a:solidFill>
                <a:latin typeface="Calibri" pitchFamily="18"/>
                <a:ea typeface="Andale Sans UI" pitchFamily="2"/>
                <a:cs typeface="Tahoma" pitchFamily="2"/>
              </a:rPr>
              <a:t>нынешние </a:t>
            </a:r>
            <a:r>
              <a:rPr lang="ru-RU" sz="2200" b="1" i="0" u="none" strike="noStrike" kern="1200" cap="none" spc="0" baseline="0" dirty="0">
                <a:ln>
                  <a:noFill/>
                </a:ln>
                <a:solidFill>
                  <a:srgbClr val="002060"/>
                </a:solidFill>
                <a:latin typeface="Calibri" pitchFamily="18"/>
                <a:ea typeface="Andale Sans UI" pitchFamily="2"/>
                <a:cs typeface="Tahoma" pitchFamily="2"/>
              </a:rPr>
              <a:t>маленькие петербуржцы должны </a:t>
            </a:r>
            <a:r>
              <a:rPr lang="ru-RU" sz="2200" b="1" i="0" u="none" strike="noStrike" kern="1200" cap="none" spc="0" baseline="0" dirty="0" smtClean="0">
                <a:ln>
                  <a:noFill/>
                </a:ln>
                <a:solidFill>
                  <a:srgbClr val="002060"/>
                </a:solidFill>
                <a:latin typeface="Calibri" pitchFamily="18"/>
                <a:ea typeface="Andale Sans UI" pitchFamily="2"/>
                <a:cs typeface="Tahoma" pitchFamily="2"/>
              </a:rPr>
              <a:t>стать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None/>
              <a:tabLst/>
            </a:pPr>
            <a:r>
              <a:rPr lang="ru-RU" sz="2200" b="1" i="0" u="none" strike="noStrike" kern="1200" cap="none" spc="0" baseline="0" dirty="0" smtClean="0">
                <a:ln>
                  <a:noFill/>
                </a:ln>
                <a:solidFill>
                  <a:srgbClr val="002060"/>
                </a:solidFill>
                <a:latin typeface="Calibri" pitchFamily="18"/>
                <a:ea typeface="Andale Sans UI" pitchFamily="2"/>
                <a:cs typeface="Tahoma" pitchFamily="2"/>
              </a:rPr>
              <a:t> </a:t>
            </a:r>
            <a:r>
              <a:rPr lang="ru-RU" sz="2200" b="1" i="0" u="none" strike="noStrike" kern="1200" cap="none" spc="0" baseline="0" dirty="0">
                <a:ln>
                  <a:noFill/>
                </a:ln>
                <a:solidFill>
                  <a:srgbClr val="002060"/>
                </a:solidFill>
                <a:latin typeface="Calibri" pitchFamily="18"/>
                <a:ea typeface="Andale Sans UI" pitchFamily="2"/>
                <a:cs typeface="Tahoma" pitchFamily="2"/>
              </a:rPr>
              <a:t>достойными их преемниками.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9288" y="3645024"/>
            <a:ext cx="2340000" cy="288000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4" name="TextBox 3"/>
          <p:cNvSpPr txBox="1"/>
          <p:nvPr/>
        </p:nvSpPr>
        <p:spPr>
          <a:xfrm>
            <a:off x="1403648" y="325373"/>
            <a:ext cx="6525000" cy="102023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3200" b="1" i="0" u="none" strike="noStrike" kern="1200" cap="none" spc="0" baseline="0" dirty="0">
                <a:ln>
                  <a:noFill/>
                </a:ln>
                <a:solidFill>
                  <a:srgbClr val="0070C0"/>
                </a:solidFill>
                <a:latin typeface="Calibri" pitchFamily="18"/>
                <a:ea typeface="Andale Sans UI" pitchFamily="2"/>
                <a:cs typeface="Tahoma" pitchFamily="2"/>
              </a:rPr>
              <a:t>Уважаемые родители!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75856" y="3861048"/>
            <a:ext cx="5472088" cy="180019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641"/>
              </a:spcBef>
              <a:spcAft>
                <a:spcPts val="0"/>
              </a:spcAft>
              <a:buNone/>
              <a:tabLst/>
            </a:pPr>
            <a:r>
              <a:rPr lang="ru-RU" i="0" u="none" strike="noStrike" kern="1200" cap="none" spc="0" baseline="0" dirty="0">
                <a:ln>
                  <a:noFill/>
                </a:ln>
                <a:solidFill>
                  <a:srgbClr val="3465A4"/>
                </a:solidFill>
                <a:latin typeface="Cambria" pitchFamily="18" charset="0"/>
                <a:ea typeface="Andale Sans UI" pitchFamily="2"/>
                <a:cs typeface="Arial" pitchFamily="34" charset="0"/>
              </a:rPr>
              <a:t>Впечатления, полученные </a:t>
            </a:r>
            <a:r>
              <a:rPr lang="ru-RU" i="0" u="none" strike="noStrike" kern="1200" cap="none" spc="0" baseline="0" dirty="0" smtClean="0">
                <a:ln>
                  <a:noFill/>
                </a:ln>
                <a:solidFill>
                  <a:srgbClr val="3465A4"/>
                </a:solidFill>
                <a:latin typeface="Cambria" pitchFamily="18" charset="0"/>
                <a:ea typeface="Andale Sans UI" pitchFamily="2"/>
                <a:cs typeface="Arial" pitchFamily="34" charset="0"/>
              </a:rPr>
              <a:t>ребёнком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641"/>
              </a:spcBef>
              <a:spcAft>
                <a:spcPts val="0"/>
              </a:spcAft>
              <a:buNone/>
              <a:tabLst/>
            </a:pPr>
            <a:r>
              <a:rPr lang="ru-RU" i="0" u="none" strike="noStrike" kern="1200" cap="none" spc="0" baseline="0" dirty="0" smtClean="0">
                <a:ln>
                  <a:noFill/>
                </a:ln>
                <a:solidFill>
                  <a:srgbClr val="3465A4"/>
                </a:solidFill>
                <a:latin typeface="Cambria" pitchFamily="18" charset="0"/>
                <a:ea typeface="Andale Sans UI" pitchFamily="2"/>
                <a:cs typeface="Arial" pitchFamily="34" charset="0"/>
              </a:rPr>
              <a:t> </a:t>
            </a:r>
            <a:r>
              <a:rPr lang="ru-RU" i="0" u="none" strike="noStrike" kern="1200" cap="none" spc="0" baseline="0" dirty="0">
                <a:ln>
                  <a:noFill/>
                </a:ln>
                <a:solidFill>
                  <a:srgbClr val="3465A4"/>
                </a:solidFill>
                <a:latin typeface="Cambria" pitchFamily="18" charset="0"/>
                <a:ea typeface="Andale Sans UI" pitchFamily="2"/>
                <a:cs typeface="Arial" pitchFamily="34" charset="0"/>
              </a:rPr>
              <a:t>в детстве, остаются в памяти на </a:t>
            </a:r>
            <a:r>
              <a:rPr lang="ru-RU" i="0" u="none" strike="noStrike" kern="1200" cap="none" spc="0" baseline="0" dirty="0" smtClean="0">
                <a:ln>
                  <a:noFill/>
                </a:ln>
                <a:solidFill>
                  <a:srgbClr val="3465A4"/>
                </a:solidFill>
                <a:latin typeface="Cambria" pitchFamily="18" charset="0"/>
                <a:ea typeface="Andale Sans UI" pitchFamily="2"/>
                <a:cs typeface="Arial" pitchFamily="34" charset="0"/>
              </a:rPr>
              <a:t>всю</a:t>
            </a:r>
            <a:r>
              <a:rPr lang="ru-RU" i="0" u="none" strike="noStrike" kern="1200" cap="none" spc="0" dirty="0" smtClean="0">
                <a:ln>
                  <a:noFill/>
                </a:ln>
                <a:solidFill>
                  <a:srgbClr val="3465A4"/>
                </a:solidFill>
                <a:latin typeface="Cambria" pitchFamily="18" charset="0"/>
                <a:ea typeface="Andale Sans UI" pitchFamily="2"/>
                <a:cs typeface="Arial" pitchFamily="34" charset="0"/>
              </a:rPr>
              <a:t> </a:t>
            </a:r>
            <a:r>
              <a:rPr lang="ru-RU" i="0" u="none" strike="noStrike" kern="1200" cap="none" spc="0" baseline="0" dirty="0" smtClean="0">
                <a:ln>
                  <a:noFill/>
                </a:ln>
                <a:solidFill>
                  <a:srgbClr val="3465A4"/>
                </a:solidFill>
                <a:latin typeface="Cambria" pitchFamily="18" charset="0"/>
                <a:ea typeface="Andale Sans UI" pitchFamily="2"/>
                <a:cs typeface="Arial" pitchFamily="34" charset="0"/>
              </a:rPr>
              <a:t>жизнь.</a:t>
            </a:r>
            <a:r>
              <a:rPr lang="ru-RU" i="0" u="none" strike="noStrike" kern="1200" cap="none" spc="0" baseline="0" dirty="0">
                <a:ln>
                  <a:noFill/>
                </a:ln>
                <a:solidFill>
                  <a:srgbClr val="3465A4"/>
                </a:solidFill>
                <a:latin typeface="Cambria" pitchFamily="18" charset="0"/>
                <a:ea typeface="Andale Sans UI" pitchFamily="2"/>
                <a:cs typeface="Arial" pitchFamily="34" charset="0"/>
              </a:rPr>
              <a:t/>
            </a:r>
            <a:br>
              <a:rPr lang="ru-RU" i="0" u="none" strike="noStrike" kern="1200" cap="none" spc="0" baseline="0" dirty="0">
                <a:ln>
                  <a:noFill/>
                </a:ln>
                <a:solidFill>
                  <a:srgbClr val="3465A4"/>
                </a:solidFill>
                <a:latin typeface="Cambria" pitchFamily="18" charset="0"/>
                <a:ea typeface="Andale Sans UI" pitchFamily="2"/>
                <a:cs typeface="Arial" pitchFamily="34" charset="0"/>
              </a:rPr>
            </a:br>
            <a:r>
              <a:rPr lang="ru-RU" i="0" u="none" strike="noStrike" kern="1200" cap="none" spc="0" baseline="0" dirty="0">
                <a:ln>
                  <a:noFill/>
                </a:ln>
                <a:solidFill>
                  <a:srgbClr val="3465A4"/>
                </a:solidFill>
                <a:latin typeface="Cambria" pitchFamily="18" charset="0"/>
                <a:ea typeface="Andale Sans UI" pitchFamily="2"/>
                <a:cs typeface="Arial" pitchFamily="34" charset="0"/>
              </a:rPr>
              <a:t>Давайте поможем малышу открыть </a:t>
            </a:r>
            <a:endParaRPr lang="ru-RU" i="0" u="none" strike="noStrike" kern="1200" cap="none" spc="0" baseline="0" dirty="0" smtClean="0">
              <a:ln>
                <a:noFill/>
              </a:ln>
              <a:solidFill>
                <a:srgbClr val="3465A4"/>
              </a:solidFill>
              <a:latin typeface="Cambria" pitchFamily="18" charset="0"/>
              <a:ea typeface="Andale Sans UI" pitchFamily="2"/>
              <a:cs typeface="Arial" pitchFamily="34" charset="0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641"/>
              </a:spcBef>
              <a:spcAft>
                <a:spcPts val="0"/>
              </a:spcAft>
              <a:buNone/>
              <a:tabLst/>
            </a:pPr>
            <a:r>
              <a:rPr lang="ru-RU" i="0" u="none" strike="noStrike" kern="1200" cap="none" spc="0" baseline="0" dirty="0" smtClean="0">
                <a:ln>
                  <a:noFill/>
                </a:ln>
                <a:solidFill>
                  <a:srgbClr val="3465A4"/>
                </a:solidFill>
                <a:latin typeface="Cambria" pitchFamily="18" charset="0"/>
                <a:ea typeface="Andale Sans UI" pitchFamily="2"/>
                <a:cs typeface="Arial" pitchFamily="34" charset="0"/>
              </a:rPr>
              <a:t>красоту </a:t>
            </a:r>
            <a:r>
              <a:rPr lang="ru-RU" i="0" u="none" strike="noStrike" kern="1200" cap="none" spc="0" baseline="0" dirty="0">
                <a:ln>
                  <a:noFill/>
                </a:ln>
                <a:solidFill>
                  <a:srgbClr val="3465A4"/>
                </a:solidFill>
                <a:latin typeface="Cambria" pitchFamily="18" charset="0"/>
                <a:ea typeface="Andale Sans UI" pitchFamily="2"/>
                <a:cs typeface="Arial" pitchFamily="34" charset="0"/>
              </a:rPr>
              <a:t>родного города, основанного </a:t>
            </a:r>
            <a:endParaRPr lang="ru-RU" i="0" u="none" strike="noStrike" kern="1200" cap="none" spc="0" baseline="0" dirty="0" smtClean="0">
              <a:ln>
                <a:noFill/>
              </a:ln>
              <a:solidFill>
                <a:srgbClr val="3465A4"/>
              </a:solidFill>
              <a:latin typeface="Cambria" pitchFamily="18" charset="0"/>
              <a:ea typeface="Andale Sans UI" pitchFamily="2"/>
              <a:cs typeface="Arial" pitchFamily="34" charset="0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641"/>
              </a:spcBef>
              <a:spcAft>
                <a:spcPts val="0"/>
              </a:spcAft>
              <a:buNone/>
              <a:tabLst/>
            </a:pPr>
            <a:r>
              <a:rPr lang="ru-RU" i="0" u="none" strike="noStrike" kern="1200" cap="none" spc="0" baseline="0" dirty="0" smtClean="0">
                <a:ln>
                  <a:noFill/>
                </a:ln>
                <a:solidFill>
                  <a:srgbClr val="3465A4"/>
                </a:solidFill>
                <a:latin typeface="Cambria" pitchFamily="18" charset="0"/>
                <a:ea typeface="Andale Sans UI" pitchFamily="2"/>
                <a:cs typeface="Arial" pitchFamily="34" charset="0"/>
              </a:rPr>
              <a:t>27 </a:t>
            </a:r>
            <a:r>
              <a:rPr lang="ru-RU" i="0" u="none" strike="noStrike" kern="1200" cap="none" spc="0" baseline="0" dirty="0">
                <a:ln>
                  <a:noFill/>
                </a:ln>
                <a:solidFill>
                  <a:srgbClr val="3465A4"/>
                </a:solidFill>
                <a:latin typeface="Cambria" pitchFamily="18" charset="0"/>
                <a:ea typeface="Andale Sans UI" pitchFamily="2"/>
                <a:cs typeface="Arial" pitchFamily="34" charset="0"/>
              </a:rPr>
              <a:t>мая 1703г. Петром 1.</a:t>
            </a:r>
            <a:br>
              <a:rPr lang="ru-RU" i="0" u="none" strike="noStrike" kern="1200" cap="none" spc="0" baseline="0" dirty="0">
                <a:ln>
                  <a:noFill/>
                </a:ln>
                <a:solidFill>
                  <a:srgbClr val="3465A4"/>
                </a:solidFill>
                <a:latin typeface="Cambria" pitchFamily="18" charset="0"/>
                <a:ea typeface="Andale Sans UI" pitchFamily="2"/>
                <a:cs typeface="Arial" pitchFamily="34" charset="0"/>
              </a:rPr>
            </a:br>
            <a:endParaRPr lang="ru-RU" i="0" u="none" strike="noStrike" kern="1200" cap="none" spc="0" baseline="0" dirty="0">
              <a:ln>
                <a:noFill/>
              </a:ln>
              <a:solidFill>
                <a:srgbClr val="3465A4"/>
              </a:solidFill>
              <a:latin typeface="Cambria" pitchFamily="18" charset="0"/>
              <a:ea typeface="Andale Sans UI" pitchFamily="2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6881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44392" y="473763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2400" dirty="0" smtClean="0">
                <a:latin typeface="Cambria" pitchFamily="18" charset="0"/>
                <a:cs typeface="Gisha" pitchFamily="34" charset="-79"/>
              </a:rPr>
              <a:t>Петропавловская</a:t>
            </a:r>
          </a:p>
          <a:p>
            <a:pPr lvl="0" algn="ctr"/>
            <a:r>
              <a:rPr lang="ru-RU" sz="2400" dirty="0" smtClean="0">
                <a:latin typeface="Cambria" pitchFamily="18" charset="0"/>
                <a:cs typeface="Gisha" pitchFamily="34" charset="-79"/>
              </a:rPr>
              <a:t> крепость</a:t>
            </a:r>
            <a:endParaRPr lang="ru-RU" sz="2400" dirty="0">
              <a:latin typeface="Cambria" pitchFamily="18" charset="0"/>
              <a:cs typeface="Gisha" pitchFamily="34" charset="-79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4298" y="337072"/>
            <a:ext cx="2520000" cy="1548712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3663" y="2743142"/>
            <a:ext cx="2116003" cy="3019656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6" name="TextBox 5"/>
          <p:cNvSpPr txBox="1"/>
          <p:nvPr/>
        </p:nvSpPr>
        <p:spPr>
          <a:xfrm>
            <a:off x="2988471" y="2132856"/>
            <a:ext cx="3960000" cy="31662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Петропавловская крепость -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это сердце Санкт-</a:t>
            </a:r>
            <a:r>
              <a:rPr lang="ru-RU" sz="1800" b="0" i="0" u="none" strike="noStrike" kern="1200" dirty="0" err="1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Петребурга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. </a:t>
            </a:r>
            <a:endParaRPr lang="ru-RU" sz="1800" b="0" i="0" u="none" strike="noStrike" kern="120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Расположена 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она в центре </a:t>
            </a: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города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на Заячьем острове. </a:t>
            </a: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Именно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отсюда началось строительство </a:t>
            </a:r>
            <a:endParaRPr lang="ru-RU" sz="1800" b="0" i="0" u="none" strike="noStrike" kern="120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северной 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Столицы</a:t>
            </a: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.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Петропавловский собор до </a:t>
            </a: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сих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пор считается самым высоким </a:t>
            </a:r>
            <a:endParaRPr lang="ru-RU" sz="1800" b="0" i="0" u="none" strike="noStrike" kern="120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сооружением 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Петербурга. </a:t>
            </a:r>
            <a:endParaRPr lang="ru-RU" sz="1800" b="0" i="0" u="none" strike="noStrike" kern="120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Золотой 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шпиль колокольни </a:t>
            </a:r>
            <a:endParaRPr lang="ru-RU" sz="1800" b="0" i="0" u="none" strike="noStrike" kern="120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собора 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венчает фигура летящего </a:t>
            </a:r>
            <a:endParaRPr lang="ru-RU" sz="1800" b="0" i="0" u="none" strike="noStrike" kern="120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ангела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04692" y="334724"/>
            <a:ext cx="2171484" cy="155106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20000" y="2725630"/>
            <a:ext cx="1800000" cy="270000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9" name="TextBox 8"/>
          <p:cNvSpPr txBox="1"/>
          <p:nvPr/>
        </p:nvSpPr>
        <p:spPr>
          <a:xfrm>
            <a:off x="2994298" y="5547520"/>
            <a:ext cx="3873608" cy="859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4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Мая 16 дня лета 1703 на острове </a:t>
            </a:r>
            <a:endParaRPr lang="ru-RU" sz="1400" b="0" i="0" u="none" strike="noStrike" kern="120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400" b="0" i="0" u="none" strike="noStrike" kern="120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Люст-Эланд</a:t>
            </a:r>
            <a:r>
              <a:rPr lang="ru-RU" sz="14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ru-RU" sz="14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(</a:t>
            </a:r>
            <a:r>
              <a:rPr lang="ru-RU" sz="1400" b="0" i="0" u="none" strike="noStrike" kern="1200" dirty="0" err="1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Енисаари</a:t>
            </a:r>
            <a:r>
              <a:rPr lang="ru-RU" sz="14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, Заячий) в дельте </a:t>
            </a:r>
            <a:endParaRPr lang="ru-RU" sz="1400" b="0" i="0" u="none" strike="noStrike" kern="120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4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Невы </a:t>
            </a:r>
            <a:r>
              <a:rPr lang="ru-RU" sz="14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была заложена крепость святого </a:t>
            </a:r>
            <a:endParaRPr lang="ru-RU" sz="1400" b="0" i="0" u="none" strike="noStrike" kern="120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4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Петра </a:t>
            </a:r>
            <a:r>
              <a:rPr lang="ru-RU" sz="14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- Санкт-Питер-</a:t>
            </a:r>
            <a:r>
              <a:rPr lang="ru-RU" sz="1400" b="0" i="0" u="none" strike="noStrike" kern="1200" dirty="0" err="1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Бурх</a:t>
            </a:r>
            <a:r>
              <a:rPr lang="ru-RU" sz="14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22207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0000" y="1440000"/>
            <a:ext cx="3420085" cy="2565064"/>
          </a:xfrm>
          <a:prstGeom prst="rect">
            <a:avLst/>
          </a:prstGeom>
          <a:noFill/>
          <a:ln>
            <a:noFill/>
          </a:ln>
          <a:effectLst>
            <a:reflection blurRad="6350" stA="50000" endA="295" endPos="92000" dist="101600" dir="5400000" sy="-100000" algn="bl" rotWithShape="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06720" y="900000"/>
            <a:ext cx="1493280" cy="2160000"/>
          </a:xfrm>
          <a:prstGeom prst="rect">
            <a:avLst/>
          </a:prstGeom>
          <a:noFill/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92080" y="4005064"/>
            <a:ext cx="3240000" cy="216000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5" name="Подзаголовок 4"/>
          <p:cNvSpPr txBox="1">
            <a:spLocks/>
          </p:cNvSpPr>
          <p:nvPr/>
        </p:nvSpPr>
        <p:spPr>
          <a:xfrm>
            <a:off x="-97044" y="0"/>
            <a:ext cx="5815240" cy="14401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 lvl="0">
              <a:buSzPct val="45000"/>
              <a:buFont typeface="StarSymbol"/>
              <a:buNone/>
              <a:defRPr/>
            </a:defPPr>
            <a:lvl1pPr marL="342900" lvl="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45000"/>
              <a:buFont typeface="StarSymbol"/>
              <a:buChar char="●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lvl="1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45000"/>
              <a:buFont typeface="StarSymbol"/>
              <a:buChar char="●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lvl="2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SzPct val="45000"/>
              <a:buFont typeface="StarSymbol"/>
              <a:buChar char="●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lvl="3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SzPct val="45000"/>
              <a:buFont typeface="StarSymbol"/>
              <a:buChar char="●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lvl="4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SzPct val="45000"/>
              <a:buFont typeface="StarSymbol"/>
              <a:buChar char="●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lvl="5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45000"/>
              <a:buFont typeface="StarSymbol"/>
              <a:buChar char="●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lvl="6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45000"/>
              <a:buFont typeface="StarSymbol"/>
              <a:buChar char="●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lvl="7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SzPct val="45000"/>
              <a:buFont typeface="StarSymbol"/>
              <a:buChar char="●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lvl="8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SzPct val="45000"/>
              <a:buFont typeface="StarSymbol"/>
              <a:buChar char="●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StarSymbol"/>
              <a:buNone/>
            </a:pP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Liberation Serif" pitchFamily="18"/>
              </a:rPr>
              <a:t>Адмиралтейство</a:t>
            </a:r>
            <a:endParaRPr lang="ru-RU" sz="3200" dirty="0">
              <a:solidFill>
                <a:schemeClr val="bg2">
                  <a:lumMod val="25000"/>
                </a:schemeClr>
              </a:solidFill>
              <a:latin typeface="Liberation Serif" pitchFamily="1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5616" y="4536784"/>
            <a:ext cx="3940200" cy="16282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Строительство было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начато в 1704 году по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 чертежам Петра I на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острове между Невой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и Мойкой (остров был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 назван Адмиралтейским).</a:t>
            </a:r>
          </a:p>
        </p:txBody>
      </p:sp>
    </p:spTree>
    <p:extLst>
      <p:ext uri="{BB962C8B-B14F-4D97-AF65-F5344CB8AC3E}">
        <p14:creationId xmlns:p14="http://schemas.microsoft.com/office/powerpoint/2010/main" val="345262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1060" y="260648"/>
            <a:ext cx="4311000" cy="16282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Адмиралтейство задумывалось </a:t>
            </a:r>
            <a:endParaRPr lang="ru-RU" sz="1800" b="0" i="0" u="none" strike="noStrike" kern="120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как 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главная судостроительная верфь </a:t>
            </a:r>
            <a:endParaRPr lang="ru-RU" sz="1800" b="0" i="0" u="none" strike="noStrike" kern="120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России 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на Балтийском море и было </a:t>
            </a:r>
            <a:endParaRPr lang="ru-RU" sz="1800" b="0" i="0" u="none" strike="noStrike" kern="120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центром 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постройки кораблей. </a:t>
            </a:r>
            <a:endParaRPr lang="ru-RU" sz="1800" b="0" i="0" u="none" strike="noStrike" kern="120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Помещения 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Адмиралтейства были </a:t>
            </a:r>
            <a:endParaRPr lang="ru-RU" sz="1800" b="0" i="0" u="none" strike="noStrike" kern="120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корабельными 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мастерскими.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92080" y="548680"/>
            <a:ext cx="2935061" cy="1851268"/>
          </a:xfrm>
          <a:prstGeom prst="rect">
            <a:avLst/>
          </a:prstGeom>
          <a:noFill/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7043" y="2175780"/>
            <a:ext cx="3502909" cy="2127144"/>
          </a:xfrm>
          <a:prstGeom prst="rect">
            <a:avLst/>
          </a:prstGeom>
          <a:noFill/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99952" y="4572069"/>
            <a:ext cx="1107235" cy="1737251"/>
          </a:xfrm>
          <a:prstGeom prst="rect">
            <a:avLst/>
          </a:prstGeom>
          <a:noFill/>
          <a:ln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92080" y="2685458"/>
            <a:ext cx="3115060" cy="2123905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7" name="TextBox 6"/>
          <p:cNvSpPr txBox="1"/>
          <p:nvPr/>
        </p:nvSpPr>
        <p:spPr>
          <a:xfrm>
            <a:off x="4963750" y="5193680"/>
            <a:ext cx="3591720" cy="11156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Сейчас в здании Адмиралтейства </a:t>
            </a:r>
            <a:endParaRPr lang="ru-RU" sz="1800" b="0" i="0" u="none" strike="noStrike" kern="120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располагается 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Военно-морской </a:t>
            </a:r>
            <a:endParaRPr lang="ru-RU" sz="1800" b="0" i="0" u="none" strike="noStrike" kern="120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инженерный 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институт </a:t>
            </a:r>
            <a:endParaRPr lang="ru-RU" sz="1800" b="0" i="0" u="none" strike="noStrike" kern="120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им.Ф.Э.Дзержинского</a:t>
            </a:r>
            <a:endParaRPr lang="ru-RU" sz="1800" b="0" i="0" u="none" strike="noStrike" kern="1200" dirty="0">
              <a:ln>
                <a:noFill/>
              </a:ln>
              <a:solidFill>
                <a:schemeClr val="bg2">
                  <a:lumMod val="25000"/>
                </a:schemeClr>
              </a:solidFill>
              <a:latin typeface="Arial" pitchFamily="18"/>
              <a:ea typeface="Andale Sans UI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781312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3"/>
          <p:cNvSpPr txBox="1">
            <a:spLocks/>
          </p:cNvSpPr>
          <p:nvPr/>
        </p:nvSpPr>
        <p:spPr>
          <a:xfrm>
            <a:off x="4211960" y="461916"/>
            <a:ext cx="4608512" cy="15704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 lvl="0">
              <a:buSzPct val="45000"/>
              <a:buFont typeface="StarSymbol"/>
              <a:buNone/>
              <a:defRPr/>
            </a:defPPr>
            <a:lvl1pPr marL="342900" lvl="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45000"/>
              <a:buFont typeface="StarSymbol"/>
              <a:buChar char="●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lvl="1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45000"/>
              <a:buFont typeface="StarSymbol"/>
              <a:buChar char="●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lvl="2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SzPct val="45000"/>
              <a:buFont typeface="StarSymbol"/>
              <a:buChar char="●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lvl="3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SzPct val="45000"/>
              <a:buFont typeface="StarSymbol"/>
              <a:buChar char="●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lvl="4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SzPct val="45000"/>
              <a:buFont typeface="StarSymbol"/>
              <a:buChar char="●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lvl="5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45000"/>
              <a:buFont typeface="StarSymbol"/>
              <a:buChar char="●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lvl="6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45000"/>
              <a:buFont typeface="StarSymbol"/>
              <a:buChar char="●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lvl="7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SzPct val="45000"/>
              <a:buFont typeface="StarSymbol"/>
              <a:buChar char="●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lvl="8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SzPct val="45000"/>
              <a:buFont typeface="StarSymbol"/>
              <a:buChar char="●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StarSymbol"/>
              <a:buNone/>
            </a:pPr>
            <a:r>
              <a:rPr lang="ru-RU" sz="3200" dirty="0" smtClean="0">
                <a:latin typeface="Liberation Serif" pitchFamily="18"/>
              </a:rPr>
              <a:t>З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Liberation Serif" pitchFamily="18"/>
              </a:rPr>
              <a:t>имний дворец и</a:t>
            </a:r>
          </a:p>
          <a:p>
            <a:pPr marL="0" indent="0" algn="ctr">
              <a:buFont typeface="StarSymbol"/>
              <a:buNone/>
            </a:pP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Liberation Serif" pitchFamily="18"/>
              </a:rPr>
              <a:t> Дворцовая площадь</a:t>
            </a:r>
            <a:endParaRPr lang="ru-RU" sz="3200" dirty="0">
              <a:solidFill>
                <a:schemeClr val="bg2">
                  <a:lumMod val="25000"/>
                </a:schemeClr>
              </a:solidFill>
              <a:latin typeface="Liberation Serif" pitchFamily="1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372708"/>
            <a:ext cx="4627440" cy="18846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Нынешнее здание дворца (пятое) </a:t>
            </a:r>
            <a:endParaRPr lang="ru-RU" sz="1800" b="0" i="0" u="none" strike="noStrike" kern="120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построено 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в 1754—1762 годах </a:t>
            </a:r>
            <a:endParaRPr lang="ru-RU" sz="1800" b="0" i="0" u="none" strike="noStrike" kern="120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итальянским 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архитектором </a:t>
            </a:r>
            <a:endParaRPr lang="ru-RU" sz="1800" b="0" i="0" u="none" strike="noStrike" kern="120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 Б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. Ф. Растрелли. </a:t>
            </a:r>
            <a:endParaRPr lang="ru-RU" sz="1800" b="0" i="0" u="none" strike="noStrike" kern="120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Начиная 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с советского времени </a:t>
            </a: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в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стенах дворца размещена основная </a:t>
            </a:r>
            <a:endParaRPr lang="ru-RU" sz="1800" b="0" i="0" u="none" strike="noStrike" kern="120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экспозиция Государственного 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Эрмитажа</a:t>
            </a:r>
            <a:r>
              <a:rPr lang="ru-RU" sz="1800" b="0" i="0" u="none" strike="noStrike" kern="1200" dirty="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rPr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5936" y="2708920"/>
            <a:ext cx="2771928" cy="1896582"/>
          </a:xfrm>
          <a:prstGeom prst="rect">
            <a:avLst/>
          </a:prstGeom>
          <a:noFill/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49269" y="2235279"/>
            <a:ext cx="2736304" cy="1693902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61900" y="4941168"/>
            <a:ext cx="2520000" cy="162000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64088" y="4230000"/>
            <a:ext cx="2891159" cy="1980000"/>
          </a:xfrm>
          <a:prstGeom prst="rect">
            <a:avLst/>
          </a:prstGeom>
          <a:noFill/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val="183338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5"/>
          <p:cNvSpPr txBox="1">
            <a:spLocks/>
          </p:cNvSpPr>
          <p:nvPr/>
        </p:nvSpPr>
        <p:spPr>
          <a:xfrm>
            <a:off x="-97663" y="83666"/>
            <a:ext cx="5626032" cy="1248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defTabSz="914400" rtl="0" eaLnBrk="1" latinLnBrk="0" hangingPunct="1">
              <a:spcBef>
                <a:spcPct val="0"/>
              </a:spcBef>
              <a:buSzPct val="45000"/>
              <a:buFont typeface="StarSymbol"/>
              <a:buChar char="●"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Ростральные колонны</a:t>
            </a:r>
            <a:endParaRPr lang="ru-RU" sz="2400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1266372"/>
            <a:ext cx="4726440" cy="859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Их стали строить в честь морских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побед или в качестве символа морского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 могущества страны.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99592" y="2159357"/>
            <a:ext cx="3667679" cy="3470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Высота каждой колонны — 32 м.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68932" y="2561097"/>
            <a:ext cx="5587244" cy="137195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В XIX веке Ростральные </a:t>
            </a: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колонны выполняли</a:t>
            </a:r>
            <a:endParaRPr lang="ru-RU" sz="1800" b="0" i="0" u="none" strike="noStrike" kern="1200" dirty="0">
              <a:ln>
                <a:noFill/>
              </a:ln>
              <a:solidFill>
                <a:schemeClr val="bg2">
                  <a:lumMod val="25000"/>
                </a:schemeClr>
              </a:solidFill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 функцию маяков </a:t>
            </a: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порта, чтобы 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указывать путь в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 Большую и Малую Неву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56176" y="707726"/>
            <a:ext cx="2543902" cy="1976612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38000" y="4207736"/>
            <a:ext cx="3060000" cy="216000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1560" y="4077072"/>
            <a:ext cx="3418345" cy="2421328"/>
          </a:xfrm>
          <a:prstGeom prst="rect">
            <a:avLst/>
          </a:prstGeom>
          <a:noFill/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10" name="Подзаголовок 4"/>
          <p:cNvSpPr txBox="1">
            <a:spLocks/>
          </p:cNvSpPr>
          <p:nvPr/>
        </p:nvSpPr>
        <p:spPr>
          <a:xfrm>
            <a:off x="3932656" y="2910461"/>
            <a:ext cx="5870687" cy="104028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marL="342900" lvl="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45000"/>
              <a:buFont typeface="StarSymbol"/>
              <a:buChar char="●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lvl="1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45000"/>
              <a:buFont typeface="StarSymbol"/>
              <a:buChar char="●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lvl="2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SzPct val="45000"/>
              <a:buFont typeface="StarSymbol"/>
              <a:buChar char="●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lvl="3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SzPct val="45000"/>
              <a:buFont typeface="StarSymbol"/>
              <a:buChar char="●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lvl="4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SzPct val="45000"/>
              <a:buFont typeface="StarSymbol"/>
              <a:buChar char="●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lvl="5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45000"/>
              <a:buFont typeface="StarSymbol"/>
              <a:buChar char="●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lvl="6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45000"/>
              <a:buFont typeface="StarSymbol"/>
              <a:buChar char="●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lvl="7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SzPct val="45000"/>
              <a:buFont typeface="StarSymbol"/>
              <a:buChar char="●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lvl="8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SzPct val="45000"/>
              <a:buFont typeface="StarSymbol"/>
              <a:buChar char="●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StarSymbol"/>
              <a:buNone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Calibri" pitchFamily="34"/>
              </a:rPr>
              <a:t>Стрелка</a:t>
            </a:r>
          </a:p>
          <a:p>
            <a:pPr marL="0" indent="0" algn="ctr">
              <a:buFont typeface="StarSymbol"/>
              <a:buNone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Calibri" pitchFamily="34"/>
              </a:rPr>
              <a:t> Васильевского острова</a:t>
            </a:r>
            <a:endParaRPr lang="ru-RU" sz="2800" dirty="0">
              <a:solidFill>
                <a:schemeClr val="bg2">
                  <a:lumMod val="25000"/>
                </a:schemeClr>
              </a:solidFill>
              <a:latin typeface="Calibri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2508250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7544" y="476672"/>
            <a:ext cx="2635754" cy="1916912"/>
          </a:xfrm>
          <a:prstGeom prst="rect">
            <a:avLst/>
          </a:prstGeom>
          <a:noFill/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48064" y="1455209"/>
            <a:ext cx="2376264" cy="1716191"/>
          </a:xfrm>
          <a:prstGeom prst="rect">
            <a:avLst/>
          </a:prstGeom>
          <a:noFill/>
          <a:ln>
            <a:noFill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9592" y="4377660"/>
            <a:ext cx="2880000" cy="180000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66320" y="4077072"/>
            <a:ext cx="3013200" cy="1968480"/>
          </a:xfrm>
          <a:prstGeom prst="rect">
            <a:avLst/>
          </a:prstGeom>
          <a:noFill/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6" name="TextBox 5"/>
          <p:cNvSpPr txBox="1"/>
          <p:nvPr/>
        </p:nvSpPr>
        <p:spPr>
          <a:xfrm>
            <a:off x="323528" y="2630596"/>
            <a:ext cx="4351320" cy="11156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Исаакиевский собор в его </a:t>
            </a: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нынешнем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виде был построен в 1818 -1858 гг. </a:t>
            </a: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по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проекту французского архитектора </a:t>
            </a:r>
            <a:endParaRPr lang="ru-RU" sz="1800" b="0" i="0" u="none" strike="noStrike" kern="120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Огюста 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де </a:t>
            </a:r>
            <a:r>
              <a:rPr lang="ru-RU" sz="1800" b="0" i="0" u="none" strike="noStrike" kern="1200" dirty="0" err="1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Монферрана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.</a:t>
            </a:r>
          </a:p>
        </p:txBody>
      </p:sp>
      <p:sp>
        <p:nvSpPr>
          <p:cNvPr id="7" name="Подзаголовок 6"/>
          <p:cNvSpPr txBox="1">
            <a:spLocks/>
          </p:cNvSpPr>
          <p:nvPr/>
        </p:nvSpPr>
        <p:spPr>
          <a:xfrm>
            <a:off x="3420000" y="-459432"/>
            <a:ext cx="5328464" cy="25202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 lvl="0">
              <a:buSzPct val="45000"/>
              <a:buFont typeface="StarSymbol"/>
              <a:buNone/>
              <a:defRPr/>
            </a:defPPr>
            <a:lvl1pPr marL="342900" lvl="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45000"/>
              <a:buFont typeface="StarSymbol"/>
              <a:buChar char="●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lvl="1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45000"/>
              <a:buFont typeface="StarSymbol"/>
              <a:buChar char="●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lvl="2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SzPct val="45000"/>
              <a:buFont typeface="StarSymbol"/>
              <a:buChar char="●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lvl="3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SzPct val="45000"/>
              <a:buFont typeface="StarSymbol"/>
              <a:buChar char="●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lvl="4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SzPct val="45000"/>
              <a:buFont typeface="StarSymbol"/>
              <a:buChar char="●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lvl="5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45000"/>
              <a:buFont typeface="StarSymbol"/>
              <a:buChar char="●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lvl="6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45000"/>
              <a:buFont typeface="StarSymbol"/>
              <a:buChar char="●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lvl="7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SzPct val="45000"/>
              <a:buFont typeface="StarSymbol"/>
              <a:buChar char="●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lvl="8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SzPct val="45000"/>
              <a:buFont typeface="StarSymbol"/>
              <a:buChar char="●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StarSymbol"/>
              <a:buNone/>
            </a:pPr>
            <a:r>
              <a:rPr lang="ru-RU" sz="3200" smtClean="0">
                <a:latin typeface="Liberation Serif" pitchFamily="18"/>
              </a:rPr>
              <a:t>Исаакиевский собор</a:t>
            </a:r>
            <a:endParaRPr lang="ru-RU" sz="3200" dirty="0">
              <a:latin typeface="Liberation Serif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535619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9411" y="1196672"/>
            <a:ext cx="3924008" cy="2668325"/>
          </a:xfrm>
          <a:prstGeom prst="rect">
            <a:avLst/>
          </a:prstGeom>
          <a:noFill/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79383" y="476672"/>
            <a:ext cx="2340000" cy="1440000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12160" y="2181596"/>
            <a:ext cx="2520000" cy="1608480"/>
          </a:xfrm>
          <a:prstGeom prst="rect">
            <a:avLst/>
          </a:prstGeom>
          <a:noFill/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06377" y="4143957"/>
            <a:ext cx="3131565" cy="2064552"/>
          </a:xfrm>
          <a:prstGeom prst="rect">
            <a:avLst/>
          </a:prstGeom>
          <a:noFill/>
          <a:ln>
            <a:noFill/>
          </a:ln>
          <a:effectLst>
            <a:innerShdw blurRad="63500" dist="508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6" name="TextBox 5"/>
          <p:cNvSpPr txBox="1"/>
          <p:nvPr/>
        </p:nvSpPr>
        <p:spPr>
          <a:xfrm>
            <a:off x="331269" y="4172760"/>
            <a:ext cx="5048114" cy="2208568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Это одно из  самых больших сооружений </a:t>
            </a:r>
            <a:endParaRPr lang="ru-RU" sz="1800" b="0" i="0" u="none" strike="noStrike" kern="120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в 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Северной столице. Его высота </a:t>
            </a:r>
            <a:endParaRPr lang="ru-RU" sz="1800" b="0" i="0" u="none" strike="noStrike" kern="120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достигает 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71,5 метра. По его имени </a:t>
            </a: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названы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остров 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в дельте Невы, мост </a:t>
            </a: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на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пересечении 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Невского проспекта </a:t>
            </a: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и канала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Грибоедова 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и улица, которая </a:t>
            </a: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отходит от храма.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Строительство завершено в </a:t>
            </a:r>
            <a:r>
              <a:rPr lang="ru-RU" sz="1800" b="0" i="0" u="none" strike="noStrike" kern="120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Arial" pitchFamily="18"/>
                <a:ea typeface="Andale Sans UI" pitchFamily="2"/>
                <a:cs typeface="Tahoma" pitchFamily="2"/>
              </a:rPr>
              <a:t>1811г.</a:t>
            </a:r>
          </a:p>
        </p:txBody>
      </p:sp>
      <p:sp>
        <p:nvSpPr>
          <p:cNvPr id="7" name="Подзаголовок 3"/>
          <p:cNvSpPr txBox="1">
            <a:spLocks/>
          </p:cNvSpPr>
          <p:nvPr/>
        </p:nvSpPr>
        <p:spPr>
          <a:xfrm>
            <a:off x="-900000" y="-396627"/>
            <a:ext cx="7164448" cy="23766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 lvl="0">
              <a:buSzPct val="45000"/>
              <a:buFont typeface="StarSymbol"/>
              <a:buNone/>
              <a:defRPr/>
            </a:defPPr>
            <a:lvl1pPr marL="342900" lvl="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45000"/>
              <a:buFont typeface="StarSymbol"/>
              <a:buChar char="●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lvl="1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45000"/>
              <a:buFont typeface="StarSymbol"/>
              <a:buChar char="●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lvl="2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SzPct val="45000"/>
              <a:buFont typeface="StarSymbol"/>
              <a:buChar char="●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lvl="3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SzPct val="45000"/>
              <a:buFont typeface="StarSymbol"/>
              <a:buChar char="●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lvl="4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SzPct val="45000"/>
              <a:buFont typeface="StarSymbol"/>
              <a:buChar char="●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lvl="5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45000"/>
              <a:buFont typeface="StarSymbol"/>
              <a:buChar char="●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lvl="6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45000"/>
              <a:buFont typeface="StarSymbol"/>
              <a:buChar char="●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lvl="7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SzPct val="45000"/>
              <a:buFont typeface="StarSymbol"/>
              <a:buChar char="●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lvl="8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SzPct val="45000"/>
              <a:buFont typeface="StarSymbol"/>
              <a:buChar char="●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StarSymbol"/>
              <a:buNone/>
            </a:pPr>
            <a:r>
              <a:rPr lang="ru-RU" sz="3200" smtClean="0">
                <a:latin typeface="Liberation Serif" pitchFamily="18"/>
              </a:rPr>
              <a:t>Казанский собор</a:t>
            </a:r>
            <a:endParaRPr lang="ru-RU" sz="3200" dirty="0">
              <a:latin typeface="Liberation Serif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67300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143</TotalTime>
  <Words>566</Words>
  <Application>Microsoft Office PowerPoint</Application>
  <PresentationFormat>Экран (4:3)</PresentationFormat>
  <Paragraphs>123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Аптека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34</cp:revision>
  <dcterms:created xsi:type="dcterms:W3CDTF">2017-01-15T12:55:50Z</dcterms:created>
  <dcterms:modified xsi:type="dcterms:W3CDTF">2019-01-11T13:50:00Z</dcterms:modified>
</cp:coreProperties>
</file>