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2" r:id="rId5"/>
    <p:sldId id="264" r:id="rId6"/>
    <p:sldId id="263" r:id="rId7"/>
    <p:sldId id="265" r:id="rId8"/>
    <p:sldId id="270" r:id="rId9"/>
    <p:sldId id="266" r:id="rId10"/>
    <p:sldId id="267" r:id="rId11"/>
    <p:sldId id="269" r:id="rId12"/>
    <p:sldId id="261" r:id="rId1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0131D021-1EF3-4035-BDB9-07137E8BCC23}">
          <p14:sldIdLst>
            <p14:sldId id="256"/>
            <p14:sldId id="257"/>
            <p14:sldId id="258"/>
            <p14:sldId id="262"/>
            <p14:sldId id="264"/>
            <p14:sldId id="263"/>
            <p14:sldId id="265"/>
            <p14:sldId id="270"/>
            <p14:sldId id="266"/>
            <p14:sldId id="267"/>
            <p14:sldId id="269"/>
          </p14:sldIdLst>
        </p14:section>
        <p14:section name="Раздел без заголовка" id="{7E6F69AF-C9FD-43B9-A277-81ADCDCD2AFF}">
          <p14:sldIdLst>
            <p14:sldId id="261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930" y="5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D039B4-C6C9-4014-983E-700A81EF04D8}" type="datetimeFigureOut">
              <a:rPr lang="ru-RU"/>
              <a:pPr>
                <a:defRPr/>
              </a:pPr>
              <a:t>11.01.2019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4D528A-13F1-4C46-80B6-D667B8A30BE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BF9F7F-5352-40D1-BD8E-9BA614EAEF03}" type="datetimeFigureOut">
              <a:rPr lang="ru-RU"/>
              <a:pPr>
                <a:defRPr/>
              </a:pPr>
              <a:t>11.01.2019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1B9D75-5F4A-4397-B546-220AD97F79B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BA8855-9A38-465B-8435-939E589A421F}" type="datetimeFigureOut">
              <a:rPr lang="ru-RU"/>
              <a:pPr>
                <a:defRPr/>
              </a:pPr>
              <a:t>11.01.2019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C72D64-D744-4C39-9201-9AD5484F536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7B773A-858B-4ACA-997D-B254E9562280}" type="datetimeFigureOut">
              <a:rPr lang="ru-RU"/>
              <a:pPr>
                <a:defRPr/>
              </a:pPr>
              <a:t>11.01.2019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01C146-BA75-4B7B-86BB-71441EB82E5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B9DAFD-1D76-42C4-857E-A7DE42CCB818}" type="datetimeFigureOut">
              <a:rPr lang="ru-RU"/>
              <a:pPr>
                <a:defRPr/>
              </a:pPr>
              <a:t>11.01.2019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A0668C-9557-4892-BC2C-42735A645FA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9D4239-3145-4FE3-9BF4-6D02C9016048}" type="datetimeFigureOut">
              <a:rPr lang="ru-RU"/>
              <a:pPr>
                <a:defRPr/>
              </a:pPr>
              <a:t>11.01.2019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5385EA-A441-4493-BEC5-677137EACE6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A360F8-2D34-45AE-9C30-B2BC02A8A8F0}" type="datetimeFigureOut">
              <a:rPr lang="ru-RU"/>
              <a:pPr>
                <a:defRPr/>
              </a:pPr>
              <a:t>11.01.2019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0B466D-0730-4723-A816-856EBD3CB1D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5A5BF8-CEFF-4498-9E5B-0659B1BEA140}" type="datetimeFigureOut">
              <a:rPr lang="ru-RU"/>
              <a:pPr>
                <a:defRPr/>
              </a:pPr>
              <a:t>11.01.2019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6411B1-DBE8-4504-9E58-03DE57CD9BB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952A29-64BE-47EC-A752-C8237B6688A4}" type="datetimeFigureOut">
              <a:rPr lang="ru-RU"/>
              <a:pPr>
                <a:defRPr/>
              </a:pPr>
              <a:t>11.01.2019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57791E-071A-435A-9D78-115F50E04F6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0AE6D3-526A-4EA5-9047-E4221578B1B7}" type="datetimeFigureOut">
              <a:rPr lang="ru-RU"/>
              <a:pPr>
                <a:defRPr/>
              </a:pPr>
              <a:t>11.01.2019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3A9D2F-F98D-4F0F-8F02-8D6D8CF8A86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59C37D-6148-4073-A707-89C011CF4259}" type="datetimeFigureOut">
              <a:rPr lang="ru-RU"/>
              <a:pPr>
                <a:defRPr/>
              </a:pPr>
              <a:t>11.01.2019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DF4AC6-615E-4D93-8FB4-7688C78EC8A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A9B792C-5FB1-435C-9C95-B405F1DDDF59}" type="datetimeFigureOut">
              <a:rPr lang="ru-RU"/>
              <a:pPr>
                <a:defRPr/>
              </a:pPr>
              <a:t>11.01.2019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B1530D3-511C-4B54-ADD1-26E4A84C043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>
          <a:xfrm>
            <a:off x="1357290" y="3887801"/>
            <a:ext cx="7358063" cy="1470025"/>
          </a:xfrm>
        </p:spPr>
        <p:txBody>
          <a:bodyPr/>
          <a:lstStyle/>
          <a:p>
            <a:r>
              <a:rPr lang="ru-RU" b="1" i="1" dirty="0" smtClean="0"/>
              <a:t>Малоподвижные игры</a:t>
            </a:r>
            <a:br>
              <a:rPr lang="ru-RU" b="1" i="1" dirty="0" smtClean="0"/>
            </a:br>
            <a:r>
              <a:rPr lang="ru-RU" b="1" i="1" dirty="0" smtClean="0"/>
              <a:t>в детском саду.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43075" y="188640"/>
            <a:ext cx="7400925" cy="2217998"/>
          </a:xfrm>
        </p:spPr>
        <p:txBody>
          <a:bodyPr rtlCol="0">
            <a:normAutofit/>
          </a:bodyPr>
          <a:lstStyle/>
          <a:p>
            <a:pPr algn="r" fontAlgn="auto">
              <a:spcAft>
                <a:spcPts val="0"/>
              </a:spcAft>
              <a:defRPr/>
            </a:pPr>
            <a:r>
              <a:rPr lang="ru-RU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Автор: Муз. Руководитель</a:t>
            </a:r>
          </a:p>
          <a:p>
            <a:pPr algn="r" fontAlgn="auto">
              <a:spcAft>
                <a:spcPts val="0"/>
              </a:spcAft>
              <a:defRPr/>
            </a:pPr>
            <a:r>
              <a:rPr lang="ru-RU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Египко Оксана Александровна</a:t>
            </a:r>
          </a:p>
          <a:p>
            <a:pPr algn="r" fontAlgn="auto">
              <a:spcAft>
                <a:spcPts val="0"/>
              </a:spcAft>
              <a:defRPr/>
            </a:pPr>
            <a:r>
              <a:rPr lang="ru-RU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МБДОУ ДС «Красная шапочка»</a:t>
            </a:r>
            <a:endParaRPr lang="ru-RU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6115050" cy="864096"/>
          </a:xfrm>
        </p:spPr>
        <p:txBody>
          <a:bodyPr/>
          <a:lstStyle/>
          <a:p>
            <a:r>
              <a:rPr lang="ru-RU" sz="3200" b="1" dirty="0">
                <a:latin typeface="Arial" panose="020B0604020202020204" pitchFamily="34" charset="0"/>
              </a:rPr>
              <a:t/>
            </a:r>
            <a:br>
              <a:rPr lang="ru-RU" sz="3200" b="1" dirty="0">
                <a:latin typeface="Arial" panose="020B0604020202020204" pitchFamily="34" charset="0"/>
              </a:rPr>
            </a:br>
            <a:endParaRPr lang="ru-RU" sz="3200" b="1" dirty="0" smtClean="0"/>
          </a:p>
        </p:txBody>
      </p:sp>
      <p:sp>
        <p:nvSpPr>
          <p:cNvPr id="4099" name="Содержимое 2"/>
          <p:cNvSpPr>
            <a:spLocks noGrp="1"/>
          </p:cNvSpPr>
          <p:nvPr>
            <p:ph idx="1"/>
          </p:nvPr>
        </p:nvSpPr>
        <p:spPr>
          <a:xfrm>
            <a:off x="395536" y="476672"/>
            <a:ext cx="6624736" cy="6192688"/>
          </a:xfrm>
        </p:spPr>
        <p:txBody>
          <a:bodyPr/>
          <a:lstStyle/>
          <a:p>
            <a:pPr marL="0" indent="0" algn="ctr">
              <a:buNone/>
            </a:pPr>
            <a:r>
              <a:rPr lang="ru-RU" sz="2400" b="1" dirty="0">
                <a:solidFill>
                  <a:srgbClr val="444444"/>
                </a:solidFill>
                <a:latin typeface="Arial" panose="020B0604020202020204" pitchFamily="34" charset="0"/>
              </a:rPr>
              <a:t>«Овощи и фрукты» (игра для детей 4–6 лет)</a:t>
            </a:r>
          </a:p>
          <a:p>
            <a:pPr marL="0" indent="0" algn="ctr">
              <a:buNone/>
            </a:pPr>
            <a:endParaRPr lang="ru-RU" sz="2400" b="1" dirty="0" smtClean="0">
              <a:solidFill>
                <a:srgbClr val="444444"/>
              </a:solidFill>
              <a:latin typeface="Arial" panose="020B0604020202020204" pitchFamily="34" charset="0"/>
            </a:endParaRPr>
          </a:p>
          <a:p>
            <a:pPr marL="0" indent="0">
              <a:buNone/>
            </a:pPr>
            <a:r>
              <a:rPr lang="ru-RU" sz="2000" dirty="0" smtClean="0">
                <a:solidFill>
                  <a:srgbClr val="444444"/>
                </a:solidFill>
                <a:latin typeface="Arial" panose="020B0604020202020204" pitchFamily="34" charset="0"/>
              </a:rPr>
              <a:t>Дети </a:t>
            </a:r>
            <a:r>
              <a:rPr lang="ru-RU" sz="2000" dirty="0">
                <a:solidFill>
                  <a:srgbClr val="444444"/>
                </a:solidFill>
                <a:latin typeface="Arial" panose="020B0604020202020204" pitchFamily="34" charset="0"/>
              </a:rPr>
              <a:t>стоят в шеренге или врассыпную.</a:t>
            </a:r>
          </a:p>
          <a:p>
            <a:pPr marL="0" indent="0">
              <a:buNone/>
            </a:pPr>
            <a:endParaRPr lang="ru-RU" sz="2000" dirty="0">
              <a:solidFill>
                <a:srgbClr val="444444"/>
              </a:solidFill>
              <a:latin typeface="Arial" panose="020B0604020202020204" pitchFamily="34" charset="0"/>
            </a:endParaRPr>
          </a:p>
          <a:p>
            <a:pPr marL="0" indent="0">
              <a:buNone/>
            </a:pPr>
            <a:r>
              <a:rPr lang="ru-RU" sz="2000" dirty="0">
                <a:solidFill>
                  <a:srgbClr val="444444"/>
                </a:solidFill>
                <a:latin typeface="Arial" panose="020B0604020202020204" pitchFamily="34" charset="0"/>
              </a:rPr>
              <a:t>Воспитатель называет различные овощи и фрукты. Если назван овощ, то дети должны быстро присесть, а если фрукт – поднять руки вверх. Игроки, которые ошиблись, делают шаг вперед.</a:t>
            </a:r>
          </a:p>
          <a:p>
            <a:pPr marL="0" indent="0">
              <a:buNone/>
            </a:pPr>
            <a:endParaRPr lang="ru-RU" sz="2000" dirty="0">
              <a:solidFill>
                <a:srgbClr val="444444"/>
              </a:solidFill>
              <a:latin typeface="Arial" panose="020B0604020202020204" pitchFamily="34" charset="0"/>
            </a:endParaRPr>
          </a:p>
          <a:p>
            <a:pPr marL="0" indent="0">
              <a:buNone/>
            </a:pPr>
            <a:r>
              <a:rPr lang="ru-RU" sz="2000" dirty="0">
                <a:solidFill>
                  <a:srgbClr val="444444"/>
                </a:solidFill>
                <a:latin typeface="Arial" panose="020B0604020202020204" pitchFamily="34" charset="0"/>
              </a:rPr>
              <a:t>Побеждают игроки, сделавшие меньше ошибок.</a:t>
            </a:r>
          </a:p>
        </p:txBody>
      </p:sp>
    </p:spTree>
    <p:extLst>
      <p:ext uri="{BB962C8B-B14F-4D97-AF65-F5344CB8AC3E}">
        <p14:creationId xmlns:p14="http://schemas.microsoft.com/office/powerpoint/2010/main" val="4201876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6115050" cy="864096"/>
          </a:xfrm>
        </p:spPr>
        <p:txBody>
          <a:bodyPr/>
          <a:lstStyle/>
          <a:p>
            <a:r>
              <a:rPr lang="ru-RU" sz="3200" b="1" dirty="0">
                <a:latin typeface="Arial" panose="020B0604020202020204" pitchFamily="34" charset="0"/>
              </a:rPr>
              <a:t/>
            </a:r>
            <a:br>
              <a:rPr lang="ru-RU" sz="3200" b="1" dirty="0">
                <a:latin typeface="Arial" panose="020B0604020202020204" pitchFamily="34" charset="0"/>
              </a:rPr>
            </a:br>
            <a:endParaRPr lang="ru-RU" sz="3200" b="1" dirty="0" smtClean="0"/>
          </a:p>
        </p:txBody>
      </p:sp>
      <p:sp>
        <p:nvSpPr>
          <p:cNvPr id="4099" name="Содержимое 2"/>
          <p:cNvSpPr>
            <a:spLocks noGrp="1"/>
          </p:cNvSpPr>
          <p:nvPr>
            <p:ph idx="1"/>
          </p:nvPr>
        </p:nvSpPr>
        <p:spPr>
          <a:xfrm>
            <a:off x="395536" y="476672"/>
            <a:ext cx="6624736" cy="6192688"/>
          </a:xfrm>
        </p:spPr>
        <p:txBody>
          <a:bodyPr/>
          <a:lstStyle/>
          <a:p>
            <a:pPr marL="0" indent="0" algn="ctr">
              <a:buNone/>
            </a:pPr>
            <a:r>
              <a:rPr lang="ru-RU" sz="2400" b="1" dirty="0">
                <a:latin typeface="Coustard"/>
              </a:rPr>
              <a:t>«Солнышко, заборчик, камешки» (игра для детей 4–7 лет)</a:t>
            </a:r>
          </a:p>
          <a:p>
            <a:pPr marL="0" indent="0">
              <a:buNone/>
            </a:pPr>
            <a:endParaRPr lang="ru-RU" sz="2000" dirty="0" smtClean="0">
              <a:solidFill>
                <a:srgbClr val="444444"/>
              </a:solidFill>
              <a:latin typeface="Lora"/>
            </a:endParaRPr>
          </a:p>
          <a:p>
            <a:pPr marL="0" indent="0">
              <a:buNone/>
            </a:pPr>
            <a:r>
              <a:rPr lang="ru-RU" sz="2000" dirty="0" smtClean="0">
                <a:solidFill>
                  <a:srgbClr val="444444"/>
                </a:solidFill>
                <a:latin typeface="Lora"/>
              </a:rPr>
              <a:t>Дети </a:t>
            </a:r>
            <a:r>
              <a:rPr lang="ru-RU" sz="2000" dirty="0">
                <a:solidFill>
                  <a:srgbClr val="444444"/>
                </a:solidFill>
                <a:latin typeface="Lora"/>
              </a:rPr>
              <a:t>повторяют движения за взрослым. </a:t>
            </a:r>
            <a:endParaRPr lang="ru-RU" sz="2000" dirty="0" smtClean="0">
              <a:solidFill>
                <a:srgbClr val="444444"/>
              </a:solidFill>
              <a:latin typeface="Lora"/>
            </a:endParaRPr>
          </a:p>
          <a:p>
            <a:pPr marL="0" indent="0">
              <a:buNone/>
            </a:pPr>
            <a:r>
              <a:rPr lang="ru-RU" sz="2000" dirty="0" smtClean="0">
                <a:solidFill>
                  <a:srgbClr val="444444"/>
                </a:solidFill>
                <a:latin typeface="Lora"/>
              </a:rPr>
              <a:t>Руки </a:t>
            </a:r>
            <a:r>
              <a:rPr lang="ru-RU" sz="2000" dirty="0">
                <a:solidFill>
                  <a:srgbClr val="444444"/>
                </a:solidFill>
                <a:latin typeface="Lora"/>
              </a:rPr>
              <a:t>подняты вверх, пальцы обеих рук сильно растопырены – </a:t>
            </a:r>
            <a:r>
              <a:rPr lang="ru-RU" sz="2000" b="1" dirty="0">
                <a:solidFill>
                  <a:srgbClr val="444444"/>
                </a:solidFill>
                <a:latin typeface="Lora"/>
              </a:rPr>
              <a:t>это солнышко</a:t>
            </a:r>
            <a:r>
              <a:rPr lang="ru-RU" sz="2000" dirty="0">
                <a:solidFill>
                  <a:srgbClr val="444444"/>
                </a:solidFill>
                <a:latin typeface="Lora"/>
              </a:rPr>
              <a:t>. </a:t>
            </a:r>
            <a:endParaRPr lang="ru-RU" sz="2000" dirty="0" smtClean="0">
              <a:solidFill>
                <a:srgbClr val="444444"/>
              </a:solidFill>
              <a:latin typeface="Lora"/>
            </a:endParaRPr>
          </a:p>
          <a:p>
            <a:pPr marL="0" indent="0">
              <a:buNone/>
            </a:pPr>
            <a:r>
              <a:rPr lang="ru-RU" sz="2000" dirty="0" smtClean="0">
                <a:solidFill>
                  <a:srgbClr val="444444"/>
                </a:solidFill>
                <a:latin typeface="Lora"/>
              </a:rPr>
              <a:t>Руки </a:t>
            </a:r>
            <a:r>
              <a:rPr lang="ru-RU" sz="2000" dirty="0">
                <a:solidFill>
                  <a:srgbClr val="444444"/>
                </a:solidFill>
                <a:latin typeface="Lora"/>
              </a:rPr>
              <a:t>подняты, ладони выпрямлены, пальцы прижаты друг к другу – </a:t>
            </a:r>
            <a:r>
              <a:rPr lang="ru-RU" sz="2000" b="1" dirty="0">
                <a:solidFill>
                  <a:srgbClr val="444444"/>
                </a:solidFill>
                <a:latin typeface="Lora"/>
              </a:rPr>
              <a:t>это заборчик</a:t>
            </a:r>
            <a:r>
              <a:rPr lang="ru-RU" sz="2000" b="1" dirty="0" smtClean="0">
                <a:solidFill>
                  <a:srgbClr val="444444"/>
                </a:solidFill>
                <a:latin typeface="Lora"/>
              </a:rPr>
              <a:t>.</a:t>
            </a:r>
          </a:p>
          <a:p>
            <a:pPr marL="0" indent="0">
              <a:buNone/>
            </a:pPr>
            <a:r>
              <a:rPr lang="ru-RU" sz="2000" dirty="0" smtClean="0">
                <a:solidFill>
                  <a:srgbClr val="444444"/>
                </a:solidFill>
                <a:latin typeface="Lora"/>
              </a:rPr>
              <a:t> </a:t>
            </a:r>
            <a:r>
              <a:rPr lang="ru-RU" sz="2000" dirty="0">
                <a:solidFill>
                  <a:srgbClr val="444444"/>
                </a:solidFill>
                <a:latin typeface="Lora"/>
              </a:rPr>
              <a:t>Руки сжаты в кулаки – </a:t>
            </a:r>
            <a:r>
              <a:rPr lang="ru-RU" sz="2000" b="1" dirty="0">
                <a:solidFill>
                  <a:srgbClr val="444444"/>
                </a:solidFill>
                <a:latin typeface="Lora"/>
              </a:rPr>
              <a:t>это камешки.</a:t>
            </a:r>
          </a:p>
          <a:p>
            <a:pPr marL="0" indent="0" algn="ctr">
              <a:buNone/>
            </a:pPr>
            <a:endParaRPr lang="ru-RU" sz="2000" dirty="0">
              <a:solidFill>
                <a:srgbClr val="444444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05849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1916832"/>
            <a:ext cx="8147248" cy="4896544"/>
          </a:xfrm>
        </p:spPr>
        <p:txBody>
          <a:bodyPr/>
          <a:lstStyle/>
          <a:p>
            <a:pPr marL="0" indent="0" algn="ctr">
              <a:buNone/>
            </a:pPr>
            <a:r>
              <a:rPr lang="ru-RU" sz="1800" dirty="0">
                <a:latin typeface="Coustard"/>
              </a:rPr>
              <a:t>Список литературы</a:t>
            </a:r>
          </a:p>
          <a:p>
            <a:r>
              <a:rPr lang="ru-RU" sz="1800" dirty="0" smtClean="0">
                <a:solidFill>
                  <a:srgbClr val="444444"/>
                </a:solidFill>
                <a:latin typeface="Lora"/>
              </a:rPr>
              <a:t>Борисова </a:t>
            </a:r>
            <a:r>
              <a:rPr lang="ru-RU" sz="1800" dirty="0">
                <a:solidFill>
                  <a:srgbClr val="444444"/>
                </a:solidFill>
                <a:latin typeface="Lora"/>
              </a:rPr>
              <a:t>М. М. Малоподвижные игры. Выбирайте! // Здоровье дошкольника. – 2009 – № 3.</a:t>
            </a:r>
          </a:p>
          <a:p>
            <a:r>
              <a:rPr lang="ru-RU" sz="1800" dirty="0">
                <a:solidFill>
                  <a:srgbClr val="444444"/>
                </a:solidFill>
                <a:latin typeface="Lora"/>
              </a:rPr>
              <a:t>Ковалева Е. А. Веселые игры на свежем воздухе для детей и их родителей. – М.: РИПОЛ-классик, «ДОМ XXI век», 2007.</a:t>
            </a:r>
          </a:p>
          <a:p>
            <a:r>
              <a:rPr lang="ru-RU" sz="1800" dirty="0">
                <a:solidFill>
                  <a:srgbClr val="444444"/>
                </a:solidFill>
                <a:latin typeface="Lora"/>
              </a:rPr>
              <a:t>Когда за окном дождь… / Автор-сост. С. Н. Петрова. – М.: Центр дополнительного образования «Восхождение», 2010.</a:t>
            </a:r>
          </a:p>
          <a:p>
            <a:r>
              <a:rPr lang="ru-RU" sz="1800" dirty="0" err="1">
                <a:solidFill>
                  <a:srgbClr val="444444"/>
                </a:solidFill>
                <a:latin typeface="Lora"/>
              </a:rPr>
              <a:t>Крупенчук</a:t>
            </a:r>
            <a:r>
              <a:rPr lang="ru-RU" sz="1800" dirty="0">
                <a:solidFill>
                  <a:srgbClr val="444444"/>
                </a:solidFill>
                <a:latin typeface="Lora"/>
              </a:rPr>
              <a:t> О. И. Ладушки: Пальчиковые игры для малышей. – СПб.: Издательский дом «Литера», 2006.</a:t>
            </a:r>
          </a:p>
          <a:p>
            <a:r>
              <a:rPr lang="ru-RU" sz="1800" dirty="0">
                <a:solidFill>
                  <a:srgbClr val="444444"/>
                </a:solidFill>
                <a:latin typeface="Lora"/>
              </a:rPr>
              <a:t>Подвижные игры: хрестоматия и рекомендации. Часть 2. – М.: Издательский дом «Воспитание дошкольника», 2009.</a:t>
            </a:r>
          </a:p>
          <a:p>
            <a:r>
              <a:rPr lang="ru-RU" sz="1800" dirty="0" err="1">
                <a:solidFill>
                  <a:srgbClr val="444444"/>
                </a:solidFill>
                <a:latin typeface="Lora"/>
              </a:rPr>
              <a:t>Шамина</a:t>
            </a:r>
            <a:r>
              <a:rPr lang="ru-RU" sz="1800" dirty="0">
                <a:solidFill>
                  <a:srgbClr val="444444"/>
                </a:solidFill>
                <a:latin typeface="Lora"/>
              </a:rPr>
              <a:t> А. В. Лучшие игры для детей на свежем воздухе. – М.: РИПОЛ-классик, 2007.</a:t>
            </a:r>
          </a:p>
          <a:p>
            <a:r>
              <a:rPr lang="ru-RU" sz="1800" dirty="0">
                <a:solidFill>
                  <a:srgbClr val="444444"/>
                </a:solidFill>
                <a:latin typeface="Lora"/>
              </a:rPr>
              <a:t>Малоподвижные игры и игровые упражнения для детей 3-7 лет. Сборник игр и </a:t>
            </a:r>
            <a:r>
              <a:rPr lang="ru-RU" sz="1800" dirty="0" smtClean="0">
                <a:solidFill>
                  <a:srgbClr val="444444"/>
                </a:solidFill>
                <a:latin typeface="Lora"/>
              </a:rPr>
              <a:t>упражнений </a:t>
            </a:r>
            <a:r>
              <a:rPr lang="ru-RU" sz="1800" i="1" dirty="0" smtClean="0">
                <a:solidFill>
                  <a:srgbClr val="999999"/>
                </a:solidFill>
                <a:latin typeface="Lora"/>
              </a:rPr>
              <a:t>Борисова </a:t>
            </a:r>
            <a:r>
              <a:rPr lang="ru-RU" sz="1800" i="1" dirty="0">
                <a:solidFill>
                  <a:srgbClr val="999999"/>
                </a:solidFill>
                <a:latin typeface="Lora"/>
              </a:rPr>
              <a:t>Марина Михайловна</a:t>
            </a:r>
            <a:endParaRPr lang="ru-RU" sz="1800" dirty="0"/>
          </a:p>
        </p:txBody>
      </p:sp>
    </p:spTree>
    <p:extLst>
      <p:ext uri="{BB962C8B-B14F-4D97-AF65-F5344CB8AC3E}">
        <p14:creationId xmlns:p14="http://schemas.microsoft.com/office/powerpoint/2010/main" val="26730920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xfrm>
            <a:off x="428625" y="1916832"/>
            <a:ext cx="8229600" cy="1296144"/>
          </a:xfrm>
        </p:spPr>
        <p:txBody>
          <a:bodyPr/>
          <a:lstStyle/>
          <a:p>
            <a:r>
              <a:rPr lang="ru-RU" sz="2400" b="1" i="1" u="sng" dirty="0">
                <a:solidFill>
                  <a:srgbClr val="111111"/>
                </a:solidFill>
                <a:latin typeface="Arial" panose="020B0604020202020204" pitchFamily="34" charset="0"/>
              </a:rPr>
              <a:t>Цель малоподвижных игр </a:t>
            </a:r>
            <a:r>
              <a:rPr lang="ru-RU" sz="2400" dirty="0">
                <a:solidFill>
                  <a:srgbClr val="111111"/>
                </a:solidFill>
                <a:latin typeface="Arial" panose="020B0604020202020204" pitchFamily="34" charset="0"/>
              </a:rPr>
              <a:t>- снижение физической нагрузки, т. е. постепенный</a:t>
            </a:r>
            <a:br>
              <a:rPr lang="ru-RU" sz="2400" dirty="0">
                <a:solidFill>
                  <a:srgbClr val="111111"/>
                </a:solidFill>
                <a:latin typeface="Arial" panose="020B0604020202020204" pitchFamily="34" charset="0"/>
              </a:rPr>
            </a:br>
            <a:r>
              <a:rPr lang="ru-RU" sz="2400" dirty="0">
                <a:solidFill>
                  <a:srgbClr val="111111"/>
                </a:solidFill>
                <a:latin typeface="Arial" panose="020B0604020202020204" pitchFamily="34" charset="0"/>
              </a:rPr>
              <a:t>переход от возбужденного состояния к спокойному.</a:t>
            </a:r>
            <a:br>
              <a:rPr lang="ru-RU" sz="2400" dirty="0">
                <a:solidFill>
                  <a:srgbClr val="111111"/>
                </a:solidFill>
                <a:latin typeface="Arial" panose="020B0604020202020204" pitchFamily="34" charset="0"/>
              </a:rPr>
            </a:br>
            <a:endParaRPr lang="ru-RU" sz="2400" dirty="0" smtClean="0"/>
          </a:p>
        </p:txBody>
      </p:sp>
      <p:sp>
        <p:nvSpPr>
          <p:cNvPr id="3075" name="Содержимое 2"/>
          <p:cNvSpPr>
            <a:spLocks noGrp="1"/>
          </p:cNvSpPr>
          <p:nvPr>
            <p:ph idx="1"/>
          </p:nvPr>
        </p:nvSpPr>
        <p:spPr>
          <a:xfrm>
            <a:off x="571500" y="3071813"/>
            <a:ext cx="8158163" cy="3482975"/>
          </a:xfrm>
        </p:spPr>
        <p:txBody>
          <a:bodyPr/>
          <a:lstStyle/>
          <a:p>
            <a:pPr marL="0" indent="0">
              <a:buNone/>
            </a:pPr>
            <a:r>
              <a:rPr lang="ru-RU" sz="2800" dirty="0"/>
              <a:t>Игры малой подвижности способствуют развитию памяти, сообразительности и наблюдательности, координации движений и быстроты реакции, ориентировки в пространстве и двигательных умений. Кроме того, они доставляют детям удовольствие, создают хорошее настроение, что немаловажно.</a:t>
            </a:r>
            <a:endParaRPr lang="ru-RU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115050" cy="1154112"/>
          </a:xfrm>
        </p:spPr>
        <p:txBody>
          <a:bodyPr/>
          <a:lstStyle/>
          <a:p>
            <a:r>
              <a:rPr lang="ru-RU" sz="3200" b="1" dirty="0">
                <a:solidFill>
                  <a:srgbClr val="444444"/>
                </a:solidFill>
                <a:latin typeface="Arial" panose="020B0604020202020204" pitchFamily="34" charset="0"/>
                <a:ea typeface="+mn-ea"/>
                <a:cs typeface="+mn-cs"/>
              </a:rPr>
              <a:t>У Маланьи у старушки.</a:t>
            </a:r>
            <a:endParaRPr lang="ru-RU" sz="3200" dirty="0" smtClean="0"/>
          </a:p>
        </p:txBody>
      </p:sp>
      <p:sp>
        <p:nvSpPr>
          <p:cNvPr id="4099" name="Содержимое 2"/>
          <p:cNvSpPr>
            <a:spLocks noGrp="1"/>
          </p:cNvSpPr>
          <p:nvPr>
            <p:ph idx="1"/>
          </p:nvPr>
        </p:nvSpPr>
        <p:spPr>
          <a:xfrm>
            <a:off x="179512" y="980728"/>
            <a:ext cx="6696744" cy="5877272"/>
          </a:xfrm>
        </p:spPr>
        <p:txBody>
          <a:bodyPr/>
          <a:lstStyle/>
          <a:p>
            <a:endParaRPr lang="ru-RU" sz="1800" dirty="0">
              <a:solidFill>
                <a:srgbClr val="444444"/>
              </a:solidFill>
              <a:latin typeface="Arial" panose="020B0604020202020204" pitchFamily="34" charset="0"/>
            </a:endParaRPr>
          </a:p>
          <a:p>
            <a:pPr marL="0" indent="0">
              <a:buNone/>
            </a:pPr>
            <a:r>
              <a:rPr lang="ru-RU" sz="2000" b="1" dirty="0">
                <a:solidFill>
                  <a:srgbClr val="444444"/>
                </a:solidFill>
                <a:latin typeface="Arial" panose="020B0604020202020204" pitchFamily="34" charset="0"/>
              </a:rPr>
              <a:t>У Маланьи у старушки</a:t>
            </a:r>
          </a:p>
          <a:p>
            <a:pPr marL="0" indent="0">
              <a:buNone/>
            </a:pPr>
            <a:r>
              <a:rPr lang="ru-RU" sz="2000" b="1" dirty="0">
                <a:solidFill>
                  <a:srgbClr val="444444"/>
                </a:solidFill>
                <a:latin typeface="Arial" panose="020B0604020202020204" pitchFamily="34" charset="0"/>
              </a:rPr>
              <a:t>Жили в маленькой избушке</a:t>
            </a:r>
          </a:p>
          <a:p>
            <a:pPr marL="0" indent="0">
              <a:buNone/>
            </a:pPr>
            <a:r>
              <a:rPr lang="ru-RU" sz="2000" b="1" dirty="0">
                <a:solidFill>
                  <a:srgbClr val="444444"/>
                </a:solidFill>
                <a:latin typeface="Arial" panose="020B0604020202020204" pitchFamily="34" charset="0"/>
              </a:rPr>
              <a:t>Семь сыновей – все без бровей.</a:t>
            </a:r>
          </a:p>
          <a:p>
            <a:pPr marL="0" indent="0">
              <a:buNone/>
            </a:pPr>
            <a:r>
              <a:rPr lang="ru-RU" sz="2000" b="1" dirty="0">
                <a:solidFill>
                  <a:srgbClr val="444444"/>
                </a:solidFill>
                <a:latin typeface="Arial" panose="020B0604020202020204" pitchFamily="34" charset="0"/>
              </a:rPr>
              <a:t>С такими глазами, с такими ушами,</a:t>
            </a:r>
          </a:p>
          <a:p>
            <a:pPr marL="0" indent="0">
              <a:buNone/>
            </a:pPr>
            <a:r>
              <a:rPr lang="ru-RU" sz="2000" b="1" dirty="0">
                <a:solidFill>
                  <a:srgbClr val="444444"/>
                </a:solidFill>
                <a:latin typeface="Arial" panose="020B0604020202020204" pitchFamily="34" charset="0"/>
              </a:rPr>
              <a:t>С такими носами, с такими усами,</a:t>
            </a:r>
          </a:p>
          <a:p>
            <a:pPr marL="0" indent="0">
              <a:buNone/>
            </a:pPr>
            <a:r>
              <a:rPr lang="ru-RU" sz="2000" b="1" dirty="0">
                <a:solidFill>
                  <a:srgbClr val="444444"/>
                </a:solidFill>
                <a:latin typeface="Arial" panose="020B0604020202020204" pitchFamily="34" charset="0"/>
              </a:rPr>
              <a:t>С такой головой, с такой бородой.</a:t>
            </a:r>
          </a:p>
          <a:p>
            <a:pPr marL="0" indent="0">
              <a:buNone/>
            </a:pPr>
            <a:r>
              <a:rPr lang="ru-RU" sz="2000" b="1" dirty="0">
                <a:solidFill>
                  <a:srgbClr val="444444"/>
                </a:solidFill>
                <a:latin typeface="Arial" panose="020B0604020202020204" pitchFamily="34" charset="0"/>
              </a:rPr>
              <a:t>Ничего не ели, на нее глядели.</a:t>
            </a:r>
          </a:p>
          <a:p>
            <a:pPr marL="0" indent="0">
              <a:buNone/>
            </a:pPr>
            <a:r>
              <a:rPr lang="ru-RU" sz="2000" b="1" dirty="0">
                <a:solidFill>
                  <a:srgbClr val="444444"/>
                </a:solidFill>
                <a:latin typeface="Arial" panose="020B0604020202020204" pitchFamily="34" charset="0"/>
              </a:rPr>
              <a:t>Делали вот так.</a:t>
            </a:r>
          </a:p>
          <a:p>
            <a:pPr marL="0" indent="0">
              <a:buNone/>
            </a:pPr>
            <a:r>
              <a:rPr lang="ru-RU" sz="2000" b="1" dirty="0">
                <a:solidFill>
                  <a:srgbClr val="444444"/>
                </a:solidFill>
                <a:latin typeface="Arial" panose="020B0604020202020204" pitchFamily="34" charset="0"/>
              </a:rPr>
              <a:t>Как</a:t>
            </a:r>
            <a:r>
              <a:rPr lang="ru-RU" sz="2000" b="1" dirty="0" smtClean="0">
                <a:solidFill>
                  <a:srgbClr val="444444"/>
                </a:solidFill>
                <a:latin typeface="Arial" panose="020B0604020202020204" pitchFamily="34" charset="0"/>
              </a:rPr>
              <a:t>?</a:t>
            </a:r>
            <a:r>
              <a:rPr lang="ru-RU" sz="2000" b="1" dirty="0">
                <a:solidFill>
                  <a:srgbClr val="444444"/>
                </a:solidFill>
                <a:latin typeface="Arial" panose="020B0604020202020204" pitchFamily="34" charset="0"/>
              </a:rPr>
              <a:t> </a:t>
            </a:r>
            <a:endParaRPr lang="ru-RU" sz="2000" b="1" dirty="0" smtClean="0">
              <a:solidFill>
                <a:srgbClr val="444444"/>
              </a:solidFill>
              <a:latin typeface="Arial" panose="020B0604020202020204" pitchFamily="34" charset="0"/>
            </a:endParaRPr>
          </a:p>
          <a:p>
            <a:pPr marL="0" indent="0">
              <a:buNone/>
            </a:pPr>
            <a:r>
              <a:rPr lang="ru-RU" sz="1400" i="1" dirty="0" smtClean="0">
                <a:solidFill>
                  <a:srgbClr val="444444"/>
                </a:solidFill>
                <a:latin typeface="Arial" panose="020B0604020202020204" pitchFamily="34" charset="0"/>
              </a:rPr>
              <a:t>По </a:t>
            </a:r>
            <a:r>
              <a:rPr lang="ru-RU" sz="1400" i="1" dirty="0">
                <a:solidFill>
                  <a:srgbClr val="444444"/>
                </a:solidFill>
                <a:latin typeface="Arial" panose="020B0604020202020204" pitchFamily="34" charset="0"/>
              </a:rPr>
              <a:t>считалке выбирают водящего – </a:t>
            </a:r>
            <a:r>
              <a:rPr lang="ru-RU" sz="1400" b="1" i="1" dirty="0">
                <a:solidFill>
                  <a:srgbClr val="444444"/>
                </a:solidFill>
                <a:latin typeface="Arial" panose="020B0604020202020204" pitchFamily="34" charset="0"/>
              </a:rPr>
              <a:t>“Маланью”, </a:t>
            </a:r>
            <a:r>
              <a:rPr lang="ru-RU" sz="1400" i="1" dirty="0">
                <a:solidFill>
                  <a:srgbClr val="444444"/>
                </a:solidFill>
                <a:latin typeface="Arial" panose="020B0604020202020204" pitchFamily="34" charset="0"/>
              </a:rPr>
              <a:t>ставят в центр круга. Все остальные ходят и поют. На слова “с такими глазами”  дети останавливаются и изображают то, о чем поется: показывают “огромные брови”, “длинный нос” и т.д. После слов “делали вот так” “Маланья” показывает какое-нибудь движение. Кто его лучше всех повторил, того “Маланья” выбирает и ставит в центр круга на свое место</a:t>
            </a:r>
            <a:r>
              <a:rPr lang="ru-RU" sz="1400" dirty="0">
                <a:solidFill>
                  <a:srgbClr val="444444"/>
                </a:solidFill>
                <a:latin typeface="Arial" panose="020B0604020202020204" pitchFamily="34" charset="0"/>
              </a:rPr>
              <a:t>.</a:t>
            </a:r>
          </a:p>
          <a:p>
            <a:pPr marL="0" indent="0">
              <a:buNone/>
            </a:pPr>
            <a:endParaRPr lang="ru-RU" sz="1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>
          <a:xfrm>
            <a:off x="970532" y="692696"/>
            <a:ext cx="6115050" cy="1154112"/>
          </a:xfrm>
        </p:spPr>
        <p:txBody>
          <a:bodyPr/>
          <a:lstStyle/>
          <a:p>
            <a:r>
              <a:rPr lang="ru-RU" sz="3200" b="1" dirty="0" smtClean="0">
                <a:solidFill>
                  <a:srgbClr val="444444"/>
                </a:solidFill>
                <a:latin typeface="Arial" panose="020B0604020202020204" pitchFamily="34" charset="0"/>
                <a:ea typeface="+mn-ea"/>
                <a:cs typeface="+mn-cs"/>
              </a:rPr>
              <a:t>.</a:t>
            </a:r>
            <a:endParaRPr lang="ru-RU" sz="3200" dirty="0" smtClean="0"/>
          </a:p>
        </p:txBody>
      </p:sp>
      <p:sp>
        <p:nvSpPr>
          <p:cNvPr id="4099" name="Содержимое 2"/>
          <p:cNvSpPr>
            <a:spLocks noGrp="1"/>
          </p:cNvSpPr>
          <p:nvPr>
            <p:ph idx="1"/>
          </p:nvPr>
        </p:nvSpPr>
        <p:spPr>
          <a:xfrm>
            <a:off x="611560" y="0"/>
            <a:ext cx="5936777" cy="5445224"/>
          </a:xfrm>
        </p:spPr>
        <p:txBody>
          <a:bodyPr/>
          <a:lstStyle/>
          <a:p>
            <a:pPr marL="0" indent="0">
              <a:buNone/>
            </a:pPr>
            <a:r>
              <a:rPr lang="ru-RU" sz="2400" b="1" i="1" dirty="0">
                <a:solidFill>
                  <a:srgbClr val="444444"/>
                </a:solidFill>
                <a:latin typeface="Arial" panose="020B0604020202020204" pitchFamily="34" charset="0"/>
              </a:rPr>
              <a:t>«Колпак мой треугольный» (игра для детей 6–7 лет)</a:t>
            </a:r>
          </a:p>
          <a:p>
            <a:pPr marL="0" indent="0">
              <a:buNone/>
            </a:pPr>
            <a:endParaRPr lang="ru-RU" sz="2400" i="1" dirty="0">
              <a:solidFill>
                <a:srgbClr val="444444"/>
              </a:solidFill>
              <a:latin typeface="Arial" panose="020B0604020202020204" pitchFamily="34" charset="0"/>
            </a:endParaRPr>
          </a:p>
          <a:p>
            <a:pPr marL="0" indent="0">
              <a:buNone/>
            </a:pPr>
            <a:r>
              <a:rPr lang="ru-RU" sz="1600" dirty="0">
                <a:solidFill>
                  <a:srgbClr val="444444"/>
                </a:solidFill>
                <a:latin typeface="Arial" panose="020B0604020202020204" pitchFamily="34" charset="0"/>
              </a:rPr>
              <a:t>Дети стоят в кругу или врассыпную</a:t>
            </a:r>
            <a:r>
              <a:rPr lang="ru-RU" sz="1600" dirty="0" smtClean="0">
                <a:solidFill>
                  <a:srgbClr val="444444"/>
                </a:solidFill>
                <a:latin typeface="Arial" panose="020B0604020202020204" pitchFamily="34" charset="0"/>
              </a:rPr>
              <a:t>.</a:t>
            </a:r>
            <a:endParaRPr lang="ru-RU" sz="1600" dirty="0">
              <a:solidFill>
                <a:srgbClr val="444444"/>
              </a:solidFill>
              <a:latin typeface="Arial" panose="020B0604020202020204" pitchFamily="34" charset="0"/>
            </a:endParaRPr>
          </a:p>
          <a:p>
            <a:pPr marL="0" indent="0">
              <a:buNone/>
            </a:pPr>
            <a:r>
              <a:rPr lang="ru-RU" sz="1600" dirty="0">
                <a:solidFill>
                  <a:srgbClr val="444444"/>
                </a:solidFill>
                <a:latin typeface="Arial" panose="020B0604020202020204" pitchFamily="34" charset="0"/>
              </a:rPr>
              <a:t>Воспитатель объясняет правила игры. Слова в тексте стихотворения заменяются движениями. А текст </a:t>
            </a:r>
            <a:r>
              <a:rPr lang="ru-RU" sz="1600" dirty="0" smtClean="0">
                <a:solidFill>
                  <a:srgbClr val="444444"/>
                </a:solidFill>
                <a:latin typeface="Arial" panose="020B0604020202020204" pitchFamily="34" charset="0"/>
              </a:rPr>
              <a:t>такой:</a:t>
            </a:r>
            <a:endParaRPr lang="ru-RU" sz="1600" dirty="0">
              <a:solidFill>
                <a:srgbClr val="444444"/>
              </a:solidFill>
              <a:latin typeface="Arial" panose="020B0604020202020204" pitchFamily="34" charset="0"/>
            </a:endParaRPr>
          </a:p>
          <a:p>
            <a:pPr marL="0" indent="0">
              <a:buNone/>
            </a:pPr>
            <a:r>
              <a:rPr lang="ru-RU" sz="1600" b="1" dirty="0">
                <a:solidFill>
                  <a:srgbClr val="444444"/>
                </a:solidFill>
                <a:latin typeface="Arial" panose="020B0604020202020204" pitchFamily="34" charset="0"/>
              </a:rPr>
              <a:t>Колпак мой треугольный.</a:t>
            </a:r>
          </a:p>
          <a:p>
            <a:pPr marL="0" indent="0">
              <a:buNone/>
            </a:pPr>
            <a:endParaRPr lang="ru-RU" sz="1600" b="1" dirty="0">
              <a:solidFill>
                <a:srgbClr val="444444"/>
              </a:solidFill>
              <a:latin typeface="Arial" panose="020B0604020202020204" pitchFamily="34" charset="0"/>
            </a:endParaRPr>
          </a:p>
          <a:p>
            <a:pPr marL="0" indent="0">
              <a:buNone/>
            </a:pPr>
            <a:r>
              <a:rPr lang="ru-RU" sz="1600" b="1" dirty="0">
                <a:solidFill>
                  <a:srgbClr val="444444"/>
                </a:solidFill>
                <a:latin typeface="Arial" panose="020B0604020202020204" pitchFamily="34" charset="0"/>
              </a:rPr>
              <a:t>Треугольный мой колпак.</a:t>
            </a:r>
          </a:p>
          <a:p>
            <a:pPr marL="0" indent="0">
              <a:buNone/>
            </a:pPr>
            <a:endParaRPr lang="ru-RU" sz="1600" b="1" dirty="0">
              <a:solidFill>
                <a:srgbClr val="444444"/>
              </a:solidFill>
              <a:latin typeface="Arial" panose="020B0604020202020204" pitchFamily="34" charset="0"/>
            </a:endParaRPr>
          </a:p>
          <a:p>
            <a:pPr marL="0" indent="0">
              <a:buNone/>
            </a:pPr>
            <a:r>
              <a:rPr lang="ru-RU" sz="1600" b="1" dirty="0">
                <a:solidFill>
                  <a:srgbClr val="444444"/>
                </a:solidFill>
                <a:latin typeface="Arial" panose="020B0604020202020204" pitchFamily="34" charset="0"/>
              </a:rPr>
              <a:t>А если не треугольный,</a:t>
            </a:r>
          </a:p>
          <a:p>
            <a:pPr marL="0" indent="0">
              <a:buNone/>
            </a:pPr>
            <a:endParaRPr lang="ru-RU" sz="1600" b="1" dirty="0">
              <a:solidFill>
                <a:srgbClr val="444444"/>
              </a:solidFill>
              <a:latin typeface="Arial" panose="020B0604020202020204" pitchFamily="34" charset="0"/>
            </a:endParaRPr>
          </a:p>
          <a:p>
            <a:pPr marL="0" indent="0">
              <a:buNone/>
            </a:pPr>
            <a:r>
              <a:rPr lang="ru-RU" sz="1600" b="1" dirty="0">
                <a:solidFill>
                  <a:srgbClr val="444444"/>
                </a:solidFill>
                <a:latin typeface="Arial" panose="020B0604020202020204" pitchFamily="34" charset="0"/>
              </a:rPr>
              <a:t>То это не мой колпак</a:t>
            </a:r>
            <a:r>
              <a:rPr lang="ru-RU" sz="1600" b="1" dirty="0" smtClean="0">
                <a:solidFill>
                  <a:srgbClr val="444444"/>
                </a:solidFill>
                <a:latin typeface="Arial" panose="020B0604020202020204" pitchFamily="34" charset="0"/>
              </a:rPr>
              <a:t>.</a:t>
            </a:r>
            <a:endParaRPr lang="ru-RU" sz="1600" b="1" dirty="0">
              <a:solidFill>
                <a:srgbClr val="444444"/>
              </a:solidFill>
              <a:latin typeface="Arial" panose="020B0604020202020204" pitchFamily="34" charset="0"/>
            </a:endParaRPr>
          </a:p>
          <a:p>
            <a:pPr marL="0" indent="0">
              <a:buNone/>
            </a:pPr>
            <a:r>
              <a:rPr lang="ru-RU" sz="1600" dirty="0">
                <a:solidFill>
                  <a:srgbClr val="444444"/>
                </a:solidFill>
                <a:latin typeface="Arial" panose="020B0604020202020204" pitchFamily="34" charset="0"/>
              </a:rPr>
              <a:t>Сначала заменяем слово «колпак» (показываем место колпака на голове), все остальные слова в тексте произносим; затем – слово «мой» (показываем рукой на грудь), а остальные слова, кроме «колпак» и «мой», произносим; а потом – слово «треугольный» (показываем руками треугольник</a:t>
            </a:r>
            <a:r>
              <a:rPr lang="ru-RU" sz="1600" dirty="0" smtClean="0">
                <a:solidFill>
                  <a:srgbClr val="444444"/>
                </a:solidFill>
                <a:latin typeface="Arial" panose="020B0604020202020204" pitchFamily="34" charset="0"/>
              </a:rPr>
              <a:t>).</a:t>
            </a:r>
            <a:endParaRPr lang="ru-RU" sz="1600" dirty="0">
              <a:solidFill>
                <a:srgbClr val="444444"/>
              </a:solidFill>
              <a:latin typeface="Arial" panose="020B0604020202020204" pitchFamily="34" charset="0"/>
            </a:endParaRPr>
          </a:p>
          <a:p>
            <a:pPr marL="0" indent="0">
              <a:buNone/>
            </a:pPr>
            <a:r>
              <a:rPr lang="ru-RU" sz="1600" dirty="0">
                <a:solidFill>
                  <a:srgbClr val="444444"/>
                </a:solidFill>
                <a:latin typeface="Arial" panose="020B0604020202020204" pitchFamily="34" charset="0"/>
              </a:rPr>
              <a:t>Теперь, произнося текст, заменяем три слова: «колпак», «мой», «треугольный</a:t>
            </a:r>
            <a:r>
              <a:rPr lang="ru-RU" sz="1600" dirty="0" smtClean="0">
                <a:solidFill>
                  <a:srgbClr val="444444"/>
                </a:solidFill>
                <a:latin typeface="Arial" panose="020B0604020202020204" pitchFamily="34" charset="0"/>
              </a:rPr>
              <a:t>».</a:t>
            </a:r>
            <a:endParaRPr lang="ru-RU" sz="1600" dirty="0">
              <a:solidFill>
                <a:srgbClr val="444444"/>
              </a:solidFill>
              <a:latin typeface="Arial" panose="020B0604020202020204" pitchFamily="34" charset="0"/>
            </a:endParaRPr>
          </a:p>
          <a:p>
            <a:pPr marL="0" indent="0">
              <a:buNone/>
            </a:pPr>
            <a:r>
              <a:rPr lang="ru-RU" sz="1600" dirty="0">
                <a:solidFill>
                  <a:srgbClr val="444444"/>
                </a:solidFill>
                <a:latin typeface="Arial" panose="020B0604020202020204" pitchFamily="34" charset="0"/>
              </a:rPr>
              <a:t>Игру можно повторить несколько раз, ускоряя темп.</a:t>
            </a:r>
          </a:p>
        </p:txBody>
      </p:sp>
    </p:spTree>
    <p:extLst>
      <p:ext uri="{BB962C8B-B14F-4D97-AF65-F5344CB8AC3E}">
        <p14:creationId xmlns:p14="http://schemas.microsoft.com/office/powerpoint/2010/main" val="1396710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>
          <a:xfrm>
            <a:off x="970532" y="692696"/>
            <a:ext cx="6115050" cy="1154112"/>
          </a:xfrm>
        </p:spPr>
        <p:txBody>
          <a:bodyPr/>
          <a:lstStyle/>
          <a:p>
            <a:r>
              <a:rPr lang="ru-RU" sz="3200" b="1" dirty="0" smtClean="0">
                <a:solidFill>
                  <a:srgbClr val="444444"/>
                </a:solidFill>
                <a:latin typeface="Arial" panose="020B0604020202020204" pitchFamily="34" charset="0"/>
                <a:ea typeface="+mn-ea"/>
                <a:cs typeface="+mn-cs"/>
              </a:rPr>
              <a:t>.</a:t>
            </a:r>
            <a:endParaRPr lang="ru-RU" sz="3200" dirty="0" smtClean="0"/>
          </a:p>
        </p:txBody>
      </p:sp>
      <p:sp>
        <p:nvSpPr>
          <p:cNvPr id="4099" name="Содержимое 2"/>
          <p:cNvSpPr>
            <a:spLocks noGrp="1"/>
          </p:cNvSpPr>
          <p:nvPr>
            <p:ph idx="1"/>
          </p:nvPr>
        </p:nvSpPr>
        <p:spPr>
          <a:xfrm>
            <a:off x="179512" y="0"/>
            <a:ext cx="6768752" cy="5445224"/>
          </a:xfrm>
        </p:spPr>
        <p:txBody>
          <a:bodyPr/>
          <a:lstStyle/>
          <a:p>
            <a:pPr marL="0" indent="0" algn="ctr">
              <a:lnSpc>
                <a:spcPct val="107000"/>
              </a:lnSpc>
              <a:spcAft>
                <a:spcPts val="0"/>
              </a:spcAft>
              <a:buNone/>
            </a:pPr>
            <a:r>
              <a:rPr lang="ru-RU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Змея.</a:t>
            </a:r>
          </a:p>
          <a:p>
            <a:pPr marL="0" indent="0">
              <a:buNone/>
            </a:pPr>
            <a:r>
              <a:rPr lang="ru-RU" sz="2000" b="1" dirty="0">
                <a:solidFill>
                  <a:srgbClr val="444444"/>
                </a:solidFill>
                <a:latin typeface="Arial" panose="020B0604020202020204" pitchFamily="34" charset="0"/>
              </a:rPr>
              <a:t>Я змея, змея, змея,</a:t>
            </a:r>
          </a:p>
          <a:p>
            <a:pPr marL="0" indent="0">
              <a:buNone/>
            </a:pPr>
            <a:endParaRPr lang="ru-RU" sz="2000" b="1" dirty="0">
              <a:solidFill>
                <a:srgbClr val="444444"/>
              </a:solidFill>
              <a:latin typeface="Arial" panose="020B0604020202020204" pitchFamily="34" charset="0"/>
            </a:endParaRPr>
          </a:p>
          <a:p>
            <a:pPr marL="0" indent="0">
              <a:buNone/>
            </a:pPr>
            <a:r>
              <a:rPr lang="ru-RU" sz="2000" b="1" dirty="0">
                <a:solidFill>
                  <a:srgbClr val="444444"/>
                </a:solidFill>
                <a:latin typeface="Arial" panose="020B0604020202020204" pitchFamily="34" charset="0"/>
              </a:rPr>
              <a:t>Я ползу, ползу, ползу.</a:t>
            </a:r>
          </a:p>
          <a:p>
            <a:pPr marL="0" indent="0">
              <a:buNone/>
            </a:pPr>
            <a:endParaRPr lang="ru-RU" sz="2000" b="1" dirty="0">
              <a:solidFill>
                <a:srgbClr val="444444"/>
              </a:solidFill>
              <a:latin typeface="Arial" panose="020B0604020202020204" pitchFamily="34" charset="0"/>
            </a:endParaRPr>
          </a:p>
          <a:p>
            <a:pPr marL="0" indent="0">
              <a:buNone/>
            </a:pPr>
            <a:r>
              <a:rPr lang="ru-RU" sz="2000" b="1" dirty="0">
                <a:solidFill>
                  <a:srgbClr val="444444"/>
                </a:solidFill>
                <a:latin typeface="Arial" panose="020B0604020202020204" pitchFamily="34" charset="0"/>
              </a:rPr>
              <a:t>-Хочешь быть моим хвостом?</a:t>
            </a:r>
          </a:p>
          <a:p>
            <a:pPr marL="0" indent="0">
              <a:buNone/>
            </a:pPr>
            <a:endParaRPr lang="ru-RU" sz="2000" b="1" dirty="0">
              <a:solidFill>
                <a:srgbClr val="444444"/>
              </a:solidFill>
              <a:latin typeface="Arial" panose="020B0604020202020204" pitchFamily="34" charset="0"/>
            </a:endParaRPr>
          </a:p>
          <a:p>
            <a:pPr marL="0" indent="0">
              <a:buNone/>
            </a:pPr>
            <a:r>
              <a:rPr lang="ru-RU" sz="2000" b="1" dirty="0">
                <a:solidFill>
                  <a:srgbClr val="444444"/>
                </a:solidFill>
                <a:latin typeface="Arial" panose="020B0604020202020204" pitchFamily="34" charset="0"/>
              </a:rPr>
              <a:t>-Да, конечно же хочу.</a:t>
            </a:r>
          </a:p>
          <a:p>
            <a:pPr marL="0" indent="0">
              <a:buNone/>
            </a:pPr>
            <a:endParaRPr lang="ru-RU" sz="2000" b="1" dirty="0">
              <a:solidFill>
                <a:srgbClr val="444444"/>
              </a:solidFill>
              <a:latin typeface="Arial" panose="020B0604020202020204" pitchFamily="34" charset="0"/>
            </a:endParaRPr>
          </a:p>
          <a:p>
            <a:pPr marL="0" indent="0">
              <a:buNone/>
            </a:pPr>
            <a:r>
              <a:rPr lang="ru-RU" sz="2000" b="1" dirty="0">
                <a:solidFill>
                  <a:srgbClr val="444444"/>
                </a:solidFill>
                <a:latin typeface="Arial" panose="020B0604020202020204" pitchFamily="34" charset="0"/>
              </a:rPr>
              <a:t>(Нет, конечно,  не хочу.)</a:t>
            </a:r>
          </a:p>
          <a:p>
            <a:pPr marL="0" indent="0">
              <a:buNone/>
            </a:pPr>
            <a:endParaRPr lang="ru-RU" sz="1800" b="1" dirty="0">
              <a:solidFill>
                <a:srgbClr val="444444"/>
              </a:solidFill>
              <a:latin typeface="Arial" panose="020B0604020202020204" pitchFamily="34" charset="0"/>
            </a:endParaRPr>
          </a:p>
          <a:p>
            <a:pPr marL="0" indent="0">
              <a:buNone/>
            </a:pPr>
            <a:r>
              <a:rPr lang="ru-RU" sz="1800" dirty="0">
                <a:solidFill>
                  <a:srgbClr val="444444"/>
                </a:solidFill>
                <a:latin typeface="Arial" panose="020B0604020202020204" pitchFamily="34" charset="0"/>
              </a:rPr>
              <a:t> </a:t>
            </a:r>
            <a:r>
              <a:rPr lang="ru-RU" sz="1600" dirty="0">
                <a:solidFill>
                  <a:srgbClr val="444444"/>
                </a:solidFill>
                <a:latin typeface="Arial" panose="020B0604020202020204" pitchFamily="34" charset="0"/>
              </a:rPr>
              <a:t>Все играющие сидят или стоят. Заводящий ходит “змейкой” и поет песню. Тот, к кому “змея” подошла, отвечает: “Да, конечно же хочу”,  проползает под широко расставленными ногами “змеи” (можно обойти  сбоку) и становятся сзади. Каждый участник игры обхватывает впереди стоящего руками за талию или держится за его плечи. Когда “змее” надоест, она выкрикивает: “Есть хочу” и, не предупреждая, начинает ловить свой хвост. Кого “змея” поймала, тот садится на свое место. Так играют, пока “змея” не поймает второго за собой.</a:t>
            </a:r>
          </a:p>
          <a:p>
            <a:pPr marL="0" indent="0">
              <a:buNone/>
            </a:pPr>
            <a:endParaRPr lang="ru-RU" sz="1600" i="1" dirty="0">
              <a:solidFill>
                <a:srgbClr val="444444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43409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6115050" cy="864096"/>
          </a:xfrm>
        </p:spPr>
        <p:txBody>
          <a:bodyPr/>
          <a:lstStyle/>
          <a:p>
            <a:r>
              <a:rPr lang="ru-RU" sz="3200" b="1" dirty="0">
                <a:latin typeface="Arial" panose="020B0604020202020204" pitchFamily="34" charset="0"/>
              </a:rPr>
              <a:t>«Угадай, что делали»</a:t>
            </a:r>
            <a:br>
              <a:rPr lang="ru-RU" sz="3200" b="1" dirty="0">
                <a:latin typeface="Arial" panose="020B0604020202020204" pitchFamily="34" charset="0"/>
              </a:rPr>
            </a:br>
            <a:endParaRPr lang="ru-RU" sz="3200" b="1" dirty="0" smtClean="0"/>
          </a:p>
        </p:txBody>
      </p:sp>
      <p:sp>
        <p:nvSpPr>
          <p:cNvPr id="4099" name="Содержимое 2"/>
          <p:cNvSpPr>
            <a:spLocks noGrp="1"/>
          </p:cNvSpPr>
          <p:nvPr>
            <p:ph idx="1"/>
          </p:nvPr>
        </p:nvSpPr>
        <p:spPr>
          <a:xfrm>
            <a:off x="35496" y="476672"/>
            <a:ext cx="6984776" cy="6192688"/>
          </a:xfrm>
        </p:spPr>
        <p:txBody>
          <a:bodyPr/>
          <a:lstStyle/>
          <a:p>
            <a:pPr marL="0" indent="0">
              <a:buNone/>
            </a:pPr>
            <a:r>
              <a:rPr lang="ru-RU" sz="1800" i="1" dirty="0">
                <a:solidFill>
                  <a:srgbClr val="111111"/>
                </a:solidFill>
                <a:latin typeface="Arial" panose="020B0604020202020204" pitchFamily="34" charset="0"/>
              </a:rPr>
              <a:t>Воспитатель выбирает водящего, который отходит от детей на</a:t>
            </a:r>
          </a:p>
          <a:p>
            <a:pPr marL="0" indent="0">
              <a:buNone/>
            </a:pPr>
            <a:r>
              <a:rPr lang="ru-RU" sz="1800" i="1" dirty="0">
                <a:solidFill>
                  <a:srgbClr val="111111"/>
                </a:solidFill>
                <a:latin typeface="Arial" panose="020B0604020202020204" pitchFamily="34" charset="0"/>
              </a:rPr>
              <a:t>расстояние 8-10 шагов и поворачивается к ним спиной. Он дол-отгадать,</a:t>
            </a:r>
          </a:p>
          <a:p>
            <a:pPr marL="0" indent="0">
              <a:buNone/>
            </a:pPr>
            <a:r>
              <a:rPr lang="ru-RU" sz="1800" i="1" dirty="0">
                <a:solidFill>
                  <a:srgbClr val="111111"/>
                </a:solidFill>
                <a:latin typeface="Arial" panose="020B0604020202020204" pitchFamily="34" charset="0"/>
              </a:rPr>
              <a:t>что делают остальные играющие. Дети договариваются, какое действие</a:t>
            </a:r>
          </a:p>
          <a:p>
            <a:pPr marL="0" indent="0">
              <a:buNone/>
            </a:pPr>
            <a:r>
              <a:rPr lang="ru-RU" sz="1800" i="1" dirty="0">
                <a:solidFill>
                  <a:srgbClr val="111111"/>
                </a:solidFill>
                <a:latin typeface="Arial" panose="020B0604020202020204" pitchFamily="34" charset="0"/>
              </a:rPr>
              <a:t>будут изображать. По команде воспитателя «Пора!» отгадывающий</a:t>
            </a:r>
          </a:p>
          <a:p>
            <a:pPr marL="0" indent="0">
              <a:buNone/>
            </a:pPr>
            <a:r>
              <a:rPr lang="ru-RU" sz="1800" i="1" dirty="0">
                <a:solidFill>
                  <a:srgbClr val="111111"/>
                </a:solidFill>
                <a:latin typeface="Arial" panose="020B0604020202020204" pitchFamily="34" charset="0"/>
              </a:rPr>
              <a:t>поворачивается, подходит к играющим и говорит:</a:t>
            </a:r>
          </a:p>
          <a:p>
            <a:pPr marL="0" indent="0">
              <a:buNone/>
            </a:pPr>
            <a:r>
              <a:rPr lang="ru-RU" sz="2000" b="1" dirty="0">
                <a:solidFill>
                  <a:srgbClr val="111111"/>
                </a:solidFill>
                <a:latin typeface="Arial" panose="020B0604020202020204" pitchFamily="34" charset="0"/>
              </a:rPr>
              <a:t>Здравствуйте, дети!</a:t>
            </a:r>
          </a:p>
          <a:p>
            <a:pPr marL="0" indent="0">
              <a:buNone/>
            </a:pPr>
            <a:r>
              <a:rPr lang="ru-RU" sz="2000" b="1" dirty="0">
                <a:solidFill>
                  <a:srgbClr val="111111"/>
                </a:solidFill>
                <a:latin typeface="Arial" panose="020B0604020202020204" pitchFamily="34" charset="0"/>
              </a:rPr>
              <a:t>Где вы бывали?</a:t>
            </a:r>
          </a:p>
          <a:p>
            <a:pPr marL="0" indent="0">
              <a:buNone/>
            </a:pPr>
            <a:r>
              <a:rPr lang="ru-RU" sz="2000" b="1" dirty="0">
                <a:solidFill>
                  <a:srgbClr val="111111"/>
                </a:solidFill>
                <a:latin typeface="Arial" panose="020B0604020202020204" pitchFamily="34" charset="0"/>
              </a:rPr>
              <a:t>Что вы видали?</a:t>
            </a:r>
          </a:p>
          <a:p>
            <a:pPr marL="0" indent="0">
              <a:buNone/>
            </a:pPr>
            <a:r>
              <a:rPr lang="ru-RU" sz="2000" b="1" dirty="0">
                <a:solidFill>
                  <a:srgbClr val="111111"/>
                </a:solidFill>
                <a:latin typeface="Arial" panose="020B0604020202020204" pitchFamily="34" charset="0"/>
              </a:rPr>
              <a:t>Дети </a:t>
            </a:r>
            <a:r>
              <a:rPr lang="ru-RU" sz="2000" b="1" dirty="0" err="1">
                <a:solidFill>
                  <a:srgbClr val="111111"/>
                </a:solidFill>
                <a:latin typeface="Arial" panose="020B0604020202020204" pitchFamily="34" charset="0"/>
              </a:rPr>
              <a:t>отвечают:Что</a:t>
            </a:r>
            <a:r>
              <a:rPr lang="ru-RU" sz="2000" b="1" dirty="0">
                <a:solidFill>
                  <a:srgbClr val="111111"/>
                </a:solidFill>
                <a:latin typeface="Arial" panose="020B0604020202020204" pitchFamily="34" charset="0"/>
              </a:rPr>
              <a:t> мы видели - не скажем,</a:t>
            </a:r>
          </a:p>
          <a:p>
            <a:pPr marL="0" indent="0">
              <a:buNone/>
            </a:pPr>
            <a:r>
              <a:rPr lang="ru-RU" sz="2000" b="1" dirty="0">
                <a:solidFill>
                  <a:srgbClr val="111111"/>
                </a:solidFill>
                <a:latin typeface="Arial" panose="020B0604020202020204" pitchFamily="34" charset="0"/>
              </a:rPr>
              <a:t>А что делали - покажем.</a:t>
            </a:r>
          </a:p>
          <a:p>
            <a:pPr marL="0" indent="0">
              <a:buNone/>
            </a:pPr>
            <a:r>
              <a:rPr lang="ru-RU" sz="1800" dirty="0">
                <a:solidFill>
                  <a:srgbClr val="111111"/>
                </a:solidFill>
                <a:latin typeface="Arial" panose="020B0604020202020204" pitchFamily="34" charset="0"/>
              </a:rPr>
              <a:t>Дети изображают какое-нибудь действие, например играют на гармони,</a:t>
            </a:r>
          </a:p>
          <a:p>
            <a:pPr marL="0" indent="0">
              <a:buNone/>
            </a:pPr>
            <a:r>
              <a:rPr lang="ru-RU" sz="1800" dirty="0">
                <a:solidFill>
                  <a:srgbClr val="111111"/>
                </a:solidFill>
                <a:latin typeface="Arial" panose="020B0604020202020204" pitchFamily="34" charset="0"/>
              </a:rPr>
              <a:t>скачут на лошадках и т. д. Водящий отгадывает. Если он ошибается, </a:t>
            </a:r>
            <a:r>
              <a:rPr lang="ru-RU" sz="1800" dirty="0" smtClean="0">
                <a:solidFill>
                  <a:srgbClr val="111111"/>
                </a:solidFill>
                <a:latin typeface="Arial" panose="020B0604020202020204" pitchFamily="34" charset="0"/>
              </a:rPr>
              <a:t>тот проигрывает</a:t>
            </a:r>
            <a:r>
              <a:rPr lang="ru-RU" sz="1800" dirty="0">
                <a:solidFill>
                  <a:srgbClr val="111111"/>
                </a:solidFill>
                <a:latin typeface="Arial" panose="020B0604020202020204" pitchFamily="34" charset="0"/>
              </a:rPr>
              <a:t>. </a:t>
            </a:r>
            <a:endParaRPr lang="ru-RU" sz="1800" dirty="0">
              <a:solidFill>
                <a:srgbClr val="444444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80778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>
          <a:xfrm>
            <a:off x="970532" y="692696"/>
            <a:ext cx="6115050" cy="1154112"/>
          </a:xfrm>
        </p:spPr>
        <p:txBody>
          <a:bodyPr/>
          <a:lstStyle/>
          <a:p>
            <a:r>
              <a:rPr lang="ru-RU" sz="3200" b="1" dirty="0" smtClean="0">
                <a:solidFill>
                  <a:srgbClr val="444444"/>
                </a:solidFill>
                <a:latin typeface="Arial" panose="020B0604020202020204" pitchFamily="34" charset="0"/>
                <a:ea typeface="+mn-ea"/>
                <a:cs typeface="+mn-cs"/>
              </a:rPr>
              <a:t>.</a:t>
            </a:r>
            <a:endParaRPr lang="ru-RU" sz="3200" dirty="0" smtClean="0"/>
          </a:p>
        </p:txBody>
      </p:sp>
      <p:sp>
        <p:nvSpPr>
          <p:cNvPr id="4099" name="Содержимое 2"/>
          <p:cNvSpPr>
            <a:spLocks noGrp="1"/>
          </p:cNvSpPr>
          <p:nvPr>
            <p:ph idx="1"/>
          </p:nvPr>
        </p:nvSpPr>
        <p:spPr>
          <a:xfrm>
            <a:off x="179512" y="332656"/>
            <a:ext cx="6480720" cy="6048672"/>
          </a:xfrm>
        </p:spPr>
        <p:txBody>
          <a:bodyPr/>
          <a:lstStyle/>
          <a:p>
            <a:pPr marL="0" indent="0" algn="ctr">
              <a:buNone/>
            </a:pPr>
            <a:r>
              <a:rPr lang="ru-RU" sz="2400" b="1" i="1" dirty="0">
                <a:solidFill>
                  <a:srgbClr val="444444"/>
                </a:solidFill>
                <a:latin typeface="Arial" panose="020B0604020202020204" pitchFamily="34" charset="0"/>
              </a:rPr>
              <a:t>«Дерево, кустик, травка» (игра для детей 4–6 лет)</a:t>
            </a:r>
          </a:p>
          <a:p>
            <a:pPr marL="0" indent="0" algn="ctr">
              <a:buNone/>
            </a:pPr>
            <a:endParaRPr lang="ru-RU" sz="2400" b="1" i="1" dirty="0">
              <a:solidFill>
                <a:srgbClr val="444444"/>
              </a:solidFill>
              <a:latin typeface="Arial" panose="020B0604020202020204" pitchFamily="34" charset="0"/>
            </a:endParaRPr>
          </a:p>
          <a:p>
            <a:pPr marL="0" indent="0">
              <a:buNone/>
            </a:pPr>
            <a:endParaRPr lang="ru-RU" sz="1600" dirty="0" smtClean="0">
              <a:solidFill>
                <a:srgbClr val="444444"/>
              </a:solidFill>
              <a:latin typeface="Arial" panose="020B0604020202020204" pitchFamily="34" charset="0"/>
            </a:endParaRPr>
          </a:p>
          <a:p>
            <a:pPr marL="0" indent="0">
              <a:buNone/>
            </a:pPr>
            <a:r>
              <a:rPr lang="ru-RU" sz="1600" dirty="0" smtClean="0">
                <a:solidFill>
                  <a:srgbClr val="444444"/>
                </a:solidFill>
                <a:latin typeface="Arial" panose="020B0604020202020204" pitchFamily="34" charset="0"/>
              </a:rPr>
              <a:t>Дети </a:t>
            </a:r>
            <a:r>
              <a:rPr lang="ru-RU" sz="1600" dirty="0">
                <a:solidFill>
                  <a:srgbClr val="444444"/>
                </a:solidFill>
                <a:latin typeface="Arial" panose="020B0604020202020204" pitchFamily="34" charset="0"/>
              </a:rPr>
              <a:t>образуют круг и двигаются по кругу.</a:t>
            </a:r>
          </a:p>
          <a:p>
            <a:pPr marL="0" indent="0">
              <a:buNone/>
            </a:pPr>
            <a:endParaRPr lang="ru-RU" sz="1600" dirty="0">
              <a:solidFill>
                <a:srgbClr val="444444"/>
              </a:solidFill>
              <a:latin typeface="Arial" panose="020B0604020202020204" pitchFamily="34" charset="0"/>
            </a:endParaRPr>
          </a:p>
          <a:p>
            <a:pPr marL="0" indent="0">
              <a:buNone/>
            </a:pPr>
            <a:r>
              <a:rPr lang="ru-RU" sz="1600" dirty="0">
                <a:solidFill>
                  <a:srgbClr val="444444"/>
                </a:solidFill>
                <a:latin typeface="Arial" panose="020B0604020202020204" pitchFamily="34" charset="0"/>
              </a:rPr>
              <a:t>Воспитатель объясняет правила игры: на слово </a:t>
            </a:r>
            <a:r>
              <a:rPr lang="ru-RU" sz="1600" b="1" dirty="0">
                <a:solidFill>
                  <a:srgbClr val="444444"/>
                </a:solidFill>
                <a:latin typeface="Arial" panose="020B0604020202020204" pitchFamily="34" charset="0"/>
              </a:rPr>
              <a:t>«дерево» </a:t>
            </a:r>
            <a:r>
              <a:rPr lang="ru-RU" sz="1600" dirty="0">
                <a:solidFill>
                  <a:srgbClr val="444444"/>
                </a:solidFill>
                <a:latin typeface="Arial" panose="020B0604020202020204" pitchFamily="34" charset="0"/>
              </a:rPr>
              <a:t>дети поднимают руки вверх, на слово </a:t>
            </a:r>
            <a:r>
              <a:rPr lang="ru-RU" sz="1600" b="1" dirty="0">
                <a:solidFill>
                  <a:srgbClr val="444444"/>
                </a:solidFill>
                <a:latin typeface="Arial" panose="020B0604020202020204" pitchFamily="34" charset="0"/>
              </a:rPr>
              <a:t>«кустик» </a:t>
            </a:r>
            <a:r>
              <a:rPr lang="ru-RU" sz="1600" dirty="0">
                <a:solidFill>
                  <a:srgbClr val="444444"/>
                </a:solidFill>
                <a:latin typeface="Arial" panose="020B0604020202020204" pitchFamily="34" charset="0"/>
              </a:rPr>
              <a:t>– разводят в стороны, на слово </a:t>
            </a:r>
            <a:r>
              <a:rPr lang="ru-RU" sz="1600" b="1" dirty="0">
                <a:solidFill>
                  <a:srgbClr val="444444"/>
                </a:solidFill>
                <a:latin typeface="Arial" panose="020B0604020202020204" pitchFamily="34" charset="0"/>
              </a:rPr>
              <a:t>«травка»</a:t>
            </a:r>
            <a:r>
              <a:rPr lang="ru-RU" sz="1600" dirty="0">
                <a:solidFill>
                  <a:srgbClr val="444444"/>
                </a:solidFill>
                <a:latin typeface="Arial" panose="020B0604020202020204" pitchFamily="34" charset="0"/>
              </a:rPr>
              <a:t> опускают руки вниз, касаясь пола.</a:t>
            </a:r>
          </a:p>
          <a:p>
            <a:pPr marL="0" indent="0">
              <a:buNone/>
            </a:pPr>
            <a:endParaRPr lang="ru-RU" sz="1600" dirty="0">
              <a:solidFill>
                <a:srgbClr val="444444"/>
              </a:solidFill>
              <a:latin typeface="Arial" panose="020B0604020202020204" pitchFamily="34" charset="0"/>
            </a:endParaRPr>
          </a:p>
          <a:p>
            <a:pPr marL="0" indent="0">
              <a:buNone/>
            </a:pPr>
            <a:r>
              <a:rPr lang="ru-RU" sz="1600" dirty="0">
                <a:solidFill>
                  <a:srgbClr val="444444"/>
                </a:solidFill>
                <a:latin typeface="Arial" panose="020B0604020202020204" pitchFamily="34" charset="0"/>
              </a:rPr>
              <a:t>Взрослый вразнобой произносит слова, дети выполняют соответствующие движения. Тот, кто ошибается, выходит из игры.</a:t>
            </a:r>
          </a:p>
        </p:txBody>
      </p:sp>
    </p:spTree>
    <p:extLst>
      <p:ext uri="{BB962C8B-B14F-4D97-AF65-F5344CB8AC3E}">
        <p14:creationId xmlns:p14="http://schemas.microsoft.com/office/powerpoint/2010/main" val="1525249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>
          <a:xfrm>
            <a:off x="970532" y="692696"/>
            <a:ext cx="6115050" cy="1154112"/>
          </a:xfrm>
        </p:spPr>
        <p:txBody>
          <a:bodyPr/>
          <a:lstStyle/>
          <a:p>
            <a:r>
              <a:rPr lang="ru-RU" sz="3200" b="1" dirty="0" smtClean="0">
                <a:solidFill>
                  <a:srgbClr val="444444"/>
                </a:solidFill>
                <a:latin typeface="Arial" panose="020B0604020202020204" pitchFamily="34" charset="0"/>
                <a:ea typeface="+mn-ea"/>
                <a:cs typeface="+mn-cs"/>
              </a:rPr>
              <a:t>.</a:t>
            </a:r>
            <a:endParaRPr lang="ru-RU" sz="3200" dirty="0" smtClean="0"/>
          </a:p>
        </p:txBody>
      </p:sp>
      <p:sp>
        <p:nvSpPr>
          <p:cNvPr id="4099" name="Содержимое 2"/>
          <p:cNvSpPr>
            <a:spLocks noGrp="1"/>
          </p:cNvSpPr>
          <p:nvPr>
            <p:ph idx="1"/>
          </p:nvPr>
        </p:nvSpPr>
        <p:spPr>
          <a:xfrm>
            <a:off x="179512" y="1124744"/>
            <a:ext cx="6480720" cy="5256584"/>
          </a:xfrm>
        </p:spPr>
        <p:txBody>
          <a:bodyPr/>
          <a:lstStyle/>
          <a:p>
            <a:pPr marL="0" indent="0">
              <a:buNone/>
            </a:pPr>
            <a:r>
              <a:rPr lang="ru-RU" sz="2000" b="1" dirty="0">
                <a:solidFill>
                  <a:srgbClr val="000000"/>
                </a:solidFill>
                <a:latin typeface="tahoma" panose="020B0604030504040204" pitchFamily="34" charset="0"/>
              </a:rPr>
              <a:t>Шла кукушка мимо рынка</a:t>
            </a:r>
            <a:r>
              <a:rPr lang="ru-RU" sz="2000" dirty="0">
                <a:solidFill>
                  <a:srgbClr val="000000"/>
                </a:solidFill>
                <a:latin typeface="tahoma" panose="020B0604030504040204" pitchFamily="34" charset="0"/>
              </a:rPr>
              <a:t> (Выпрямленными указательным и среднем пальцем идет по столу, все остальные пальцы поджаты.)</a:t>
            </a:r>
          </a:p>
          <a:p>
            <a:pPr marL="0" indent="0">
              <a:buNone/>
            </a:pPr>
            <a:r>
              <a:rPr lang="ru-RU" sz="2000" b="1" dirty="0">
                <a:solidFill>
                  <a:srgbClr val="000000"/>
                </a:solidFill>
                <a:latin typeface="tahoma" panose="020B0604030504040204" pitchFamily="34" charset="0"/>
              </a:rPr>
              <a:t>У неё была корзинка</a:t>
            </a:r>
            <a:r>
              <a:rPr lang="ru-RU" sz="2000" dirty="0">
                <a:solidFill>
                  <a:srgbClr val="000000"/>
                </a:solidFill>
                <a:latin typeface="tahoma" panose="020B0604030504040204" pitchFamily="34" charset="0"/>
              </a:rPr>
              <a:t> ( Соединяем ладошки ковшом, образуя корзинку.)</a:t>
            </a:r>
          </a:p>
          <a:p>
            <a:pPr marL="0" indent="0">
              <a:buNone/>
            </a:pPr>
            <a:r>
              <a:rPr lang="ru-RU" sz="2000" b="1" dirty="0">
                <a:solidFill>
                  <a:srgbClr val="000000"/>
                </a:solidFill>
                <a:latin typeface="tahoma" panose="020B0604030504040204" pitchFamily="34" charset="0"/>
              </a:rPr>
              <a:t>А корзинка на пол — бух!</a:t>
            </a:r>
            <a:r>
              <a:rPr lang="ru-RU" sz="2000" dirty="0">
                <a:solidFill>
                  <a:srgbClr val="000000"/>
                </a:solidFill>
                <a:latin typeface="tahoma" panose="020B0604030504040204" pitchFamily="34" charset="0"/>
              </a:rPr>
              <a:t> ( Роняем сомкнутые ладони, ударяя ими по столу или коленям, руки разъединяем)</a:t>
            </a:r>
          </a:p>
          <a:p>
            <a:pPr marL="0" indent="0">
              <a:buNone/>
            </a:pPr>
            <a:r>
              <a:rPr lang="ru-RU" sz="2000" b="1" dirty="0">
                <a:solidFill>
                  <a:srgbClr val="000000"/>
                </a:solidFill>
                <a:latin typeface="tahoma" panose="020B0604030504040204" pitchFamily="34" charset="0"/>
              </a:rPr>
              <a:t>Полетело десять (восемь, девять) мух!</a:t>
            </a:r>
            <a:r>
              <a:rPr lang="ru-RU" sz="2000" dirty="0">
                <a:solidFill>
                  <a:srgbClr val="000000"/>
                </a:solidFill>
                <a:latin typeface="tahoma" panose="020B0604030504040204" pitchFamily="34" charset="0"/>
              </a:rPr>
              <a:t> (Изображаем летающих муз, разведя руки в стороны и шевеля пальцами. Количество разогнутых пальцев должно соответствовать количеству мух в тексте)</a:t>
            </a:r>
            <a:endParaRPr lang="ru-RU" sz="2000" b="0" i="0" dirty="0">
              <a:solidFill>
                <a:srgbClr val="000000"/>
              </a:solidFill>
              <a:effectLst/>
              <a:latin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80976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6115050" cy="864096"/>
          </a:xfrm>
        </p:spPr>
        <p:txBody>
          <a:bodyPr/>
          <a:lstStyle/>
          <a:p>
            <a:r>
              <a:rPr lang="ru-RU" sz="3200" b="1" dirty="0">
                <a:latin typeface="Arial" panose="020B0604020202020204" pitchFamily="34" charset="0"/>
              </a:rPr>
              <a:t/>
            </a:r>
            <a:br>
              <a:rPr lang="ru-RU" sz="3200" b="1" dirty="0">
                <a:latin typeface="Arial" panose="020B0604020202020204" pitchFamily="34" charset="0"/>
              </a:rPr>
            </a:br>
            <a:endParaRPr lang="ru-RU" sz="3200" b="1" dirty="0" smtClean="0"/>
          </a:p>
        </p:txBody>
      </p:sp>
      <p:sp>
        <p:nvSpPr>
          <p:cNvPr id="4099" name="Содержимое 2"/>
          <p:cNvSpPr>
            <a:spLocks noGrp="1"/>
          </p:cNvSpPr>
          <p:nvPr>
            <p:ph idx="1"/>
          </p:nvPr>
        </p:nvSpPr>
        <p:spPr>
          <a:xfrm>
            <a:off x="395536" y="476672"/>
            <a:ext cx="6624736" cy="6192688"/>
          </a:xfrm>
        </p:spPr>
        <p:txBody>
          <a:bodyPr/>
          <a:lstStyle/>
          <a:p>
            <a:pPr marL="0" indent="0" algn="ctr">
              <a:buNone/>
            </a:pPr>
            <a:r>
              <a:rPr lang="ru-RU" sz="2400" b="1" dirty="0">
                <a:latin typeface="Coustard"/>
              </a:rPr>
              <a:t>«Кошка выпускает коготки» (игра для детей 3–5 лет</a:t>
            </a:r>
            <a:r>
              <a:rPr lang="ru-RU" sz="2400" b="1" dirty="0" smtClean="0">
                <a:latin typeface="Coustard"/>
              </a:rPr>
              <a:t>)</a:t>
            </a:r>
          </a:p>
          <a:p>
            <a:pPr marL="0" indent="0" algn="ctr">
              <a:buNone/>
            </a:pPr>
            <a:endParaRPr lang="ru-RU" sz="2400" b="1" dirty="0">
              <a:latin typeface="Coustard"/>
            </a:endParaRPr>
          </a:p>
          <a:p>
            <a:pPr marL="0" indent="0">
              <a:buNone/>
            </a:pPr>
            <a:r>
              <a:rPr lang="ru-RU" sz="1600" dirty="0" smtClean="0">
                <a:solidFill>
                  <a:srgbClr val="444444"/>
                </a:solidFill>
                <a:latin typeface="Lora"/>
              </a:rPr>
              <a:t>На </a:t>
            </a:r>
            <a:r>
              <a:rPr lang="ru-RU" sz="1600" dirty="0">
                <a:solidFill>
                  <a:srgbClr val="444444"/>
                </a:solidFill>
                <a:latin typeface="Lora"/>
              </a:rPr>
              <a:t>счет «один» прижать подушечки пальцев к верхней части ладони и прошипеть, как рассерженная кошка: </a:t>
            </a:r>
            <a:r>
              <a:rPr lang="ru-RU" sz="1600" b="1" dirty="0">
                <a:solidFill>
                  <a:srgbClr val="444444"/>
                </a:solidFill>
                <a:latin typeface="Lora"/>
              </a:rPr>
              <a:t>«Ш-ш-ш!»</a:t>
            </a:r>
          </a:p>
          <a:p>
            <a:pPr marL="0" indent="0">
              <a:buNone/>
            </a:pPr>
            <a:r>
              <a:rPr lang="ru-RU" sz="1600" dirty="0">
                <a:solidFill>
                  <a:srgbClr val="444444"/>
                </a:solidFill>
                <a:latin typeface="Lora"/>
              </a:rPr>
              <a:t>На счет «два» быстро выпрямить и растопырить пальцы, промяукать, как довольная киска: </a:t>
            </a:r>
            <a:r>
              <a:rPr lang="ru-RU" sz="1600" b="1" dirty="0">
                <a:solidFill>
                  <a:srgbClr val="444444"/>
                </a:solidFill>
                <a:latin typeface="Lora"/>
              </a:rPr>
              <a:t>«Мяу!»</a:t>
            </a:r>
            <a:r>
              <a:rPr lang="ru-RU" sz="1600" dirty="0">
                <a:solidFill>
                  <a:srgbClr val="444444"/>
                </a:solidFill>
                <a:latin typeface="Lora"/>
              </a:rPr>
              <a:t>.</a:t>
            </a:r>
          </a:p>
          <a:p>
            <a:pPr marL="0" indent="0">
              <a:buNone/>
            </a:pPr>
            <a:r>
              <a:rPr lang="ru-RU" sz="1600" dirty="0">
                <a:solidFill>
                  <a:srgbClr val="444444"/>
                </a:solidFill>
                <a:latin typeface="Lora"/>
              </a:rPr>
              <a:t>Повторить игру, всякий раз превращаясь то в рассерженного, то в добродушного котенка.</a:t>
            </a:r>
          </a:p>
          <a:p>
            <a:pPr marL="0" indent="0">
              <a:buNone/>
            </a:pPr>
            <a:endParaRPr lang="ru-RU" sz="1600" dirty="0">
              <a:solidFill>
                <a:srgbClr val="444444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62723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лица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Шаблон 2</Template>
  <TotalTime>65</TotalTime>
  <Words>839</Words>
  <Application>Microsoft Office PowerPoint</Application>
  <PresentationFormat>Экран (4:3)</PresentationFormat>
  <Paragraphs>102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9" baseType="lpstr">
      <vt:lpstr>Arial</vt:lpstr>
      <vt:lpstr>Calibri</vt:lpstr>
      <vt:lpstr>Coustard</vt:lpstr>
      <vt:lpstr>Lora</vt:lpstr>
      <vt:lpstr>tahoma</vt:lpstr>
      <vt:lpstr>Times New Roman</vt:lpstr>
      <vt:lpstr>лица</vt:lpstr>
      <vt:lpstr>Малоподвижные игры в детском саду.</vt:lpstr>
      <vt:lpstr>Цель малоподвижных игр - снижение физической нагрузки, т. е. постепенный переход от возбужденного состояния к спокойному. </vt:lpstr>
      <vt:lpstr>У Маланьи у старушки.</vt:lpstr>
      <vt:lpstr>.</vt:lpstr>
      <vt:lpstr>.</vt:lpstr>
      <vt:lpstr>«Угадай, что делали» </vt:lpstr>
      <vt:lpstr>.</vt:lpstr>
      <vt:lpstr>.</vt:lpstr>
      <vt:lpstr> </vt:lpstr>
      <vt:lpstr> </vt:lpstr>
      <vt:lpstr> 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Малоподвижные игры в детском саду.</dc:title>
  <dc:creator>oksana</dc:creator>
  <cp:lastModifiedBy>oksana</cp:lastModifiedBy>
  <cp:revision>8</cp:revision>
  <dcterms:created xsi:type="dcterms:W3CDTF">2018-11-29T13:35:55Z</dcterms:created>
  <dcterms:modified xsi:type="dcterms:W3CDTF">2019-01-11T16:50:38Z</dcterms:modified>
</cp:coreProperties>
</file>