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13" r:id="rId3"/>
    <p:sldId id="293" r:id="rId4"/>
    <p:sldId id="307" r:id="rId5"/>
    <p:sldId id="334" r:id="rId6"/>
    <p:sldId id="333" r:id="rId7"/>
    <p:sldId id="315" r:id="rId8"/>
    <p:sldId id="348" r:id="rId9"/>
    <p:sldId id="317" r:id="rId10"/>
    <p:sldId id="318" r:id="rId11"/>
    <p:sldId id="320" r:id="rId12"/>
    <p:sldId id="322" r:id="rId13"/>
    <p:sldId id="323" r:id="rId14"/>
    <p:sldId id="344" r:id="rId15"/>
    <p:sldId id="326" r:id="rId16"/>
    <p:sldId id="30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1E6751-C662-4657-964C-1CCA1B84E20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46CFFD-2D8F-47E9-A660-C31FD479D4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284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46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260648"/>
            <a:ext cx="8640959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 smtClean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Мастер-класс для    воспитателей:</a:t>
            </a:r>
          </a:p>
          <a:p>
            <a:pPr algn="just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  «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Развитие связной речи старших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   </a:t>
            </a:r>
          </a:p>
          <a:p>
            <a:pPr algn="just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      дошкольников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через обучение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    </a:t>
            </a:r>
          </a:p>
          <a:p>
            <a:pPr algn="just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составлению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рассказов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по картине   </a:t>
            </a:r>
          </a:p>
          <a:p>
            <a:pPr algn="just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     или серии сюжетных картинок»</a:t>
            </a:r>
          </a:p>
          <a:p>
            <a:pPr algn="just"/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                                                           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                                                  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подготовила: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                                                                         учитель-логопед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                                                                        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Жуликова</a:t>
            </a:r>
            <a:r>
              <a:rPr lang="ru-RU" sz="240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О.Б. 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54949"/>
            <a:ext cx="3239641" cy="2870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0238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3663"/>
            <a:ext cx="9144000" cy="704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188640"/>
            <a:ext cx="828092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Georgia" pitchFamily="18" charset="0"/>
              </a:rPr>
              <a:t>3 этап </a:t>
            </a:r>
          </a:p>
          <a:p>
            <a:pPr algn="ctr"/>
            <a:r>
              <a:rPr lang="ru-RU" sz="2000" b="1" dirty="0">
                <a:latin typeface="Georgia" pitchFamily="18" charset="0"/>
              </a:rPr>
              <a:t>«Описание на основе возможного восприятия объектов картины разными органами чувств</a:t>
            </a:r>
            <a:r>
              <a:rPr lang="ru-RU" sz="2000" b="1" dirty="0" smtClean="0">
                <a:latin typeface="Georgia" pitchFamily="18" charset="0"/>
              </a:rPr>
              <a:t>»</a:t>
            </a:r>
          </a:p>
          <a:p>
            <a:pPr algn="ctr"/>
            <a:endParaRPr lang="ru-RU" sz="2000" b="1" dirty="0">
              <a:latin typeface="Georgia" pitchFamily="18" charset="0"/>
            </a:endParaRPr>
          </a:p>
          <a:p>
            <a:r>
              <a:rPr lang="ru-RU" b="1" dirty="0">
                <a:latin typeface="Georgia" pitchFamily="18" charset="0"/>
              </a:rPr>
              <a:t>Цель: </a:t>
            </a:r>
          </a:p>
          <a:p>
            <a:pPr lvl="0"/>
            <a:r>
              <a:rPr lang="ru-RU" dirty="0">
                <a:latin typeface="Georgia" pitchFamily="18" charset="0"/>
              </a:rPr>
              <a:t>обобщить знания о признаках объектов, которые могут воспринимать определенные органы чувств;</a:t>
            </a:r>
          </a:p>
          <a:p>
            <a:pPr lvl="0"/>
            <a:r>
              <a:rPr lang="ru-RU" dirty="0">
                <a:latin typeface="Georgia" pitchFamily="18" charset="0"/>
              </a:rPr>
              <a:t>учить составлять рассказы-описания на основе восприятия картины через разные органы чувств.</a:t>
            </a:r>
          </a:p>
          <a:p>
            <a:r>
              <a:rPr lang="ru-RU" b="1" dirty="0">
                <a:latin typeface="Georgia" pitchFamily="18" charset="0"/>
              </a:rPr>
              <a:t>Алгоритм мыслительных действий  </a:t>
            </a:r>
            <a:endParaRPr lang="ru-RU" dirty="0">
              <a:latin typeface="Georgia" pitchFamily="18" charset="0"/>
            </a:endParaRPr>
          </a:p>
          <a:p>
            <a:pPr lvl="0"/>
            <a:r>
              <a:rPr lang="ru-RU" dirty="0">
                <a:latin typeface="Georgia" pitchFamily="18" charset="0"/>
              </a:rPr>
              <a:t>«Вхождение в картину».</a:t>
            </a:r>
          </a:p>
          <a:p>
            <a:pPr lvl="0"/>
            <a:r>
              <a:rPr lang="ru-RU" dirty="0">
                <a:latin typeface="Georgia" pitchFamily="18" charset="0"/>
              </a:rPr>
              <a:t>Выбор органа чувств, который помогает «путешествовать» по картине.</a:t>
            </a:r>
          </a:p>
          <a:p>
            <a:pPr lvl="0"/>
            <a:r>
              <a:rPr lang="ru-RU" dirty="0">
                <a:latin typeface="Georgia" pitchFamily="18" charset="0"/>
              </a:rPr>
              <a:t>Речевая зарисовка ощущений.</a:t>
            </a:r>
          </a:p>
          <a:p>
            <a:r>
              <a:rPr lang="ru-RU" dirty="0">
                <a:latin typeface="Georgia" pitchFamily="18" charset="0"/>
              </a:rPr>
              <a:t>В работе с картиной мы используем прием приглашения волшебников-помощников: </a:t>
            </a:r>
            <a:endParaRPr lang="ru-RU" dirty="0" smtClean="0"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«</a:t>
            </a:r>
            <a:r>
              <a:rPr lang="ru-RU" dirty="0">
                <a:latin typeface="Georgia" pitchFamily="18" charset="0"/>
              </a:rPr>
              <a:t>Я чувствую запах», «Я пробую на вкус», «Я слышу», «Я вижу», «Я трогаю руками». </a:t>
            </a:r>
          </a:p>
          <a:p>
            <a:r>
              <a:rPr lang="ru-RU" i="1" dirty="0">
                <a:latin typeface="Georgia" pitchFamily="18" charset="0"/>
              </a:rPr>
              <a:t>  </a:t>
            </a:r>
            <a:endParaRPr lang="ru-RU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472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3663"/>
            <a:ext cx="9144000" cy="704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764704"/>
            <a:ext cx="756084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Georgia" pitchFamily="18" charset="0"/>
              </a:rPr>
              <a:t>4 этап</a:t>
            </a:r>
          </a:p>
          <a:p>
            <a:pPr algn="ctr"/>
            <a:r>
              <a:rPr lang="ru-RU" sz="2000" b="1" dirty="0">
                <a:latin typeface="Georgia" pitchFamily="18" charset="0"/>
              </a:rPr>
              <a:t>«Описание местонахождения объектов на картине»</a:t>
            </a:r>
          </a:p>
          <a:p>
            <a:r>
              <a:rPr lang="ru-RU" b="1" dirty="0">
                <a:latin typeface="Georgia" pitchFamily="18" charset="0"/>
              </a:rPr>
              <a:t>Цель:</a:t>
            </a:r>
          </a:p>
          <a:p>
            <a:pPr lvl="0"/>
            <a:r>
              <a:rPr lang="ru-RU" dirty="0" smtClean="0">
                <a:latin typeface="Georgia" pitchFamily="18" charset="0"/>
              </a:rPr>
              <a:t> Упражнять </a:t>
            </a:r>
            <a:r>
              <a:rPr lang="ru-RU" dirty="0">
                <a:latin typeface="Georgia" pitchFamily="18" charset="0"/>
              </a:rPr>
              <a:t>детей пространственной ориентировке на картине;</a:t>
            </a:r>
          </a:p>
          <a:p>
            <a:pPr lvl="0"/>
            <a:r>
              <a:rPr lang="ru-RU" dirty="0">
                <a:latin typeface="Georgia" pitchFamily="18" charset="0"/>
              </a:rPr>
              <a:t> Активизировать в речи слова, обозначающие пространственные </a:t>
            </a:r>
            <a:r>
              <a:rPr lang="ru-RU" dirty="0" smtClean="0">
                <a:latin typeface="Georgia" pitchFamily="18" charset="0"/>
              </a:rPr>
              <a:t>  </a:t>
            </a:r>
          </a:p>
          <a:p>
            <a:pPr lvl="0"/>
            <a:r>
              <a:rPr lang="ru-RU" dirty="0" smtClean="0">
                <a:latin typeface="Georgia" pitchFamily="18" charset="0"/>
              </a:rPr>
              <a:t> ориентировки</a:t>
            </a:r>
            <a:r>
              <a:rPr lang="ru-RU" dirty="0">
                <a:latin typeface="Georgia" pitchFamily="18" charset="0"/>
              </a:rPr>
              <a:t>;</a:t>
            </a:r>
          </a:p>
          <a:p>
            <a:pPr lvl="0"/>
            <a:r>
              <a:rPr lang="ru-RU" dirty="0" smtClean="0">
                <a:latin typeface="Georgia" pitchFamily="18" charset="0"/>
              </a:rPr>
              <a:t> Формировать </a:t>
            </a:r>
            <a:r>
              <a:rPr lang="ru-RU" dirty="0">
                <a:latin typeface="Georgia" pitchFamily="18" charset="0"/>
              </a:rPr>
              <a:t>умение переносить ориентировки двухмерного </a:t>
            </a:r>
            <a:r>
              <a:rPr lang="ru-RU" dirty="0" smtClean="0">
                <a:latin typeface="Georgia" pitchFamily="18" charset="0"/>
              </a:rPr>
              <a:t>  </a:t>
            </a:r>
          </a:p>
          <a:p>
            <a:pPr lvl="0"/>
            <a:r>
              <a:rPr lang="ru-RU" dirty="0" smtClean="0">
                <a:latin typeface="Georgia" pitchFamily="18" charset="0"/>
              </a:rPr>
              <a:t> пространства   </a:t>
            </a:r>
            <a:r>
              <a:rPr lang="ru-RU" dirty="0">
                <a:latin typeface="Georgia" pitchFamily="18" charset="0"/>
              </a:rPr>
              <a:t>в трехмерное.</a:t>
            </a:r>
          </a:p>
          <a:p>
            <a:r>
              <a:rPr lang="ru-RU" b="1" dirty="0">
                <a:latin typeface="Georgia" pitchFamily="18" charset="0"/>
              </a:rPr>
              <a:t>Алгоритм мыслительных действий составления описательного рассказа по местонахождению объекта на картине  </a:t>
            </a:r>
            <a:endParaRPr lang="ru-RU" dirty="0">
              <a:latin typeface="Georgia" pitchFamily="18" charset="0"/>
            </a:endParaRPr>
          </a:p>
          <a:p>
            <a:pPr lvl="0"/>
            <a:r>
              <a:rPr lang="ru-RU" dirty="0">
                <a:latin typeface="Georgia" pitchFamily="18" charset="0"/>
              </a:rPr>
              <a:t>Выбрать объект на картине и описать его местонахождение на плоскости.</a:t>
            </a:r>
          </a:p>
          <a:p>
            <a:pPr lvl="0"/>
            <a:r>
              <a:rPr lang="ru-RU" dirty="0">
                <a:latin typeface="Georgia" pitchFamily="18" charset="0"/>
              </a:rPr>
              <a:t>Данный объект описать с точки зрения расположения других объектов по отношению к нему:</a:t>
            </a:r>
          </a:p>
          <a:p>
            <a:r>
              <a:rPr lang="ru-RU" dirty="0">
                <a:latin typeface="Georgia" pitchFamily="18" charset="0"/>
              </a:rPr>
              <a:t>   а) с позиции постороннего наблюдателя;</a:t>
            </a:r>
          </a:p>
          <a:p>
            <a:r>
              <a:rPr lang="ru-RU" dirty="0">
                <a:latin typeface="Georgia" pitchFamily="18" charset="0"/>
              </a:rPr>
              <a:t>   б) в роли самого объекта</a:t>
            </a:r>
            <a:r>
              <a:rPr lang="ru-RU" dirty="0" smtClean="0">
                <a:latin typeface="Georgia" pitchFamily="18" charset="0"/>
              </a:rPr>
              <a:t>.</a:t>
            </a:r>
            <a:endParaRPr lang="ru-RU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903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3663"/>
            <a:ext cx="9144000" cy="704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9031" y="1444634"/>
            <a:ext cx="87129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5 этап</a:t>
            </a:r>
          </a:p>
          <a:p>
            <a:pPr algn="ctr"/>
            <a:r>
              <a:rPr lang="ru-RU" sz="2000" b="1" dirty="0" smtClean="0">
                <a:latin typeface="Georgia" pitchFamily="18" charset="0"/>
              </a:rPr>
              <a:t>«Алгоритм </a:t>
            </a:r>
            <a:r>
              <a:rPr lang="ru-RU" sz="2000" b="1" dirty="0">
                <a:latin typeface="Georgia" pitchFamily="18" charset="0"/>
              </a:rPr>
              <a:t>мыслительных действий преобразования объекта во </a:t>
            </a:r>
            <a:r>
              <a:rPr lang="ru-RU" sz="2000" b="1" dirty="0" smtClean="0">
                <a:latin typeface="Georgia" pitchFamily="18" charset="0"/>
              </a:rPr>
              <a:t>времени»</a:t>
            </a:r>
            <a:endParaRPr lang="ru-RU" sz="2000" dirty="0">
              <a:latin typeface="Georgia" pitchFamily="18" charset="0"/>
            </a:endParaRPr>
          </a:p>
          <a:p>
            <a:pPr lvl="0"/>
            <a:r>
              <a:rPr lang="ru-RU" sz="2400" dirty="0" smtClean="0">
                <a:latin typeface="Georgia" pitchFamily="18" charset="0"/>
              </a:rPr>
              <a:t>-   Выбрать </a:t>
            </a:r>
            <a:r>
              <a:rPr lang="ru-RU" sz="2400" dirty="0">
                <a:latin typeface="Georgia" pitchFamily="18" charset="0"/>
              </a:rPr>
              <a:t>объект, определить его настоящее, </a:t>
            </a:r>
            <a:r>
              <a:rPr lang="ru-RU" sz="2400" dirty="0" err="1" smtClean="0">
                <a:latin typeface="Georgia" pitchFamily="18" charset="0"/>
              </a:rPr>
              <a:t>схематизи</a:t>
            </a:r>
            <a:r>
              <a:rPr lang="ru-RU" sz="2400" dirty="0" smtClean="0">
                <a:latin typeface="Georgia" pitchFamily="18" charset="0"/>
              </a:rPr>
              <a:t>- </a:t>
            </a:r>
          </a:p>
          <a:p>
            <a:pPr lvl="0"/>
            <a:r>
              <a:rPr lang="ru-RU" sz="2400" dirty="0" smtClean="0">
                <a:latin typeface="Georgia" pitchFamily="18" charset="0"/>
              </a:rPr>
              <a:t>     </a:t>
            </a:r>
            <a:r>
              <a:rPr lang="ru-RU" sz="2400" dirty="0" err="1" smtClean="0">
                <a:latin typeface="Georgia" pitchFamily="18" charset="0"/>
              </a:rPr>
              <a:t>ровать</a:t>
            </a:r>
            <a:r>
              <a:rPr lang="ru-RU" sz="2400" dirty="0">
                <a:latin typeface="Georgia" pitchFamily="18" charset="0"/>
              </a:rPr>
              <a:t>.</a:t>
            </a:r>
          </a:p>
          <a:p>
            <a:pPr lvl="0"/>
            <a:r>
              <a:rPr lang="ru-RU" sz="2400" dirty="0" smtClean="0">
                <a:latin typeface="Georgia" pitchFamily="18" charset="0"/>
              </a:rPr>
              <a:t>-   Обозначить </a:t>
            </a:r>
            <a:r>
              <a:rPr lang="ru-RU" sz="2400" dirty="0">
                <a:latin typeface="Georgia" pitchFamily="18" charset="0"/>
              </a:rPr>
              <a:t>прошлое (будущее) с учетом </a:t>
            </a:r>
            <a:r>
              <a:rPr lang="ru-RU" sz="2400" dirty="0" err="1" smtClean="0">
                <a:latin typeface="Georgia" pitchFamily="18" charset="0"/>
              </a:rPr>
              <a:t>классификаци</a:t>
            </a:r>
            <a:r>
              <a:rPr lang="ru-RU" sz="2400" dirty="0" smtClean="0">
                <a:latin typeface="Georgia" pitchFamily="18" charset="0"/>
              </a:rPr>
              <a:t>- </a:t>
            </a:r>
          </a:p>
          <a:p>
            <a:pPr lvl="0"/>
            <a:r>
              <a:rPr lang="ru-RU" sz="2400" dirty="0" smtClean="0">
                <a:latin typeface="Georgia" pitchFamily="18" charset="0"/>
              </a:rPr>
              <a:t>    </a:t>
            </a:r>
            <a:r>
              <a:rPr lang="ru-RU" sz="2400" dirty="0" err="1" smtClean="0">
                <a:latin typeface="Georgia" pitchFamily="18" charset="0"/>
              </a:rPr>
              <a:t>онной</a:t>
            </a:r>
            <a:r>
              <a:rPr lang="ru-RU" sz="2400" dirty="0" smtClean="0">
                <a:latin typeface="Georgia" pitchFamily="18" charset="0"/>
              </a:rPr>
              <a:t> </a:t>
            </a:r>
            <a:r>
              <a:rPr lang="ru-RU" sz="2400" dirty="0">
                <a:latin typeface="Georgia" pitchFamily="18" charset="0"/>
              </a:rPr>
              <a:t>группы.</a:t>
            </a:r>
          </a:p>
          <a:p>
            <a:pPr lvl="0"/>
            <a:r>
              <a:rPr lang="ru-RU" sz="2400" dirty="0" smtClean="0">
                <a:latin typeface="Georgia" pitchFamily="18" charset="0"/>
              </a:rPr>
              <a:t>-   Составить </a:t>
            </a:r>
            <a:r>
              <a:rPr lang="ru-RU" sz="2400" dirty="0">
                <a:latin typeface="Georgia" pitchFamily="18" charset="0"/>
              </a:rPr>
              <a:t>рассказ-фантазию о прошлом (будущем) </a:t>
            </a:r>
            <a:r>
              <a:rPr lang="ru-RU" sz="2400" dirty="0" smtClean="0">
                <a:latin typeface="Georgia" pitchFamily="18" charset="0"/>
              </a:rPr>
              <a:t>  </a:t>
            </a:r>
          </a:p>
          <a:p>
            <a:pPr lvl="0"/>
            <a:r>
              <a:rPr lang="ru-RU" sz="2400" dirty="0">
                <a:latin typeface="Georgia" pitchFamily="18" charset="0"/>
              </a:rPr>
              <a:t> </a:t>
            </a:r>
            <a:r>
              <a:rPr lang="ru-RU" sz="2400" dirty="0" smtClean="0">
                <a:latin typeface="Georgia" pitchFamily="18" charset="0"/>
              </a:rPr>
              <a:t>   объекта</a:t>
            </a:r>
            <a:r>
              <a:rPr lang="ru-RU" sz="2400" dirty="0">
                <a:latin typeface="Georgia" pitchFamily="18" charset="0"/>
              </a:rPr>
              <a:t>.</a:t>
            </a:r>
          </a:p>
          <a:p>
            <a:pPr lvl="0"/>
            <a:r>
              <a:rPr lang="ru-RU" sz="2400" dirty="0" smtClean="0">
                <a:latin typeface="Georgia" pitchFamily="18" charset="0"/>
              </a:rPr>
              <a:t>-   Назвать </a:t>
            </a:r>
            <a:r>
              <a:rPr lang="ru-RU" sz="2400" dirty="0">
                <a:latin typeface="Georgia" pitchFamily="18" charset="0"/>
              </a:rPr>
              <a:t>рассказ.</a:t>
            </a:r>
          </a:p>
          <a:p>
            <a:endParaRPr lang="ru-RU" sz="24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2119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14" y="-93663"/>
            <a:ext cx="9144000" cy="704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548680"/>
            <a:ext cx="8352928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Georgia" pitchFamily="18" charset="0"/>
              </a:rPr>
              <a:t>6 этап</a:t>
            </a:r>
          </a:p>
          <a:p>
            <a:pPr algn="ctr"/>
            <a:r>
              <a:rPr lang="ru-RU" sz="2000" b="1" dirty="0">
                <a:latin typeface="Georgia" pitchFamily="18" charset="0"/>
              </a:rPr>
              <a:t>«Составление рассказов от лица разных объектов</a:t>
            </a:r>
            <a:r>
              <a:rPr lang="ru-RU" sz="2000" b="1" dirty="0" smtClean="0">
                <a:latin typeface="Georgia" pitchFamily="18" charset="0"/>
              </a:rPr>
              <a:t>»</a:t>
            </a:r>
          </a:p>
          <a:p>
            <a:pPr algn="ctr"/>
            <a:endParaRPr lang="ru-RU" sz="2000" b="1" dirty="0">
              <a:latin typeface="Georgia" pitchFamily="18" charset="0"/>
            </a:endParaRPr>
          </a:p>
          <a:p>
            <a:r>
              <a:rPr lang="ru-RU" b="1" dirty="0">
                <a:latin typeface="Georgia" pitchFamily="18" charset="0"/>
              </a:rPr>
              <a:t>Цель:</a:t>
            </a:r>
            <a:r>
              <a:rPr lang="ru-RU" dirty="0">
                <a:latin typeface="Georgia" pitchFamily="18" charset="0"/>
              </a:rPr>
              <a:t> </a:t>
            </a:r>
          </a:p>
          <a:p>
            <a:pPr lvl="0"/>
            <a:r>
              <a:rPr lang="ru-RU" sz="2000" dirty="0">
                <a:latin typeface="Georgia" pitchFamily="18" charset="0"/>
              </a:rPr>
              <a:t>обобщить знания детей о признаках проявления разных эмоциональных состояний и причинах их изменений;</a:t>
            </a:r>
          </a:p>
          <a:p>
            <a:pPr lvl="0"/>
            <a:r>
              <a:rPr lang="ru-RU" sz="2000" dirty="0">
                <a:latin typeface="Georgia" pitchFamily="18" charset="0"/>
              </a:rPr>
              <a:t>уточнить знания детей о разных поведенческих реакциях в зависимости от черт характера объекта;</a:t>
            </a:r>
          </a:p>
          <a:p>
            <a:pPr lvl="0"/>
            <a:r>
              <a:rPr lang="ru-RU" sz="2000" dirty="0">
                <a:latin typeface="Georgia" pitchFamily="18" charset="0"/>
              </a:rPr>
              <a:t> упражнять детей в умении перевоплощаться, составлять, связный творческий рассказ от первого </a:t>
            </a:r>
            <a:r>
              <a:rPr lang="ru-RU" sz="2000" dirty="0" smtClean="0">
                <a:latin typeface="Georgia" pitchFamily="18" charset="0"/>
              </a:rPr>
              <a:t>лица.</a:t>
            </a:r>
          </a:p>
          <a:p>
            <a:pPr lvl="0"/>
            <a:r>
              <a:rPr lang="ru-RU" sz="2000" dirty="0" smtClean="0">
                <a:latin typeface="Georgia" pitchFamily="18" charset="0"/>
              </a:rPr>
              <a:t> </a:t>
            </a:r>
            <a:endParaRPr lang="ru-RU" sz="2000" dirty="0">
              <a:latin typeface="Georgia" pitchFamily="18" charset="0"/>
            </a:endParaRPr>
          </a:p>
          <a:p>
            <a:r>
              <a:rPr lang="ru-RU" b="1" dirty="0">
                <a:latin typeface="Georgia" pitchFamily="18" charset="0"/>
              </a:rPr>
              <a:t>Алгоритм мыслительных действий </a:t>
            </a:r>
            <a:endParaRPr lang="ru-RU" dirty="0">
              <a:latin typeface="Georgia" pitchFamily="18" charset="0"/>
            </a:endParaRPr>
          </a:p>
          <a:p>
            <a:pPr lvl="0"/>
            <a:r>
              <a:rPr lang="ru-RU" sz="2000" dirty="0">
                <a:latin typeface="Georgia" pitchFamily="18" charset="0"/>
              </a:rPr>
              <a:t>Выбрать объект (героя) на картине.</a:t>
            </a:r>
          </a:p>
          <a:p>
            <a:pPr lvl="0"/>
            <a:r>
              <a:rPr lang="ru-RU" sz="2000" dirty="0">
                <a:latin typeface="Georgia" pitchFamily="18" charset="0"/>
              </a:rPr>
              <a:t>Определить его эмоциональное состояние, настроение или черту характера.</a:t>
            </a:r>
          </a:p>
          <a:p>
            <a:pPr lvl="0"/>
            <a:r>
              <a:rPr lang="ru-RU" sz="2000" dirty="0">
                <a:latin typeface="Georgia" pitchFamily="18" charset="0"/>
              </a:rPr>
              <a:t>Войти в образ героя.</a:t>
            </a:r>
          </a:p>
          <a:p>
            <a:pPr lvl="0"/>
            <a:r>
              <a:rPr lang="ru-RU" sz="2000" dirty="0">
                <a:latin typeface="Georgia" pitchFamily="18" charset="0"/>
              </a:rPr>
              <a:t>Описать восприятие изображенного на картине от лица выбранного объекта с заданной эмоциональной характеристикой.</a:t>
            </a:r>
          </a:p>
          <a:p>
            <a:pPr lvl="0"/>
            <a:r>
              <a:rPr lang="ru-RU" sz="2000" dirty="0">
                <a:latin typeface="Georgia" pitchFamily="18" charset="0"/>
              </a:rPr>
              <a:t>Решение проблемных ситуаций, содержащихся в сюжете картины.</a:t>
            </a:r>
          </a:p>
          <a:p>
            <a:endParaRPr lang="ru-RU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2058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2" y="-117633"/>
            <a:ext cx="9144000" cy="704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620688"/>
            <a:ext cx="799288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Georgia" pitchFamily="18" charset="0"/>
                <a:ea typeface="Times New Roman"/>
                <a:cs typeface="Times New Roman"/>
              </a:rPr>
              <a:t>      </a:t>
            </a:r>
            <a:endParaRPr lang="ru-RU" sz="2000" b="1" dirty="0">
              <a:latin typeface="Georgia" pitchFamily="18" charset="0"/>
              <a:ea typeface="Times New Roman"/>
              <a:cs typeface="Times New Roman"/>
            </a:endParaRPr>
          </a:p>
          <a:p>
            <a:pPr algn="just"/>
            <a:r>
              <a:rPr lang="ru-RU" sz="2800" b="1" dirty="0" smtClean="0">
                <a:latin typeface="Georgia" pitchFamily="18" charset="0"/>
                <a:ea typeface="Times New Roman"/>
                <a:cs typeface="Times New Roman"/>
              </a:rPr>
              <a:t>   Основной </a:t>
            </a:r>
            <a:r>
              <a:rPr lang="ru-RU" sz="2800" b="1" dirty="0">
                <a:latin typeface="Georgia" pitchFamily="18" charset="0"/>
                <a:ea typeface="Times New Roman"/>
                <a:cs typeface="Times New Roman"/>
              </a:rPr>
              <a:t>этап работы </a:t>
            </a:r>
            <a:r>
              <a:rPr lang="ru-RU" sz="2800" b="1" dirty="0" smtClean="0">
                <a:latin typeface="Georgia" pitchFamily="18" charset="0"/>
                <a:ea typeface="Times New Roman"/>
                <a:cs typeface="Times New Roman"/>
              </a:rPr>
              <a:t>по картине –    </a:t>
            </a:r>
          </a:p>
          <a:p>
            <a:pPr algn="just"/>
            <a:r>
              <a:rPr lang="ru-RU" sz="2800" b="1" dirty="0" smtClean="0">
                <a:latin typeface="Georgia" pitchFamily="18" charset="0"/>
                <a:ea typeface="Times New Roman"/>
                <a:cs typeface="Times New Roman"/>
              </a:rPr>
              <a:t>                составление рассказов</a:t>
            </a:r>
            <a:endParaRPr lang="ru-RU" sz="2800" b="1" dirty="0">
              <a:latin typeface="Georgia" pitchFamily="18" charset="0"/>
              <a:ea typeface="Times New Roman"/>
              <a:cs typeface="Times New Roman"/>
            </a:endParaRPr>
          </a:p>
          <a:p>
            <a:pPr algn="just"/>
            <a:endParaRPr lang="ru-RU" sz="2800" b="1" dirty="0" smtClean="0">
              <a:latin typeface="Georgia" pitchFamily="18" charset="0"/>
              <a:ea typeface="Times New Roman"/>
              <a:cs typeface="Times New Roman"/>
            </a:endParaRPr>
          </a:p>
          <a:p>
            <a:pPr algn="just"/>
            <a:r>
              <a:rPr lang="ru-RU" sz="2800" dirty="0" smtClean="0">
                <a:latin typeface="Georgia" pitchFamily="18" charset="0"/>
                <a:ea typeface="Times New Roman"/>
                <a:cs typeface="Times New Roman"/>
              </a:rPr>
              <a:t>Есть </a:t>
            </a:r>
            <a:r>
              <a:rPr lang="ru-RU" sz="2800" dirty="0">
                <a:latin typeface="Georgia" pitchFamily="18" charset="0"/>
                <a:ea typeface="Times New Roman"/>
                <a:cs typeface="Times New Roman"/>
              </a:rPr>
              <a:t>два основных вида </a:t>
            </a:r>
            <a:r>
              <a:rPr lang="ru-RU" sz="2800" dirty="0" smtClean="0">
                <a:latin typeface="Georgia" pitchFamily="18" charset="0"/>
                <a:ea typeface="Times New Roman"/>
                <a:cs typeface="Times New Roman"/>
              </a:rPr>
              <a:t> рассказывания:</a:t>
            </a:r>
          </a:p>
          <a:p>
            <a:pPr algn="just"/>
            <a:r>
              <a:rPr lang="ru-RU" sz="2800" dirty="0" smtClean="0">
                <a:latin typeface="Georgia" pitchFamily="18" charset="0"/>
                <a:ea typeface="Times New Roman"/>
                <a:cs typeface="Times New Roman"/>
              </a:rPr>
              <a:t>-Репродуктивный </a:t>
            </a:r>
          </a:p>
          <a:p>
            <a:pPr algn="just"/>
            <a:r>
              <a:rPr lang="ru-RU" sz="2800" dirty="0" smtClean="0">
                <a:latin typeface="Georgia" pitchFamily="18" charset="0"/>
                <a:ea typeface="Times New Roman"/>
                <a:cs typeface="Times New Roman"/>
              </a:rPr>
              <a:t>(воссоздающий</a:t>
            </a:r>
            <a:r>
              <a:rPr lang="ru-RU" sz="2800" dirty="0">
                <a:latin typeface="Georgia" pitchFamily="18" charset="0"/>
                <a:ea typeface="Times New Roman"/>
                <a:cs typeface="Times New Roman"/>
              </a:rPr>
              <a:t>, </a:t>
            </a:r>
            <a:r>
              <a:rPr lang="ru-RU" sz="2800" dirty="0" smtClean="0">
                <a:latin typeface="Georgia" pitchFamily="18" charset="0"/>
                <a:ea typeface="Times New Roman"/>
                <a:cs typeface="Times New Roman"/>
              </a:rPr>
              <a:t>использующий опору)</a:t>
            </a:r>
          </a:p>
          <a:p>
            <a:pPr algn="just"/>
            <a:r>
              <a:rPr lang="ru-RU" sz="2800" dirty="0" smtClean="0">
                <a:latin typeface="Georgia" pitchFamily="18" charset="0"/>
                <a:ea typeface="Times New Roman"/>
                <a:cs typeface="Times New Roman"/>
              </a:rPr>
              <a:t>-Творческий </a:t>
            </a:r>
            <a:r>
              <a:rPr lang="ru-RU" sz="2800" dirty="0">
                <a:latin typeface="Georgia" pitchFamily="18" charset="0"/>
                <a:ea typeface="Times New Roman"/>
                <a:cs typeface="Times New Roman"/>
              </a:rPr>
              <a:t> </a:t>
            </a:r>
            <a:br>
              <a:rPr lang="ru-RU" sz="2800" dirty="0">
                <a:latin typeface="Georgia" pitchFamily="18" charset="0"/>
                <a:ea typeface="Times New Roman"/>
                <a:cs typeface="Times New Roman"/>
              </a:rPr>
            </a:br>
            <a:endParaRPr lang="ru-RU" sz="28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3341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316" y="-188913"/>
            <a:ext cx="9175315" cy="704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39917" y="-5417"/>
            <a:ext cx="763284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Georgia" pitchFamily="18" charset="0"/>
                <a:ea typeface="Times New Roman"/>
                <a:cs typeface="Times New Roman"/>
              </a:rPr>
              <a:t>          </a:t>
            </a:r>
            <a:r>
              <a:rPr lang="ru-RU" sz="2000" b="1" dirty="0" smtClean="0">
                <a:latin typeface="Georgia" pitchFamily="18" charset="0"/>
                <a:ea typeface="Times New Roman"/>
                <a:cs typeface="Times New Roman"/>
              </a:rPr>
              <a:t>Правила для смелых и упорных педагогов:</a:t>
            </a:r>
          </a:p>
          <a:p>
            <a:r>
              <a:rPr lang="ru-RU" sz="2000" b="1" dirty="0">
                <a:latin typeface="Georgia" pitchFamily="18" charset="0"/>
                <a:ea typeface="Times New Roman"/>
                <a:cs typeface="Times New Roman"/>
              </a:rPr>
              <a:t/>
            </a:r>
            <a:br>
              <a:rPr lang="ru-RU" sz="2000" b="1" dirty="0">
                <a:latin typeface="Georgia" pitchFamily="18" charset="0"/>
                <a:ea typeface="Times New Roman"/>
                <a:cs typeface="Times New Roman"/>
              </a:rPr>
            </a:b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1. Если вы испытываете затруднения в работе по </a:t>
            </a:r>
            <a:r>
              <a:rPr lang="ru-RU" sz="2000" dirty="0" smtClean="0">
                <a:latin typeface="Georgia" pitchFamily="18" charset="0"/>
                <a:ea typeface="Times New Roman"/>
                <a:cs typeface="Times New Roman"/>
              </a:rPr>
              <a:t>составлению </a:t>
            </a: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рассказов, то планируйте этот вид деятельности не иногда и не часто, а очень часто. Через 5 лет станет легче. </a:t>
            </a:r>
            <a:endParaRPr lang="ru-RU" sz="2000" dirty="0" smtClean="0">
              <a:latin typeface="Georgia" pitchFamily="18" charset="0"/>
              <a:ea typeface="Times New Roman"/>
              <a:cs typeface="Times New Roman"/>
            </a:endParaRPr>
          </a:p>
          <a:p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/>
            </a:r>
            <a:br>
              <a:rPr lang="ru-RU" sz="2000" dirty="0">
                <a:latin typeface="Georgia" pitchFamily="18" charset="0"/>
                <a:ea typeface="Times New Roman"/>
                <a:cs typeface="Times New Roman"/>
              </a:rPr>
            </a:b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2. Никогда не отвечайте сами на свой же вопрос. Терпите, и вы дождетесь того, что на него станут отвечать ваши дети. Помогать можно только еще одним вопросом, или двумя, или десятью... Но знайте: количество вопросов обратно </a:t>
            </a:r>
            <a:r>
              <a:rPr lang="ru-RU" sz="2000" dirty="0" smtClean="0">
                <a:latin typeface="Georgia" pitchFamily="18" charset="0"/>
                <a:ea typeface="Times New Roman"/>
                <a:cs typeface="Times New Roman"/>
              </a:rPr>
              <a:t>пропорционально </a:t>
            </a: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уровню мастерства. </a:t>
            </a:r>
            <a:endParaRPr lang="ru-RU" sz="2000" dirty="0" smtClean="0">
              <a:latin typeface="Georgia" pitchFamily="18" charset="0"/>
              <a:ea typeface="Times New Roman"/>
              <a:cs typeface="Times New Roman"/>
            </a:endParaRPr>
          </a:p>
          <a:p>
            <a:endParaRPr lang="ru-RU" sz="2000" dirty="0">
              <a:latin typeface="Georgia" pitchFamily="18" charset="0"/>
              <a:ea typeface="Times New Roman"/>
              <a:cs typeface="Times New Roman"/>
            </a:endParaRPr>
          </a:p>
          <a:p>
            <a:r>
              <a:rPr lang="ru-RU" sz="2000" dirty="0" smtClean="0">
                <a:latin typeface="Georgia" pitchFamily="18" charset="0"/>
                <a:ea typeface="Times New Roman"/>
                <a:cs typeface="Times New Roman"/>
              </a:rPr>
              <a:t>3</a:t>
            </a: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. Никогда не задавайте вопрос, на который можно ответить «да» или «нет». Это не имеет смысла. </a:t>
            </a:r>
            <a:endParaRPr lang="ru-RU" sz="2000" dirty="0" smtClean="0">
              <a:latin typeface="Georgia" pitchFamily="18" charset="0"/>
              <a:ea typeface="Times New Roman"/>
              <a:cs typeface="Times New Roman"/>
            </a:endParaRPr>
          </a:p>
          <a:p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/>
            </a:r>
            <a:br>
              <a:rPr lang="ru-RU" sz="2000" dirty="0">
                <a:latin typeface="Georgia" pitchFamily="18" charset="0"/>
                <a:ea typeface="Times New Roman"/>
                <a:cs typeface="Times New Roman"/>
              </a:rPr>
            </a:b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4. После проведения НОД просмотрите конспект еще раз, вспомните все вопросы, которые вы задали детям, и замените их одним, более точным. </a:t>
            </a:r>
            <a:endParaRPr lang="ru-RU" sz="2000" dirty="0" smtClean="0">
              <a:latin typeface="Georgia" pitchFamily="18" charset="0"/>
              <a:ea typeface="Times New Roman"/>
              <a:cs typeface="Times New Roman"/>
            </a:endParaRPr>
          </a:p>
          <a:p>
            <a:endParaRPr lang="ru-RU" sz="2000" dirty="0">
              <a:latin typeface="Georgia" pitchFamily="18" charset="0"/>
              <a:ea typeface="Times New Roman"/>
              <a:cs typeface="Times New Roman"/>
            </a:endParaRPr>
          </a:p>
          <a:p>
            <a:r>
              <a:rPr lang="ru-RU" sz="2000" dirty="0" smtClean="0">
                <a:latin typeface="Georgia" pitchFamily="18" charset="0"/>
                <a:ea typeface="Times New Roman"/>
                <a:cs typeface="Times New Roman"/>
              </a:rPr>
              <a:t>5</a:t>
            </a: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. Если рассказ не получился или получился с трудом - </a:t>
            </a:r>
            <a:r>
              <a:rPr lang="ru-RU" sz="2000" dirty="0" smtClean="0">
                <a:latin typeface="Georgia" pitchFamily="18" charset="0"/>
                <a:ea typeface="Times New Roman"/>
                <a:cs typeface="Times New Roman"/>
              </a:rPr>
              <a:t>улыбнитесь, </a:t>
            </a: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потому что успех </a:t>
            </a:r>
            <a:r>
              <a:rPr lang="ru-RU" sz="2000" dirty="0" smtClean="0">
                <a:latin typeface="Georgia" pitchFamily="18" charset="0"/>
                <a:ea typeface="Times New Roman"/>
                <a:cs typeface="Times New Roman"/>
              </a:rPr>
              <a:t>впереди</a:t>
            </a: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!</a:t>
            </a:r>
            <a:br>
              <a:rPr lang="ru-RU" sz="2000" dirty="0">
                <a:latin typeface="Georgia" pitchFamily="18" charset="0"/>
                <a:ea typeface="Times New Roman"/>
                <a:cs typeface="Times New Roman"/>
              </a:rPr>
            </a:br>
            <a:endParaRPr lang="ru-RU" sz="20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3747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1731"/>
            <a:ext cx="9144000" cy="704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9632" y="1484784"/>
            <a:ext cx="69847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Georgia" pitchFamily="18" charset="0"/>
                <a:ea typeface="Times New Roman"/>
                <a:cs typeface="Times New Roman"/>
              </a:rPr>
              <a:t>Право выбора всегда остается за вами: будете ли вы просто носителями информации или вы создадите такие условия, которые помогут детям самим добывать информацию и приобретать </a:t>
            </a:r>
            <a:r>
              <a:rPr lang="ru-RU" sz="2800" dirty="0" smtClean="0">
                <a:latin typeface="Georgia" pitchFamily="18" charset="0"/>
                <a:ea typeface="Times New Roman"/>
                <a:cs typeface="Times New Roman"/>
              </a:rPr>
              <a:t>ее в процессе рассказывания </a:t>
            </a:r>
            <a:r>
              <a:rPr lang="ru-RU" sz="2800" dirty="0">
                <a:latin typeface="Georgia" pitchFamily="18" charset="0"/>
                <a:ea typeface="Times New Roman"/>
                <a:cs typeface="Times New Roman"/>
              </a:rPr>
              <a:t>по картине. </a:t>
            </a:r>
            <a:endParaRPr lang="ru-RU" sz="2800" dirty="0" smtClean="0">
              <a:latin typeface="Georgia" pitchFamily="18" charset="0"/>
              <a:ea typeface="Times New Roman"/>
              <a:cs typeface="Times New Roman"/>
            </a:endParaRPr>
          </a:p>
          <a:p>
            <a:r>
              <a:rPr lang="ru-RU" sz="2800" dirty="0" smtClean="0">
                <a:latin typeface="Georgia" pitchFamily="18" charset="0"/>
                <a:ea typeface="Times New Roman"/>
                <a:cs typeface="Times New Roman"/>
              </a:rPr>
              <a:t>              Дерзайте</a:t>
            </a:r>
            <a:r>
              <a:rPr lang="ru-RU" sz="2800" dirty="0">
                <a:latin typeface="Georgia" pitchFamily="18" charset="0"/>
                <a:ea typeface="Times New Roman"/>
                <a:cs typeface="Times New Roman"/>
              </a:rPr>
              <a:t>, творите! </a:t>
            </a:r>
            <a:endParaRPr lang="ru-RU" sz="2800" dirty="0" smtClean="0">
              <a:latin typeface="Georgia" pitchFamily="18" charset="0"/>
              <a:ea typeface="Times New Roman"/>
              <a:cs typeface="Times New Roman"/>
            </a:endParaRPr>
          </a:p>
          <a:p>
            <a:r>
              <a:rPr lang="ru-RU" sz="2800" dirty="0" smtClean="0">
                <a:latin typeface="Georgia" pitchFamily="18" charset="0"/>
                <a:ea typeface="Times New Roman"/>
                <a:cs typeface="Times New Roman"/>
              </a:rPr>
              <a:t>                              Спасибо </a:t>
            </a:r>
            <a:r>
              <a:rPr lang="ru-RU" sz="2800" dirty="0">
                <a:latin typeface="Georgia" pitchFamily="18" charset="0"/>
                <a:ea typeface="Times New Roman"/>
                <a:cs typeface="Times New Roman"/>
              </a:rPr>
              <a:t>за работу! </a:t>
            </a:r>
            <a:br>
              <a:rPr lang="ru-RU" sz="2800" dirty="0">
                <a:latin typeface="Georgia" pitchFamily="18" charset="0"/>
                <a:ea typeface="Times New Roman"/>
                <a:cs typeface="Times New Roman"/>
              </a:rPr>
            </a:br>
            <a:endParaRPr lang="ru-RU" sz="28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396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3663"/>
            <a:ext cx="9144000" cy="704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764704"/>
            <a:ext cx="8136904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>
              <a:latin typeface="Georgia" pitchFamily="18" charset="0"/>
            </a:endParaRPr>
          </a:p>
          <a:p>
            <a:pPr algn="just"/>
            <a:r>
              <a:rPr lang="ru-RU" sz="3200" dirty="0" smtClean="0">
                <a:latin typeface="Georgia" pitchFamily="18" charset="0"/>
              </a:rPr>
              <a:t>Развитие </a:t>
            </a:r>
            <a:r>
              <a:rPr lang="ru-RU" sz="3200" dirty="0">
                <a:latin typeface="Georgia" pitchFamily="18" charset="0"/>
              </a:rPr>
              <a:t>связной речи через составление рассказов по картинам и серии сюжетных картинок  является очень актуальным, интересным и </a:t>
            </a:r>
            <a:r>
              <a:rPr lang="ru-RU" sz="3200" dirty="0" smtClean="0">
                <a:latin typeface="Georgia" pitchFamily="18" charset="0"/>
              </a:rPr>
              <a:t>в то же время сложным </a:t>
            </a:r>
            <a:r>
              <a:rPr lang="ru-RU" sz="3200" dirty="0">
                <a:latin typeface="Georgia" pitchFamily="18" charset="0"/>
              </a:rPr>
              <a:t>видом речевой деятельности для дошкольников.</a:t>
            </a:r>
          </a:p>
          <a:p>
            <a:r>
              <a:rPr lang="ru-RU" sz="3200" dirty="0">
                <a:latin typeface="Georgia" pitchFamily="18" charset="0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990916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3663"/>
            <a:ext cx="9144000" cy="704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9592" y="692696"/>
            <a:ext cx="72728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На таких занятиях </a:t>
            </a:r>
            <a:r>
              <a:rPr lang="ru-RU" sz="2400" b="1" dirty="0">
                <a:latin typeface="Georgia" pitchFamily="18" charset="0"/>
              </a:rPr>
              <a:t>решается целый ряд задач</a:t>
            </a:r>
            <a:r>
              <a:rPr lang="ru-RU" sz="2400" b="1" dirty="0" smtClean="0">
                <a:latin typeface="Georgia" pitchFamily="18" charset="0"/>
              </a:rPr>
              <a:t>: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Georgia" pitchFamily="18" charset="0"/>
              </a:rPr>
              <a:t>Воспитывается у </a:t>
            </a:r>
            <a:r>
              <a:rPr lang="ru-RU" sz="2400" dirty="0">
                <a:latin typeface="Georgia" pitchFamily="18" charset="0"/>
              </a:rPr>
              <a:t>детей интерес к составлению рассказов по картинам, </a:t>
            </a:r>
            <a:r>
              <a:rPr lang="ru-RU" sz="2400" dirty="0" smtClean="0">
                <a:latin typeface="Georgia" pitchFamily="18" charset="0"/>
              </a:rPr>
              <a:t>учатся </a:t>
            </a:r>
            <a:r>
              <a:rPr lang="ru-RU" sz="2400" dirty="0">
                <a:latin typeface="Georgia" pitchFamily="18" charset="0"/>
              </a:rPr>
              <a:t>правильно понимать их содержание; </a:t>
            </a:r>
            <a:endParaRPr lang="ru-RU" sz="2400" dirty="0" smtClean="0">
              <a:latin typeface="Georgia" pitchFamily="18" charset="0"/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latin typeface="Georgia" pitchFamily="18" charset="0"/>
              </a:rPr>
              <a:t>Формируется </a:t>
            </a:r>
            <a:r>
              <a:rPr lang="ru-RU" sz="2400" dirty="0">
                <a:latin typeface="Georgia" pitchFamily="18" charset="0"/>
              </a:rPr>
              <a:t>умение связно, последовательно описывать </a:t>
            </a:r>
            <a:r>
              <a:rPr lang="ru-RU" sz="2400" dirty="0" smtClean="0">
                <a:latin typeface="Georgia" pitchFamily="18" charset="0"/>
              </a:rPr>
              <a:t>изображенное;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Georgia" pitchFamily="18" charset="0"/>
              </a:rPr>
              <a:t>Активизируется </a:t>
            </a:r>
            <a:r>
              <a:rPr lang="ru-RU" sz="2400" dirty="0">
                <a:latin typeface="Georgia" pitchFamily="18" charset="0"/>
              </a:rPr>
              <a:t>и </a:t>
            </a:r>
            <a:r>
              <a:rPr lang="ru-RU" sz="2400" dirty="0" smtClean="0">
                <a:latin typeface="Georgia" pitchFamily="18" charset="0"/>
              </a:rPr>
              <a:t>расширяется словарный </a:t>
            </a:r>
            <a:r>
              <a:rPr lang="ru-RU" sz="2400" dirty="0">
                <a:latin typeface="Georgia" pitchFamily="18" charset="0"/>
              </a:rPr>
              <a:t>запас; </a:t>
            </a:r>
            <a:endParaRPr lang="ru-RU" sz="2400" dirty="0" smtClean="0">
              <a:latin typeface="Georgia" pitchFamily="18" charset="0"/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latin typeface="Georgia" pitchFamily="18" charset="0"/>
              </a:rPr>
              <a:t>Учатся грамматически </a:t>
            </a:r>
            <a:r>
              <a:rPr lang="ru-RU" sz="2400" dirty="0">
                <a:latin typeface="Georgia" pitchFamily="18" charset="0"/>
              </a:rPr>
              <a:t>правильно строить </a:t>
            </a:r>
            <a:r>
              <a:rPr lang="ru-RU" sz="2400" dirty="0" smtClean="0">
                <a:latin typeface="Georgia" pitchFamily="18" charset="0"/>
              </a:rPr>
              <a:t>предложения. </a:t>
            </a:r>
          </a:p>
          <a:p>
            <a:endParaRPr lang="ru-RU" sz="24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543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4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91580" y="430301"/>
            <a:ext cx="7560840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Georgia" pitchFamily="18" charset="0"/>
                <a:ea typeface="Times New Roman"/>
                <a:cs typeface="Times New Roman"/>
              </a:rPr>
              <a:t>Методика проведения обучения рассказыванию по картине</a:t>
            </a:r>
          </a:p>
          <a:p>
            <a:pPr algn="ctr"/>
            <a:endParaRPr lang="ru-RU" b="1" dirty="0">
              <a:latin typeface="Georgia" pitchFamily="18" charset="0"/>
              <a:ea typeface="Times New Roman"/>
              <a:cs typeface="Times New Roman"/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latin typeface="Georgia" pitchFamily="18" charset="0"/>
                <a:ea typeface="Times New Roman"/>
                <a:cs typeface="Times New Roman"/>
              </a:rPr>
              <a:t>Эмоциональное </a:t>
            </a: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начало. </a:t>
            </a:r>
            <a:endParaRPr lang="ru-RU" sz="2000" dirty="0" smtClean="0">
              <a:latin typeface="Georgia" pitchFamily="18" charset="0"/>
              <a:ea typeface="Times New Roman"/>
              <a:cs typeface="Times New Roman"/>
            </a:endParaRPr>
          </a:p>
          <a:p>
            <a:pPr marL="342900" indent="-342900">
              <a:buAutoNum type="arabicPeriod"/>
            </a:pPr>
            <a:endParaRPr lang="ru-RU" sz="2000" dirty="0">
              <a:latin typeface="Georgia" pitchFamily="18" charset="0"/>
              <a:ea typeface="Times New Roman"/>
              <a:cs typeface="Times New Roman"/>
            </a:endParaRPr>
          </a:p>
          <a:p>
            <a:r>
              <a:rPr lang="ru-RU" sz="2000" dirty="0" smtClean="0">
                <a:latin typeface="Georgia" pitchFamily="18" charset="0"/>
                <a:ea typeface="Times New Roman"/>
                <a:cs typeface="Times New Roman"/>
              </a:rPr>
              <a:t>2</a:t>
            </a: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. </a:t>
            </a:r>
            <a:r>
              <a:rPr lang="ru-RU" sz="2000" dirty="0" smtClean="0">
                <a:latin typeface="Georgia" pitchFamily="18" charset="0"/>
                <a:ea typeface="Times New Roman"/>
                <a:cs typeface="Times New Roman"/>
              </a:rPr>
              <a:t> Краткая </a:t>
            </a: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вступительная беседа, устанавливающая связь НОД с предшествующими наблюдениями, играми, другой деятельностью. </a:t>
            </a:r>
            <a:r>
              <a:rPr lang="ru-RU" sz="2000" dirty="0" smtClean="0">
                <a:latin typeface="Georgia" pitchFamily="18" charset="0"/>
                <a:ea typeface="Times New Roman"/>
                <a:cs typeface="Times New Roman"/>
              </a:rPr>
              <a:t>Подготавливает детей к восприятию картины.</a:t>
            </a:r>
          </a:p>
          <a:p>
            <a:endParaRPr lang="ru-RU" sz="2000" dirty="0" smtClean="0">
              <a:latin typeface="Georgia" pitchFamily="18" charset="0"/>
              <a:ea typeface="Times New Roman"/>
              <a:cs typeface="Times New Roman"/>
            </a:endParaRPr>
          </a:p>
          <a:p>
            <a:pPr marL="342900" indent="-342900">
              <a:buAutoNum type="arabicPeriod" startAt="3"/>
            </a:pPr>
            <a:r>
              <a:rPr lang="ru-RU" sz="2000" dirty="0" smtClean="0">
                <a:latin typeface="Georgia" pitchFamily="18" charset="0"/>
                <a:ea typeface="Times New Roman"/>
                <a:cs typeface="Times New Roman"/>
              </a:rPr>
              <a:t>Подготовительная </a:t>
            </a: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работа по обучению рассказыванию. </a:t>
            </a:r>
            <a:endParaRPr lang="ru-RU" sz="2000" dirty="0" smtClean="0">
              <a:latin typeface="Georgia" pitchFamily="18" charset="0"/>
              <a:ea typeface="Times New Roman"/>
              <a:cs typeface="Times New Roman"/>
            </a:endParaRPr>
          </a:p>
          <a:p>
            <a:pPr marL="342900" indent="-342900">
              <a:buAutoNum type="arabicPeriod" startAt="3"/>
            </a:pPr>
            <a:endParaRPr lang="ru-RU" sz="2000" dirty="0">
              <a:latin typeface="Georgia" pitchFamily="18" charset="0"/>
              <a:ea typeface="Times New Roman"/>
              <a:cs typeface="Times New Roman"/>
            </a:endParaRPr>
          </a:p>
          <a:p>
            <a:r>
              <a:rPr lang="ru-RU" sz="2000" dirty="0" smtClean="0">
                <a:latin typeface="Georgia" pitchFamily="18" charset="0"/>
                <a:ea typeface="Times New Roman"/>
                <a:cs typeface="Times New Roman"/>
              </a:rPr>
              <a:t>4</a:t>
            </a: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. </a:t>
            </a:r>
            <a:r>
              <a:rPr lang="ru-RU" sz="2000" dirty="0" smtClean="0">
                <a:latin typeface="Georgia" pitchFamily="18" charset="0"/>
                <a:ea typeface="Times New Roman"/>
                <a:cs typeface="Times New Roman"/>
              </a:rPr>
              <a:t> Основная </a:t>
            </a: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работа: составление рассказов. Есть два основных вида рассказывания: репродуктивный (воссоздающий, использующий </a:t>
            </a:r>
            <a:r>
              <a:rPr lang="ru-RU" sz="2000" dirty="0" smtClean="0">
                <a:latin typeface="Georgia" pitchFamily="18" charset="0"/>
                <a:ea typeface="Times New Roman"/>
                <a:cs typeface="Times New Roman"/>
              </a:rPr>
              <a:t>опору</a:t>
            </a: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) вид рассказывания и творческий вид рассказывания. </a:t>
            </a:r>
            <a:endParaRPr lang="ru-RU" sz="2000" dirty="0" smtClean="0">
              <a:latin typeface="Georgia" pitchFamily="18" charset="0"/>
              <a:ea typeface="Times New Roman"/>
              <a:cs typeface="Times New Roman"/>
            </a:endParaRPr>
          </a:p>
          <a:p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/>
            </a:r>
            <a:br>
              <a:rPr lang="ru-RU" sz="2000" dirty="0">
                <a:latin typeface="Georgia" pitchFamily="18" charset="0"/>
                <a:ea typeface="Times New Roman"/>
                <a:cs typeface="Times New Roman"/>
              </a:rPr>
            </a:b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5. </a:t>
            </a:r>
            <a:r>
              <a:rPr lang="ru-RU" sz="2000" dirty="0" smtClean="0">
                <a:latin typeface="Georgia" pitchFamily="18" charset="0"/>
                <a:ea typeface="Times New Roman"/>
                <a:cs typeface="Times New Roman"/>
              </a:rPr>
              <a:t> Итог</a:t>
            </a: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. </a:t>
            </a:r>
            <a:br>
              <a:rPr lang="ru-RU" sz="2000" dirty="0">
                <a:latin typeface="Georgia" pitchFamily="18" charset="0"/>
                <a:ea typeface="Times New Roman"/>
                <a:cs typeface="Times New Roman"/>
              </a:rPr>
            </a:b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/>
            </a:r>
            <a:br>
              <a:rPr lang="ru-RU" sz="2000" dirty="0">
                <a:latin typeface="Georgia" pitchFamily="18" charset="0"/>
                <a:ea typeface="Times New Roman"/>
                <a:cs typeface="Times New Roman"/>
              </a:rPr>
            </a:br>
            <a:endParaRPr lang="ru-RU" sz="20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173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3663"/>
            <a:ext cx="9144000" cy="704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764704"/>
            <a:ext cx="835292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Georgia" pitchFamily="18" charset="0"/>
                <a:ea typeface="Times New Roman"/>
                <a:cs typeface="Shruti" pitchFamily="34" charset="0"/>
              </a:rPr>
              <a:t>Методы </a:t>
            </a:r>
            <a:r>
              <a:rPr lang="ru-RU" sz="2400" b="1" dirty="0">
                <a:latin typeface="Georgia" pitchFamily="18" charset="0"/>
                <a:ea typeface="Times New Roman"/>
                <a:cs typeface="Shruti" pitchFamily="34" charset="0"/>
              </a:rPr>
              <a:t>на этапе подготовительной работы по </a:t>
            </a:r>
            <a:r>
              <a:rPr lang="ru-RU" sz="2400" b="1" dirty="0" smtClean="0">
                <a:latin typeface="Georgia" pitchFamily="18" charset="0"/>
                <a:ea typeface="Times New Roman"/>
                <a:cs typeface="Shruti" pitchFamily="34" charset="0"/>
              </a:rPr>
              <a:t> </a:t>
            </a:r>
          </a:p>
          <a:p>
            <a:r>
              <a:rPr lang="ru-RU" sz="2400" b="1" dirty="0" smtClean="0">
                <a:latin typeface="Georgia" pitchFamily="18" charset="0"/>
                <a:ea typeface="Times New Roman"/>
                <a:cs typeface="Shruti" pitchFamily="34" charset="0"/>
              </a:rPr>
              <a:t>                    обучению </a:t>
            </a:r>
            <a:r>
              <a:rPr lang="ru-RU" sz="2400" b="1" dirty="0">
                <a:latin typeface="Georgia" pitchFamily="18" charset="0"/>
                <a:ea typeface="Times New Roman"/>
                <a:cs typeface="Shruti" pitchFamily="34" charset="0"/>
              </a:rPr>
              <a:t>рассказыванию: </a:t>
            </a:r>
            <a:endParaRPr lang="ru-RU" sz="2400" b="1" dirty="0" smtClean="0">
              <a:latin typeface="Georgia" pitchFamily="18" charset="0"/>
              <a:ea typeface="Times New Roman"/>
              <a:cs typeface="Shruti" pitchFamily="34" charset="0"/>
            </a:endParaRPr>
          </a:p>
          <a:p>
            <a:endParaRPr lang="ru-RU" sz="2400" b="1" dirty="0">
              <a:latin typeface="Georgia" pitchFamily="18" charset="0"/>
              <a:ea typeface="Times New Roman"/>
              <a:cs typeface="Shruti" pitchFamily="34" charset="0"/>
            </a:endParaRPr>
          </a:p>
          <a:p>
            <a:pPr marL="457200" indent="-457200">
              <a:buAutoNum type="arabicPeriod"/>
            </a:pPr>
            <a:r>
              <a:rPr lang="ru-RU" sz="2000" b="1" dirty="0" smtClean="0">
                <a:latin typeface="Georgia" pitchFamily="18" charset="0"/>
                <a:ea typeface="Times New Roman"/>
                <a:cs typeface="Shruti" pitchFamily="34" charset="0"/>
              </a:rPr>
              <a:t>Наглядный </a:t>
            </a:r>
            <a:r>
              <a:rPr lang="ru-RU" sz="2000" b="1" dirty="0">
                <a:latin typeface="Georgia" pitchFamily="18" charset="0"/>
                <a:ea typeface="Times New Roman"/>
                <a:cs typeface="Shruti" pitchFamily="34" charset="0"/>
              </a:rPr>
              <a:t>метод: </a:t>
            </a:r>
            <a:r>
              <a:rPr lang="ru-RU" sz="2000" dirty="0">
                <a:latin typeface="Georgia" pitchFamily="18" charset="0"/>
                <a:ea typeface="Times New Roman"/>
                <a:cs typeface="Shruti" pitchFamily="34" charset="0"/>
              </a:rPr>
              <a:t>Рассматривание. </a:t>
            </a:r>
            <a:endParaRPr lang="ru-RU" sz="2000" dirty="0" smtClean="0">
              <a:latin typeface="Georgia" pitchFamily="18" charset="0"/>
              <a:ea typeface="Times New Roman"/>
              <a:cs typeface="Shruti" pitchFamily="34" charset="0"/>
            </a:endParaRPr>
          </a:p>
          <a:p>
            <a:r>
              <a:rPr lang="ru-RU" sz="2000" dirty="0" smtClean="0">
                <a:latin typeface="Georgia" pitchFamily="18" charset="0"/>
                <a:ea typeface="Times New Roman"/>
                <a:cs typeface="Shruti" pitchFamily="34" charset="0"/>
              </a:rPr>
              <a:t>Цели</a:t>
            </a:r>
            <a:r>
              <a:rPr lang="ru-RU" sz="2000" dirty="0">
                <a:latin typeface="Georgia" pitchFamily="18" charset="0"/>
                <a:ea typeface="Times New Roman"/>
                <a:cs typeface="Shruti" pitchFamily="34" charset="0"/>
              </a:rPr>
              <a:t>: привлечь внимание детей к картине; способствовать развитию зрительного восприятия. </a:t>
            </a:r>
            <a:endParaRPr lang="ru-RU" sz="2000" dirty="0" smtClean="0">
              <a:latin typeface="Georgia" pitchFamily="18" charset="0"/>
              <a:ea typeface="Times New Roman"/>
              <a:cs typeface="Shruti" pitchFamily="34" charset="0"/>
            </a:endParaRPr>
          </a:p>
          <a:p>
            <a:r>
              <a:rPr lang="ru-RU" sz="2000" dirty="0" smtClean="0">
                <a:latin typeface="Georgia" pitchFamily="18" charset="0"/>
                <a:ea typeface="Times New Roman"/>
                <a:cs typeface="Shruti" pitchFamily="34" charset="0"/>
              </a:rPr>
              <a:t>Рассматривание </a:t>
            </a:r>
            <a:r>
              <a:rPr lang="ru-RU" sz="2000" dirty="0">
                <a:latin typeface="Georgia" pitchFamily="18" charset="0"/>
                <a:ea typeface="Times New Roman"/>
                <a:cs typeface="Shruti" pitchFamily="34" charset="0"/>
              </a:rPr>
              <a:t>картины, т.е. </a:t>
            </a:r>
            <a:r>
              <a:rPr lang="ru-RU" sz="2000" dirty="0" smtClean="0">
                <a:latin typeface="Georgia" pitchFamily="18" charset="0"/>
                <a:ea typeface="Times New Roman"/>
                <a:cs typeface="Shruti" pitchFamily="34" charset="0"/>
              </a:rPr>
              <a:t>сенсорное </a:t>
            </a:r>
            <a:r>
              <a:rPr lang="ru-RU" sz="2000" dirty="0">
                <a:latin typeface="Georgia" pitchFamily="18" charset="0"/>
                <a:ea typeface="Times New Roman"/>
                <a:cs typeface="Shruti" pitchFamily="34" charset="0"/>
              </a:rPr>
              <a:t>обследования, включает: восприятие объекта картины в целом; вычленение его характерных особенностей; определение пространственных взаимоотношений частей относительно друг друга (выше, ниже, слева, справа и т.д.); вычленение более мелких частей или деталей предмета картины и установление их пространственного расположения по отношению к основным частям; повторное целостное восприятие предмета картины</a:t>
            </a:r>
            <a:endParaRPr lang="ru-RU" sz="2000" dirty="0">
              <a:latin typeface="Georgia" pitchFamily="18" charset="0"/>
              <a:cs typeface="Shrut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691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3663"/>
            <a:ext cx="9144000" cy="704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335846"/>
            <a:ext cx="777686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Georgia" pitchFamily="18" charset="0"/>
                <a:ea typeface="Times New Roman"/>
                <a:cs typeface="Times New Roman"/>
              </a:rPr>
              <a:t>2. Словесный метод: </a:t>
            </a: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Беседа по картине. </a:t>
            </a:r>
            <a:endParaRPr lang="ru-RU" sz="2000" dirty="0" smtClean="0">
              <a:latin typeface="Georgia" pitchFamily="18" charset="0"/>
              <a:ea typeface="Times New Roman"/>
              <a:cs typeface="Times New Roman"/>
            </a:endParaRPr>
          </a:p>
          <a:p>
            <a:r>
              <a:rPr lang="ru-RU" sz="2000" dirty="0" smtClean="0">
                <a:latin typeface="Georgia" pitchFamily="18" charset="0"/>
                <a:ea typeface="Times New Roman"/>
                <a:cs typeface="Times New Roman"/>
              </a:rPr>
              <a:t>Цели</a:t>
            </a: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: помочь ребенку проанализировать сюжет картины; активизировать знания детей об окружающем. </a:t>
            </a:r>
            <a:endParaRPr lang="ru-RU" sz="2000" dirty="0" smtClean="0">
              <a:latin typeface="Georgia" pitchFamily="18" charset="0"/>
              <a:ea typeface="Times New Roman"/>
              <a:cs typeface="Times New Roman"/>
            </a:endParaRPr>
          </a:p>
          <a:p>
            <a:r>
              <a:rPr lang="ru-RU" sz="2000" dirty="0" smtClean="0">
                <a:latin typeface="Georgia" pitchFamily="18" charset="0"/>
                <a:ea typeface="Times New Roman"/>
                <a:cs typeface="Times New Roman"/>
              </a:rPr>
              <a:t>Чтобы </a:t>
            </a: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продуктивно построить беседу, нужно включить в нее разные виды вопросов. </a:t>
            </a:r>
            <a:endParaRPr lang="ru-RU" sz="2000" dirty="0" smtClean="0">
              <a:latin typeface="Georgia" pitchFamily="18" charset="0"/>
              <a:ea typeface="Times New Roman"/>
              <a:cs typeface="Times New Roman"/>
            </a:endParaRPr>
          </a:p>
          <a:p>
            <a:endParaRPr lang="ru-RU" sz="2000" b="1" dirty="0">
              <a:latin typeface="Georgia" pitchFamily="18" charset="0"/>
              <a:ea typeface="Times New Roman"/>
              <a:cs typeface="Times New Roman"/>
            </a:endParaRPr>
          </a:p>
          <a:p>
            <a:r>
              <a:rPr lang="ru-RU" sz="2000" b="1" dirty="0" smtClean="0">
                <a:latin typeface="Georgia" pitchFamily="18" charset="0"/>
                <a:ea typeface="Times New Roman"/>
                <a:cs typeface="Times New Roman"/>
              </a:rPr>
              <a:t>3</a:t>
            </a:r>
            <a:r>
              <a:rPr lang="ru-RU" sz="2000" b="1" dirty="0">
                <a:latin typeface="Georgia" pitchFamily="18" charset="0"/>
                <a:ea typeface="Times New Roman"/>
                <a:cs typeface="Times New Roman"/>
              </a:rPr>
              <a:t>. Словесный метод: </a:t>
            </a: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Чтение художественной литературы о персонажах и предметах, которые есть на картине. </a:t>
            </a:r>
            <a:endParaRPr lang="ru-RU" sz="2000" dirty="0" smtClean="0">
              <a:latin typeface="Georgia" pitchFamily="18" charset="0"/>
              <a:ea typeface="Times New Roman"/>
              <a:cs typeface="Times New Roman"/>
            </a:endParaRPr>
          </a:p>
          <a:p>
            <a:r>
              <a:rPr lang="ru-RU" sz="2000" dirty="0" smtClean="0">
                <a:latin typeface="Georgia" pitchFamily="18" charset="0"/>
                <a:ea typeface="Times New Roman"/>
                <a:cs typeface="Times New Roman"/>
              </a:rPr>
              <a:t>Цели</a:t>
            </a: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: обогатить речь детей литературными речевыми образцами; пополнить знания детей о предметах и явлениях, изображенных на картине. </a:t>
            </a:r>
            <a:endParaRPr lang="ru-RU" sz="2000" dirty="0" smtClean="0">
              <a:latin typeface="Georgia" pitchFamily="18" charset="0"/>
              <a:ea typeface="Times New Roman"/>
              <a:cs typeface="Times New Roman"/>
            </a:endParaRPr>
          </a:p>
          <a:p>
            <a:r>
              <a:rPr lang="ru-RU" sz="2000" dirty="0" smtClean="0">
                <a:latin typeface="Georgia" pitchFamily="18" charset="0"/>
                <a:ea typeface="Times New Roman"/>
                <a:cs typeface="Times New Roman"/>
              </a:rPr>
              <a:t>Эффективность </a:t>
            </a: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этого вида работы возрастает в том случае, если педагог соотносит речевые литературные образцы с картиной. </a:t>
            </a:r>
            <a:endParaRPr lang="ru-RU" sz="2000" dirty="0" smtClean="0">
              <a:latin typeface="Georgia" pitchFamily="18" charset="0"/>
              <a:ea typeface="Times New Roman"/>
              <a:cs typeface="Times New Roman"/>
            </a:endParaRPr>
          </a:p>
          <a:p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/>
            </a:r>
            <a:br>
              <a:rPr lang="ru-RU" sz="2000" dirty="0">
                <a:latin typeface="Georgia" pitchFamily="18" charset="0"/>
                <a:ea typeface="Times New Roman"/>
                <a:cs typeface="Times New Roman"/>
              </a:rPr>
            </a:br>
            <a:r>
              <a:rPr lang="ru-RU" sz="2000" b="1" dirty="0">
                <a:latin typeface="Georgia" pitchFamily="18" charset="0"/>
                <a:ea typeface="Times New Roman"/>
                <a:cs typeface="Times New Roman"/>
              </a:rPr>
              <a:t>4. Практический метод: </a:t>
            </a:r>
            <a:r>
              <a:rPr lang="ru-RU" sz="2000" dirty="0">
                <a:latin typeface="Georgia" pitchFamily="18" charset="0"/>
                <a:ea typeface="Times New Roman"/>
                <a:cs typeface="Times New Roman"/>
              </a:rPr>
              <a:t>игровые упражнения. </a:t>
            </a:r>
            <a:br>
              <a:rPr lang="ru-RU" sz="2000" dirty="0">
                <a:latin typeface="Georgia" pitchFamily="18" charset="0"/>
                <a:ea typeface="Times New Roman"/>
                <a:cs typeface="Times New Roman"/>
              </a:rPr>
            </a:br>
            <a:endParaRPr lang="ru-RU" sz="20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18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3663"/>
            <a:ext cx="9144000" cy="704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90417"/>
            <a:ext cx="828092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Этапы работы над картиной:</a:t>
            </a:r>
          </a:p>
          <a:p>
            <a:pPr algn="ctr"/>
            <a:endParaRPr lang="ru-RU" sz="2400" b="1" dirty="0" smtClean="0">
              <a:latin typeface="Georgia" pitchFamily="18" charset="0"/>
            </a:endParaRPr>
          </a:p>
          <a:p>
            <a:r>
              <a:rPr lang="ru-RU" sz="2000" b="1" dirty="0" smtClean="0">
                <a:latin typeface="Georgia" pitchFamily="18" charset="0"/>
              </a:rPr>
              <a:t>Этап </a:t>
            </a:r>
            <a:r>
              <a:rPr lang="ru-RU" sz="2000" b="1" dirty="0">
                <a:latin typeface="Georgia" pitchFamily="18" charset="0"/>
              </a:rPr>
              <a:t>1.</a:t>
            </a:r>
            <a:r>
              <a:rPr lang="ru-RU" sz="2000" dirty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 Определение </a:t>
            </a:r>
            <a:r>
              <a:rPr lang="ru-RU" sz="2000" dirty="0">
                <a:latin typeface="Georgia" pitchFamily="18" charset="0"/>
              </a:rPr>
              <a:t>объектов на картине</a:t>
            </a:r>
            <a:r>
              <a:rPr lang="ru-RU" sz="2000" dirty="0" smtClean="0">
                <a:latin typeface="Georgia" pitchFamily="18" charset="0"/>
              </a:rPr>
              <a:t>.</a:t>
            </a:r>
          </a:p>
          <a:p>
            <a:endParaRPr lang="ru-RU" sz="2000" dirty="0">
              <a:latin typeface="Georgia" pitchFamily="18" charset="0"/>
            </a:endParaRPr>
          </a:p>
          <a:p>
            <a:r>
              <a:rPr lang="ru-RU" sz="2000" b="1" dirty="0">
                <a:latin typeface="Georgia" pitchFamily="18" charset="0"/>
              </a:rPr>
              <a:t>Этап 2.</a:t>
            </a:r>
            <a:r>
              <a:rPr lang="ru-RU" sz="2000" dirty="0">
                <a:latin typeface="Georgia" pitchFamily="18" charset="0"/>
              </a:rPr>
              <a:t> Установление взаимосвязей между объектами на кар­тине</a:t>
            </a:r>
            <a:r>
              <a:rPr lang="ru-RU" sz="2000" dirty="0" smtClean="0">
                <a:latin typeface="Georgia" pitchFamily="18" charset="0"/>
              </a:rPr>
              <a:t>.</a:t>
            </a:r>
          </a:p>
          <a:p>
            <a:endParaRPr lang="ru-RU" sz="2000" dirty="0">
              <a:latin typeface="Georgia" pitchFamily="18" charset="0"/>
            </a:endParaRPr>
          </a:p>
          <a:p>
            <a:r>
              <a:rPr lang="ru-RU" sz="2000" b="1" dirty="0" smtClean="0">
                <a:latin typeface="Georgia" pitchFamily="18" charset="0"/>
              </a:rPr>
              <a:t>Этап </a:t>
            </a:r>
            <a:r>
              <a:rPr lang="ru-RU" sz="2000" b="1" dirty="0">
                <a:latin typeface="Georgia" pitchFamily="18" charset="0"/>
              </a:rPr>
              <a:t>3.</a:t>
            </a:r>
            <a:r>
              <a:rPr lang="ru-RU" sz="2000" dirty="0">
                <a:latin typeface="Georgia" pitchFamily="18" charset="0"/>
              </a:rPr>
              <a:t> Описание на основе возможного восприятия объектов картины  разными органами чувств</a:t>
            </a:r>
            <a:r>
              <a:rPr lang="ru-RU" sz="2000" dirty="0" smtClean="0">
                <a:latin typeface="Georgia" pitchFamily="18" charset="0"/>
              </a:rPr>
              <a:t>.</a:t>
            </a:r>
          </a:p>
          <a:p>
            <a:endParaRPr lang="ru-RU" sz="2000" dirty="0">
              <a:latin typeface="Georgia" pitchFamily="18" charset="0"/>
            </a:endParaRPr>
          </a:p>
          <a:p>
            <a:r>
              <a:rPr lang="ru-RU" sz="2000" b="1" dirty="0" smtClean="0">
                <a:latin typeface="Georgia" pitchFamily="18" charset="0"/>
              </a:rPr>
              <a:t>Этап </a:t>
            </a:r>
            <a:r>
              <a:rPr lang="ru-RU" sz="2000" b="1" dirty="0">
                <a:latin typeface="Georgia" pitchFamily="18" charset="0"/>
              </a:rPr>
              <a:t>4.</a:t>
            </a:r>
            <a:r>
              <a:rPr lang="ru-RU" sz="2000" dirty="0">
                <a:latin typeface="Georgia" pitchFamily="18" charset="0"/>
              </a:rPr>
              <a:t> Описание местонахождения объектов на картине</a:t>
            </a:r>
            <a:r>
              <a:rPr lang="ru-RU" sz="2000" dirty="0" smtClean="0">
                <a:latin typeface="Georgia" pitchFamily="18" charset="0"/>
              </a:rPr>
              <a:t>.</a:t>
            </a:r>
          </a:p>
          <a:p>
            <a:endParaRPr lang="ru-RU" sz="2000" dirty="0">
              <a:latin typeface="Georgia" pitchFamily="18" charset="0"/>
            </a:endParaRPr>
          </a:p>
          <a:p>
            <a:r>
              <a:rPr lang="ru-RU" sz="2000" b="1" dirty="0">
                <a:latin typeface="Georgia" pitchFamily="18" charset="0"/>
              </a:rPr>
              <a:t>Этап 5.</a:t>
            </a:r>
            <a:r>
              <a:rPr lang="ru-RU" sz="2000" dirty="0">
                <a:latin typeface="Georgia" pitchFamily="18" charset="0"/>
              </a:rPr>
              <a:t>  Преобразование объектов  во времени</a:t>
            </a:r>
            <a:r>
              <a:rPr lang="ru-RU" sz="2000" dirty="0" smtClean="0">
                <a:latin typeface="Georgia" pitchFamily="18" charset="0"/>
              </a:rPr>
              <a:t>.</a:t>
            </a:r>
          </a:p>
          <a:p>
            <a:endParaRPr lang="ru-RU" sz="2000" dirty="0">
              <a:latin typeface="Georgia" pitchFamily="18" charset="0"/>
            </a:endParaRPr>
          </a:p>
          <a:p>
            <a:r>
              <a:rPr lang="ru-RU" sz="2000" b="1" dirty="0" smtClean="0">
                <a:latin typeface="Georgia" pitchFamily="18" charset="0"/>
              </a:rPr>
              <a:t>Этап </a:t>
            </a:r>
            <a:r>
              <a:rPr lang="ru-RU" sz="2000" b="1" dirty="0">
                <a:latin typeface="Georgia" pitchFamily="18" charset="0"/>
              </a:rPr>
              <a:t>6.</a:t>
            </a:r>
            <a:r>
              <a:rPr lang="ru-RU" sz="2000" dirty="0">
                <a:latin typeface="Georgia" pitchFamily="18" charset="0"/>
              </a:rPr>
              <a:t>  Составление речевых зарисовок с использованием раз­ных точек зрения</a:t>
            </a:r>
            <a:r>
              <a:rPr lang="ru-RU" sz="2000" dirty="0" smtClean="0">
                <a:latin typeface="Georgia" pitchFamily="18" charset="0"/>
              </a:rPr>
              <a:t>.</a:t>
            </a:r>
          </a:p>
          <a:p>
            <a:endParaRPr lang="ru-RU" sz="2000" dirty="0">
              <a:latin typeface="Georgia" pitchFamily="18" charset="0"/>
            </a:endParaRPr>
          </a:p>
          <a:p>
            <a:r>
              <a:rPr lang="ru-RU" sz="2000" b="1" dirty="0">
                <a:latin typeface="Georgia" pitchFamily="18" charset="0"/>
              </a:rPr>
              <a:t>Этап 7.</a:t>
            </a:r>
            <a:r>
              <a:rPr lang="ru-RU" sz="2000" dirty="0">
                <a:latin typeface="Georgia" pitchFamily="18" charset="0"/>
              </a:rPr>
              <a:t> Составление сравнений, загадок и метафор по картине</a:t>
            </a:r>
            <a:r>
              <a:rPr lang="ru-RU" sz="2000" dirty="0" smtClean="0">
                <a:latin typeface="Georgia" pitchFamily="18" charset="0"/>
              </a:rPr>
              <a:t>.</a:t>
            </a:r>
          </a:p>
          <a:p>
            <a:endParaRPr lang="ru-RU" sz="2000" dirty="0">
              <a:latin typeface="Georgia" pitchFamily="18" charset="0"/>
            </a:endParaRPr>
          </a:p>
          <a:p>
            <a:r>
              <a:rPr lang="ru-RU" sz="2000" b="1" dirty="0">
                <a:latin typeface="Georgia" pitchFamily="18" charset="0"/>
              </a:rPr>
              <a:t>Этап 8. </a:t>
            </a:r>
            <a:r>
              <a:rPr lang="ru-RU" sz="2000" dirty="0">
                <a:latin typeface="Georgia" pitchFamily="18" charset="0"/>
              </a:rPr>
              <a:t>Составление рифмованных текстов по мотивам содержания картины.</a:t>
            </a:r>
          </a:p>
          <a:p>
            <a:r>
              <a:rPr lang="ru-RU" sz="2000" b="1" dirty="0">
                <a:latin typeface="Georgia" pitchFamily="18" charset="0"/>
              </a:rPr>
              <a:t>Этап 9.</a:t>
            </a:r>
            <a:r>
              <a:rPr lang="ru-RU" sz="2000" dirty="0">
                <a:latin typeface="Georgia" pitchFamily="18" charset="0"/>
              </a:rPr>
              <a:t> Смысловая   характеристика  картины.</a:t>
            </a:r>
          </a:p>
        </p:txBody>
      </p:sp>
    </p:spTree>
    <p:extLst>
      <p:ext uri="{BB962C8B-B14F-4D97-AF65-F5344CB8AC3E}">
        <p14:creationId xmlns:p14="http://schemas.microsoft.com/office/powerpoint/2010/main" val="2459403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704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1028343"/>
            <a:ext cx="7704856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prstClr val="black"/>
                </a:solidFill>
                <a:latin typeface="Georgia" pitchFamily="18" charset="0"/>
              </a:rPr>
              <a:t>Этап   1 </a:t>
            </a:r>
          </a:p>
          <a:p>
            <a:pPr lvl="0" algn="ctr"/>
            <a:r>
              <a:rPr lang="ru-RU" sz="2000" b="1" dirty="0">
                <a:solidFill>
                  <a:prstClr val="black"/>
                </a:solidFill>
                <a:latin typeface="Georgia" pitchFamily="18" charset="0"/>
              </a:rPr>
              <a:t>«Определение объектов на картине»</a:t>
            </a:r>
          </a:p>
          <a:p>
            <a:pPr lvl="0" algn="ctr"/>
            <a:endParaRPr lang="ru-RU" b="1" dirty="0">
              <a:solidFill>
                <a:prstClr val="black"/>
              </a:solidFill>
              <a:latin typeface="Georgia" pitchFamily="18" charset="0"/>
            </a:endParaRPr>
          </a:p>
          <a:p>
            <a:pPr lvl="0"/>
            <a:r>
              <a:rPr lang="ru-RU" b="1" dirty="0">
                <a:solidFill>
                  <a:prstClr val="black"/>
                </a:solidFill>
                <a:latin typeface="Georgia" pitchFamily="18" charset="0"/>
              </a:rPr>
              <a:t>Цель:</a:t>
            </a:r>
            <a:r>
              <a:rPr lang="ru-RU" dirty="0">
                <a:solidFill>
                  <a:prstClr val="black"/>
                </a:solidFill>
                <a:latin typeface="Georgia" pitchFamily="18" charset="0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Georgia" pitchFamily="18" charset="0"/>
              </a:rPr>
              <a:t>Обучить мыслительным действиям, ведущим к перечислению изображений на картине (дробление, моделирование, группировка</a:t>
            </a:r>
            <a:r>
              <a:rPr lang="ru-RU" sz="2000" dirty="0" smtClean="0">
                <a:solidFill>
                  <a:prstClr val="black"/>
                </a:solidFill>
                <a:latin typeface="Georgia" pitchFamily="18" charset="0"/>
              </a:rPr>
              <a:t>)</a:t>
            </a:r>
          </a:p>
          <a:p>
            <a:pPr lvl="0"/>
            <a:endParaRPr lang="ru-RU" sz="2000" dirty="0">
              <a:solidFill>
                <a:prstClr val="black"/>
              </a:solidFill>
              <a:latin typeface="Georgia" pitchFamily="18" charset="0"/>
            </a:endParaRPr>
          </a:p>
          <a:p>
            <a:pPr lvl="0" algn="ctr"/>
            <a:r>
              <a:rPr lang="ru-RU" b="1" dirty="0">
                <a:solidFill>
                  <a:prstClr val="black"/>
                </a:solidFill>
                <a:latin typeface="Georgia" pitchFamily="18" charset="0"/>
              </a:rPr>
              <a:t>Алгоритм мыслительных действий при определении состава картины :</a:t>
            </a:r>
            <a:endParaRPr lang="ru-RU" dirty="0">
              <a:solidFill>
                <a:prstClr val="black"/>
              </a:solidFill>
              <a:latin typeface="Georgia" pitchFamily="18" charset="0"/>
            </a:endParaRPr>
          </a:p>
          <a:p>
            <a:pPr lvl="0"/>
            <a:r>
              <a:rPr lang="ru-RU" sz="2000" dirty="0" smtClean="0">
                <a:solidFill>
                  <a:prstClr val="black"/>
                </a:solidFill>
                <a:latin typeface="Georgia" pitchFamily="18" charset="0"/>
              </a:rPr>
              <a:t>1.   Перечисление </a:t>
            </a:r>
            <a:r>
              <a:rPr lang="ru-RU" sz="2000" dirty="0">
                <a:solidFill>
                  <a:prstClr val="black"/>
                </a:solidFill>
                <a:latin typeface="Georgia" pitchFamily="18" charset="0"/>
              </a:rPr>
              <a:t>объектов на картине (в том </a:t>
            </a:r>
            <a:r>
              <a:rPr lang="ru-RU" sz="2000" dirty="0" smtClean="0">
                <a:solidFill>
                  <a:prstClr val="black"/>
                </a:solidFill>
                <a:latin typeface="Georgia" pitchFamily="18" charset="0"/>
              </a:rPr>
              <a:t>числе </a:t>
            </a:r>
            <a:r>
              <a:rPr lang="ru-RU" sz="2000" dirty="0">
                <a:solidFill>
                  <a:prstClr val="black"/>
                </a:solidFill>
                <a:latin typeface="Georgia" pitchFamily="18" charset="0"/>
              </a:rPr>
              <a:t>и частей).</a:t>
            </a:r>
          </a:p>
          <a:p>
            <a:pPr lvl="0"/>
            <a:r>
              <a:rPr lang="ru-RU" sz="2000" dirty="0">
                <a:solidFill>
                  <a:prstClr val="black"/>
                </a:solidFill>
                <a:latin typeface="Georgia" pitchFamily="18" charset="0"/>
              </a:rPr>
              <a:t>2. </a:t>
            </a:r>
            <a:r>
              <a:rPr lang="ru-RU" sz="2000" dirty="0" smtClean="0">
                <a:solidFill>
                  <a:prstClr val="black"/>
                </a:solidFill>
                <a:latin typeface="Georgia" pitchFamily="18" charset="0"/>
              </a:rPr>
              <a:t>  Моделирование </a:t>
            </a:r>
            <a:r>
              <a:rPr lang="ru-RU" sz="2000" dirty="0">
                <a:solidFill>
                  <a:prstClr val="black"/>
                </a:solidFill>
                <a:latin typeface="Georgia" pitchFamily="18" charset="0"/>
              </a:rPr>
              <a:t>объектов.</a:t>
            </a:r>
          </a:p>
          <a:p>
            <a:pPr lvl="0"/>
            <a:r>
              <a:rPr lang="ru-RU" sz="2000" dirty="0">
                <a:solidFill>
                  <a:prstClr val="black"/>
                </a:solidFill>
                <a:latin typeface="Georgia" pitchFamily="18" charset="0"/>
              </a:rPr>
              <a:t>3. </a:t>
            </a:r>
            <a:r>
              <a:rPr lang="ru-RU" sz="2000" dirty="0" smtClean="0">
                <a:solidFill>
                  <a:prstClr val="black"/>
                </a:solidFill>
                <a:latin typeface="Georgia" pitchFamily="18" charset="0"/>
              </a:rPr>
              <a:t>  Группировка </a:t>
            </a:r>
            <a:r>
              <a:rPr lang="ru-RU" sz="2000" dirty="0">
                <a:solidFill>
                  <a:prstClr val="black"/>
                </a:solidFill>
                <a:latin typeface="Georgia" pitchFamily="18" charset="0"/>
              </a:rPr>
              <a:t>по заданному признаку.</a:t>
            </a:r>
          </a:p>
          <a:p>
            <a:pPr lvl="0"/>
            <a:r>
              <a:rPr lang="ru-RU" sz="2000" dirty="0">
                <a:solidFill>
                  <a:prstClr val="black"/>
                </a:solidFill>
                <a:latin typeface="Georgia" pitchFamily="18" charset="0"/>
              </a:rPr>
              <a:t>4. </a:t>
            </a:r>
            <a:r>
              <a:rPr lang="ru-RU" sz="2000" dirty="0" smtClean="0">
                <a:solidFill>
                  <a:prstClr val="black"/>
                </a:solidFill>
                <a:latin typeface="Georgia" pitchFamily="18" charset="0"/>
              </a:rPr>
              <a:t>  Обобщение </a:t>
            </a:r>
            <a:r>
              <a:rPr lang="ru-RU" sz="2000" dirty="0">
                <a:solidFill>
                  <a:prstClr val="black"/>
                </a:solidFill>
                <a:latin typeface="Georgia" pitchFamily="18" charset="0"/>
              </a:rPr>
              <a:t>перечисленных объектов</a:t>
            </a:r>
            <a:r>
              <a:rPr lang="ru-RU" sz="2000" dirty="0" smtClean="0">
                <a:solidFill>
                  <a:prstClr val="black"/>
                </a:solidFill>
                <a:latin typeface="Georgia" pitchFamily="18" charset="0"/>
              </a:rPr>
              <a:t>.</a:t>
            </a:r>
            <a:endParaRPr lang="ru-RU" sz="2000" dirty="0">
              <a:solidFill>
                <a:prstClr val="black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760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59" y="-188913"/>
            <a:ext cx="9144000" cy="704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443" y="548680"/>
            <a:ext cx="770485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2 этап</a:t>
            </a:r>
            <a:endParaRPr lang="ru-RU" sz="2000" b="1" dirty="0">
              <a:latin typeface="Georgia" pitchFamily="18" charset="0"/>
            </a:endParaRPr>
          </a:p>
          <a:p>
            <a:pPr algn="ctr"/>
            <a:r>
              <a:rPr lang="ru-RU" sz="2000" b="1" dirty="0">
                <a:latin typeface="Georgia" pitchFamily="18" charset="0"/>
              </a:rPr>
              <a:t> «Установление взаимосвязей между объектами на картине</a:t>
            </a:r>
            <a:r>
              <a:rPr lang="ru-RU" sz="2000" b="1" dirty="0" smtClean="0">
                <a:latin typeface="Georgia" pitchFamily="18" charset="0"/>
              </a:rPr>
              <a:t>»</a:t>
            </a:r>
          </a:p>
          <a:p>
            <a:pPr algn="ctr"/>
            <a:endParaRPr lang="ru-RU" sz="2000" dirty="0">
              <a:latin typeface="Georgia" pitchFamily="18" charset="0"/>
            </a:endParaRPr>
          </a:p>
          <a:p>
            <a:r>
              <a:rPr lang="ru-RU" sz="2000" b="1" dirty="0">
                <a:latin typeface="Georgia" pitchFamily="18" charset="0"/>
              </a:rPr>
              <a:t>Цель: </a:t>
            </a:r>
            <a:r>
              <a:rPr lang="ru-RU" sz="2000" dirty="0">
                <a:latin typeface="Georgia" pitchFamily="18" charset="0"/>
              </a:rPr>
              <a:t>упражнять детей в объяснении взаимосвязей объектов, изображенных на картине.</a:t>
            </a:r>
          </a:p>
          <a:p>
            <a:r>
              <a:rPr lang="ru-RU" sz="2000" b="1" dirty="0">
                <a:latin typeface="Georgia" pitchFamily="18" charset="0"/>
              </a:rPr>
              <a:t>Алгоритм мыслительных действий при установлении взаимосвязей между объектами на картине  </a:t>
            </a:r>
            <a:endParaRPr lang="ru-RU" sz="2000" dirty="0">
              <a:latin typeface="Georgia" pitchFamily="18" charset="0"/>
            </a:endParaRPr>
          </a:p>
          <a:p>
            <a:pPr lvl="0"/>
            <a:r>
              <a:rPr lang="ru-RU" sz="2000" dirty="0" smtClean="0">
                <a:latin typeface="Georgia" pitchFamily="18" charset="0"/>
              </a:rPr>
              <a:t>1. Выделение </a:t>
            </a:r>
            <a:r>
              <a:rPr lang="ru-RU" sz="2000" dirty="0">
                <a:latin typeface="Georgia" pitchFamily="18" charset="0"/>
              </a:rPr>
              <a:t>двух объектов на картине.</a:t>
            </a:r>
          </a:p>
          <a:p>
            <a:pPr lvl="0"/>
            <a:r>
              <a:rPr lang="ru-RU" sz="2000" dirty="0" smtClean="0">
                <a:latin typeface="Georgia" pitchFamily="18" charset="0"/>
              </a:rPr>
              <a:t>2. Обоснование </a:t>
            </a:r>
            <a:r>
              <a:rPr lang="ru-RU" sz="2000" dirty="0">
                <a:latin typeface="Georgia" pitchFamily="18" charset="0"/>
              </a:rPr>
              <a:t>связей между ними.</a:t>
            </a:r>
          </a:p>
          <a:p>
            <a:r>
              <a:rPr lang="ru-RU" sz="2000" dirty="0">
                <a:latin typeface="Georgia" pitchFamily="18" charset="0"/>
              </a:rPr>
              <a:t>3. Обобщение наиболее существенных связей, подводящих к осмыслению содержания картины.</a:t>
            </a:r>
          </a:p>
          <a:p>
            <a:r>
              <a:rPr lang="ru-RU" sz="2000" dirty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    Взаимодействие </a:t>
            </a:r>
            <a:r>
              <a:rPr lang="ru-RU" sz="2000" dirty="0">
                <a:latin typeface="Georgia" pitchFamily="18" charset="0"/>
              </a:rPr>
              <a:t>между объектами могут быть установлены на уровне: физических связей (касание, давление...); эмоциональных связей (нравится, не нравится, забо­тится, не любит...); родственных связей (брат — сестра, мама — дети...).</a:t>
            </a:r>
          </a:p>
          <a:p>
            <a:r>
              <a:rPr lang="ru-RU" sz="2000" dirty="0" smtClean="0">
                <a:latin typeface="Georgia" pitchFamily="18" charset="0"/>
              </a:rPr>
              <a:t>.  </a:t>
            </a:r>
            <a:endParaRPr lang="ru-RU" sz="20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6039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1167</TotalTime>
  <Words>859</Words>
  <Application>Microsoft Office PowerPoint</Application>
  <PresentationFormat>Экран (4:3)</PresentationFormat>
  <Paragraphs>148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Georgia</vt:lpstr>
      <vt:lpstr>Shruti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</dc:creator>
  <cp:lastModifiedBy>Пользователь Windows</cp:lastModifiedBy>
  <cp:revision>83</cp:revision>
  <dcterms:created xsi:type="dcterms:W3CDTF">2016-03-08T11:42:39Z</dcterms:created>
  <dcterms:modified xsi:type="dcterms:W3CDTF">2019-01-11T12:24:49Z</dcterms:modified>
</cp:coreProperties>
</file>