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97" r:id="rId2"/>
    <p:sldId id="269" r:id="rId3"/>
    <p:sldId id="278" r:id="rId4"/>
    <p:sldId id="279" r:id="rId5"/>
    <p:sldId id="277" r:id="rId6"/>
    <p:sldId id="267" r:id="rId7"/>
    <p:sldId id="280" r:id="rId8"/>
    <p:sldId id="291" r:id="rId9"/>
    <p:sldId id="292" r:id="rId10"/>
    <p:sldId id="272" r:id="rId11"/>
    <p:sldId id="283" r:id="rId12"/>
    <p:sldId id="284" r:id="rId13"/>
    <p:sldId id="285" r:id="rId14"/>
    <p:sldId id="273" r:id="rId15"/>
    <p:sldId id="286" r:id="rId16"/>
    <p:sldId id="287" r:id="rId17"/>
    <p:sldId id="288" r:id="rId18"/>
    <p:sldId id="274" r:id="rId19"/>
    <p:sldId id="276" r:id="rId20"/>
    <p:sldId id="289" r:id="rId21"/>
    <p:sldId id="295" r:id="rId22"/>
    <p:sldId id="271" r:id="rId23"/>
    <p:sldId id="300" r:id="rId24"/>
    <p:sldId id="301" r:id="rId25"/>
    <p:sldId id="303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6666FF"/>
    <a:srgbClr val="0000FF"/>
    <a:srgbClr val="FF3399"/>
    <a:srgbClr val="0033CC"/>
    <a:srgbClr val="3333CC"/>
    <a:srgbClr val="0066CC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64DFC-DDC2-4E10-9307-1884DF6E706F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36211-0050-49F9-B8BF-CDF3CB4C5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69F1-4F01-448B-9ADE-4C8848C55EE2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57DCD-B82C-400C-BCE5-ED1E6C541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8ECDC-245A-448A-9891-014D6027AA8D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218A6-CCAE-40FF-9717-C140252B7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A0985-2FA3-460D-A4AF-FE3C80BF0323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75120-8E63-48F9-9015-C47B46F1E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64FCF-638B-4D7D-92E3-58D4514A2CF5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CD18-1B3D-4DDB-B55C-2E4D1B0ED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5C70F-D40B-475C-8CDD-29B688EFDC40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ACF81-FB6C-4E32-889F-37EFE88F0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E6393-F343-41B7-8427-2C1C8B1303D1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B0E91-1477-436A-AF89-F43345884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9CCE4-64C7-451D-86B9-2A5B6DD1B23C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89200-D98B-4510-839D-3E7F2CE3F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AE374-26EC-4533-B989-C8752EA341B9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79A-1E48-4D47-9343-601E15183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F002E-D439-47D0-A9AE-310785DCCFF6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FD0AE-FC80-4EFF-A05C-F1D71B3FC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662F1-35CC-49DA-B4CC-A5E7A641203E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5282E-BD25-4FE9-8012-B50351E31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01D30B-0575-467C-8EEB-CC065527CBD8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F8BF7F-DD28-4EE0-9B6F-BD5182E17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7" r:id="rId2"/>
    <p:sldLayoutId id="2147483776" r:id="rId3"/>
    <p:sldLayoutId id="2147483775" r:id="rId4"/>
    <p:sldLayoutId id="2147483774" r:id="rId5"/>
    <p:sldLayoutId id="2147483773" r:id="rId6"/>
    <p:sldLayoutId id="2147483772" r:id="rId7"/>
    <p:sldLayoutId id="2147483771" r:id="rId8"/>
    <p:sldLayoutId id="2147483770" r:id="rId9"/>
    <p:sldLayoutId id="2147483769" r:id="rId10"/>
    <p:sldLayoutId id="2147483768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12.xml"/><Relationship Id="rId7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slide" Target="slide13.xml"/><Relationship Id="rId4" Type="http://schemas.openxmlformats.org/officeDocument/2006/relationships/image" Target="../media/image12.png"/><Relationship Id="rId9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8.png"/><Relationship Id="rId7" Type="http://schemas.openxmlformats.org/officeDocument/2006/relationships/slide" Target="slide1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image" Target="../media/image19.gif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7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image" Target="../media/image2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3.png"/><Relationship Id="rId7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4.gif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4.png"/><Relationship Id="rId7" Type="http://schemas.openxmlformats.org/officeDocument/2006/relationships/slide" Target="slide2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image" Target="../media/image25.gif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26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png"/><Relationship Id="rId7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8.gif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0.gif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6675" y="0"/>
            <a:ext cx="9424988" cy="665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27312" y="1142654"/>
            <a:ext cx="6579045" cy="24475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НОВОГОДНЯЯ</a:t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ТЕЛЕПРОГРАММА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157849" y="616218"/>
            <a:ext cx="4828302" cy="1408741"/>
          </a:xfrm>
          <a:prstGeom prst="roundRect">
            <a:avLst/>
          </a:prstGeom>
          <a:solidFill>
            <a:srgbClr val="3399FF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Олимпийские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новости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355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4575" y="2571750"/>
            <a:ext cx="1952625" cy="21875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3556" name="Рисунок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65788" y="2636838"/>
            <a:ext cx="3082925" cy="2057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3557" name="Рисунок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60750" y="3797300"/>
            <a:ext cx="1809750" cy="18097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Управляющая кнопка: домой 8">
            <a:hlinkClick r:id="rId9" action="ppaction://hlinksldjump" highlightClick="1"/>
          </p:cNvPr>
          <p:cNvSpPr/>
          <p:nvPr/>
        </p:nvSpPr>
        <p:spPr>
          <a:xfrm>
            <a:off x="7818438" y="5800725"/>
            <a:ext cx="790575" cy="766763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813" y="33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95425" y="701675"/>
            <a:ext cx="6403975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Comic Sans MS" pitchFamily="66" charset="0"/>
              </a:rPr>
              <a:t>Зайка написал на листке бумаги двузначное число. Когда он повернул листок вверх ногами, число уменьшилось на 12. Какое число написал Зайка?</a:t>
            </a:r>
          </a:p>
          <a:p>
            <a:pPr algn="ctr">
              <a:spcBef>
                <a:spcPct val="50000"/>
              </a:spcBef>
            </a:pPr>
            <a:endParaRPr lang="ru-RU" sz="2800">
              <a:solidFill>
                <a:srgbClr val="000000"/>
              </a:solidFill>
              <a:latin typeface="Century Gothic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3263" y="4084638"/>
            <a:ext cx="2478087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541713" y="412273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Ответ: число 98, т.к. 98 – 86=12</a:t>
            </a: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99400" y="5795963"/>
            <a:ext cx="792163" cy="766762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01800" y="747713"/>
            <a:ext cx="62484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Comic Sans MS" pitchFamily="66" charset="0"/>
              </a:rPr>
              <a:t>Мишка надел футболку с надписью СОЧИ и подошел к зеркалу. Какую надпись он увидел в зеркале?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98988" y="3413125"/>
            <a:ext cx="3406775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08650" y="4635500"/>
            <a:ext cx="12350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сочи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/>
          <a:srcRect l="-5" t="-9"/>
          <a:stretch>
            <a:fillRect/>
          </a:stretch>
        </p:blipFill>
        <p:spPr bwMode="auto">
          <a:xfrm>
            <a:off x="922338" y="4403725"/>
            <a:ext cx="32004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228725" y="3841750"/>
            <a:ext cx="2232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  <a:cs typeface="Arial" charset="0"/>
              </a:rPr>
              <a:t>       </a:t>
            </a:r>
            <a:r>
              <a:rPr lang="ru-RU" sz="360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Ответ:</a:t>
            </a:r>
          </a:p>
        </p:txBody>
      </p:sp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7867650" y="5880100"/>
            <a:ext cx="790575" cy="766763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274763" y="598488"/>
            <a:ext cx="65944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Comic Sans MS" pitchFamily="66" charset="0"/>
              </a:rPr>
              <a:t>Белому Мишке сейчас 10 лет, и он в 5 раз старше Леопарда.</a:t>
            </a:r>
            <a:r>
              <a:rPr lang="en-US" sz="36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600" b="1">
                <a:solidFill>
                  <a:srgbClr val="FF0000"/>
                </a:solidFill>
                <a:latin typeface="Comic Sans MS" pitchFamily="66" charset="0"/>
              </a:rPr>
              <a:t>Через сколько лет Леопарду будет 10 лет?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828675" y="3763963"/>
            <a:ext cx="81216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0000FF"/>
                </a:solidFill>
                <a:latin typeface="Comic Sans MS" pitchFamily="66" charset="0"/>
              </a:rPr>
              <a:t>10 : 5 = 2(года) –Леопарду сейчас.</a:t>
            </a:r>
          </a:p>
          <a:p>
            <a:pPr>
              <a:spcBef>
                <a:spcPct val="50000"/>
              </a:spcBef>
            </a:pPr>
            <a:r>
              <a:rPr lang="ru-RU" sz="3600">
                <a:solidFill>
                  <a:srgbClr val="0000FF"/>
                </a:solidFill>
                <a:latin typeface="Comic Sans MS" pitchFamily="66" charset="0"/>
              </a:rPr>
              <a:t>10 – 2 = 8(лет) –через столько лет Леопарду будет 10 лет.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49613" y="3074988"/>
            <a:ext cx="2230437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0" dirty="0">
                <a:solidFill>
                  <a:srgbClr val="008000"/>
                </a:solidFill>
                <a:latin typeface="Comic Sans MS" panose="030F0702030302020204" pitchFamily="66" charset="0"/>
              </a:rPr>
              <a:t>Решение:</a:t>
            </a:r>
            <a:endParaRPr lang="ru-RU" sz="3600" kern="0" dirty="0">
              <a:solidFill>
                <a:sysClr val="windowText" lastClr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7842250" y="5973763"/>
            <a:ext cx="790575" cy="766762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кругленный прямоугольник 2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11488" y="712788"/>
            <a:ext cx="3571875" cy="2176462"/>
          </a:xfrm>
          <a:prstGeom prst="rect">
            <a:avLst/>
          </a:prstGeom>
          <a:noFill/>
        </p:spPr>
      </p:pic>
      <p:pic>
        <p:nvPicPr>
          <p:cNvPr id="27651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03313" y="2867025"/>
            <a:ext cx="2060575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9000" y="4148138"/>
            <a:ext cx="2062163" cy="1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56275" y="2925763"/>
            <a:ext cx="2062163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8" action="ppaction://hlinksldjump" highlightClick="1"/>
          </p:cNvPr>
          <p:cNvSpPr/>
          <p:nvPr/>
        </p:nvSpPr>
        <p:spPr>
          <a:xfrm>
            <a:off x="7818438" y="5702300"/>
            <a:ext cx="790575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73133" y="1025459"/>
            <a:ext cx="7303611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Придумайте и нарисуйте ребус, в котором было бы зашифровано слово геометрия.</a:t>
            </a:r>
          </a:p>
        </p:txBody>
      </p:sp>
      <p:pic>
        <p:nvPicPr>
          <p:cNvPr id="28675" name="Рисунок 5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5338" y="3722688"/>
            <a:ext cx="22002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777163" y="5702300"/>
            <a:ext cx="790575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60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98330" y="1094345"/>
            <a:ext cx="7415049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нарисуйте пословицу: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«Одна голова хорошо, а две лучше»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65200" y="3187700"/>
            <a:ext cx="24447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775575" y="5800725"/>
            <a:ext cx="790575" cy="766763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89667" y="1381996"/>
            <a:ext cx="5891048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Дана ломаная. Дорисуйте из нее новогоднюю открытку.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82650" y="1244600"/>
            <a:ext cx="31432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7850188" y="5702300"/>
            <a:ext cx="790575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772680" y="543339"/>
            <a:ext cx="3906416" cy="1755017"/>
          </a:xfrm>
          <a:prstGeom prst="roundRect">
            <a:avLst/>
          </a:prstGeom>
          <a:solidFill>
            <a:srgbClr val="FF6699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Смехо</a:t>
            </a:r>
            <a:r>
              <a:rPr lang="ru-RU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-панорама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31747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76388" y="3117850"/>
            <a:ext cx="14763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33813" y="2686050"/>
            <a:ext cx="14763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51575" y="3117850"/>
            <a:ext cx="14763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7" action="ppaction://hlinksldjump" highlightClick="1"/>
          </p:cNvPr>
          <p:cNvSpPr/>
          <p:nvPr/>
        </p:nvSpPr>
        <p:spPr>
          <a:xfrm>
            <a:off x="7850188" y="5751513"/>
            <a:ext cx="790575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61999" y="953511"/>
            <a:ext cx="7971183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Придумайте остроумную, смешную задачу, которую можно решить действием 12:6+3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777163" y="5791200"/>
            <a:ext cx="790575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кругленный прямоугольник 2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4588" y="500063"/>
            <a:ext cx="4327525" cy="2041525"/>
          </a:xfrm>
          <a:prstGeom prst="rect">
            <a:avLst/>
          </a:prstGeom>
          <a:noFill/>
        </p:spPr>
      </p:pic>
      <p:pic>
        <p:nvPicPr>
          <p:cNvPr id="15363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8225" y="2408238"/>
            <a:ext cx="19875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9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30275" y="3168650"/>
            <a:ext cx="1985963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61113" y="3217863"/>
            <a:ext cx="1987550" cy="264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омой 8">
            <a:hlinkClick r:id="rId8" action="ppaction://hlinksldjump" highlightClick="1"/>
          </p:cNvPr>
          <p:cNvSpPr/>
          <p:nvPr/>
        </p:nvSpPr>
        <p:spPr>
          <a:xfrm>
            <a:off x="7842250" y="5973763"/>
            <a:ext cx="790575" cy="766762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3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70808" y="299809"/>
            <a:ext cx="7971183" cy="8314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Задачи-шутки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0808" y="2836718"/>
            <a:ext cx="825019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2) К семи прибавить пять. Как записать: </a:t>
            </a:r>
            <a:r>
              <a:rPr lang="ru-RU" sz="3200" i="1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адиннадцать</a:t>
            </a:r>
            <a:r>
              <a:rPr lang="ru-RU" sz="3200" i="1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или одиннадцать?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9978" y="1005799"/>
            <a:ext cx="7971183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1</a:t>
            </a:r>
            <a:r>
              <a:rPr lang="ru-RU" sz="3200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) Дед Мороз, стоя на одной ноге, весит 80 кг. Сколько он будет весит, если встанет на две ноги?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59488" y="2147888"/>
            <a:ext cx="12033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FF"/>
                </a:solidFill>
                <a:latin typeface="Comic Sans MS" pitchFamily="66" charset="0"/>
              </a:rPr>
              <a:t>80 кг</a:t>
            </a:r>
            <a:endParaRPr lang="ru-RU">
              <a:latin typeface="Comic Sans MS" pitchFamily="66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69000" y="3854450"/>
            <a:ext cx="25765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FF"/>
                </a:solidFill>
                <a:latin typeface="Comic Sans MS" pitchFamily="66" charset="0"/>
              </a:rPr>
              <a:t>Двенадцать</a:t>
            </a:r>
            <a:r>
              <a:rPr lang="ru-RU" sz="3200">
                <a:latin typeface="Comic Sans MS" pitchFamily="66" charset="0"/>
              </a:rPr>
              <a:t>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09800" y="5834063"/>
            <a:ext cx="3371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FF"/>
                </a:solidFill>
                <a:latin typeface="Comic Sans MS" pitchFamily="66" charset="0"/>
              </a:rPr>
              <a:t>3*4*4+2=50 ног</a:t>
            </a:r>
            <a:r>
              <a:rPr lang="ru-RU">
                <a:latin typeface="Comic Sans MS" pitchFamily="66" charset="0"/>
              </a:rPr>
              <a:t>.</a:t>
            </a:r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7842250" y="5973763"/>
            <a:ext cx="790575" cy="766762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9978" y="4248912"/>
            <a:ext cx="8250196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3) Мельник пошел на мельницу и увидел в каждом углу по 3 кошки. Сколько ног на мельнице?</a:t>
            </a:r>
            <a:endParaRPr lang="ru-RU" sz="3200" i="1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990033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70808" y="299809"/>
            <a:ext cx="7971183" cy="8314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загадки-шутки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0808" y="2679628"/>
            <a:ext cx="8250196" cy="83144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2) Когда человек бывает деревом</a:t>
            </a:r>
            <a:r>
              <a:rPr lang="ru-RU" sz="3600" b="1" i="1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9978" y="1005799"/>
            <a:ext cx="7971183" cy="16624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1</a:t>
            </a:r>
            <a:r>
              <a:rPr lang="ru-RU" sz="3600" b="1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) Ношу их много лет, а счета им не знаю. Что это?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9978" y="4187712"/>
            <a:ext cx="7724044" cy="165910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3) Что увеличивается и никогда не уменьшается?</a:t>
            </a:r>
            <a:endParaRPr lang="ru-RU" sz="3600" b="1" dirty="0">
              <a:latin typeface="Century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803900" y="2012950"/>
            <a:ext cx="2124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Волосы.</a:t>
            </a:r>
            <a:endParaRPr lang="ru-RU" sz="3600" b="1">
              <a:latin typeface="Comic Sans MS" pitchFamily="66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417763" y="3641725"/>
            <a:ext cx="65452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Когда он «сосна» – со сна.</a:t>
            </a:r>
            <a:endParaRPr lang="ru-RU" sz="3600" b="1">
              <a:latin typeface="Comic Sans MS" pitchFamily="66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95838" y="5311775"/>
            <a:ext cx="2111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Возраст.</a:t>
            </a:r>
            <a:endParaRPr lang="ru-RU" sz="3600" b="1">
              <a:latin typeface="Comic Sans MS" pitchFamily="66" charset="0"/>
            </a:endParaRPr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7842250" y="5973763"/>
            <a:ext cx="790575" cy="766762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кругленный прямоугольник 2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3988" y="884238"/>
            <a:ext cx="3822700" cy="1987550"/>
          </a:xfrm>
          <a:prstGeom prst="rect">
            <a:avLst/>
          </a:prstGeom>
          <a:noFill/>
        </p:spPr>
      </p:pic>
      <p:pic>
        <p:nvPicPr>
          <p:cNvPr id="35843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14513" y="2681288"/>
            <a:ext cx="15795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73500" y="3368675"/>
            <a:ext cx="1579563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Рисунок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8175" y="2833688"/>
            <a:ext cx="15811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8" action="ppaction://hlinksldjump" highlightClick="1"/>
          </p:cNvPr>
          <p:cNvSpPr/>
          <p:nvPr/>
        </p:nvSpPr>
        <p:spPr>
          <a:xfrm>
            <a:off x="7842250" y="5973763"/>
            <a:ext cx="790575" cy="766762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7842250" y="5973763"/>
            <a:ext cx="790575" cy="766762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70808" y="299809"/>
            <a:ext cx="7971183" cy="8314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99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Песни-перевертыши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049463" y="1374775"/>
            <a:ext cx="5529262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2060"/>
                </a:solidFill>
                <a:latin typeface="Comic Sans MS" pitchFamily="66" charset="0"/>
              </a:rPr>
              <a:t>Большому баобабу</a:t>
            </a:r>
          </a:p>
          <a:p>
            <a:r>
              <a:rPr lang="ru-RU" sz="3600" b="1">
                <a:solidFill>
                  <a:srgbClr val="002060"/>
                </a:solidFill>
                <a:latin typeface="Comic Sans MS" pitchFamily="66" charset="0"/>
              </a:rPr>
              <a:t>Жарко летом.</a:t>
            </a:r>
          </a:p>
          <a:p>
            <a:r>
              <a:rPr lang="ru-RU" sz="3600" b="1">
                <a:solidFill>
                  <a:srgbClr val="002060"/>
                </a:solidFill>
                <a:latin typeface="Comic Sans MS" pitchFamily="66" charset="0"/>
              </a:rPr>
              <a:t>Из саванны баобаб</a:t>
            </a:r>
          </a:p>
          <a:p>
            <a:r>
              <a:rPr lang="ru-RU" sz="3600" b="1">
                <a:solidFill>
                  <a:srgbClr val="002060"/>
                </a:solidFill>
                <a:latin typeface="Comic Sans MS" pitchFamily="66" charset="0"/>
              </a:rPr>
              <a:t>Отдали они в зоопарк.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348038" y="3773488"/>
            <a:ext cx="446563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Маленькой елочке</a:t>
            </a:r>
            <a:br>
              <a:rPr lang="ru-RU" sz="36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 Холодно зимой.</a:t>
            </a:r>
            <a:br>
              <a:rPr lang="ru-RU" sz="36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 Из лесу елочку</a:t>
            </a:r>
            <a:br>
              <a:rPr lang="ru-RU" sz="36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 Взяли мы домой.</a:t>
            </a:r>
            <a:br>
              <a:rPr lang="ru-RU" sz="3600" b="1">
                <a:solidFill>
                  <a:srgbClr val="0000FF"/>
                </a:solidFill>
                <a:latin typeface="Comic Sans MS" pitchFamily="66" charset="0"/>
              </a:rPr>
            </a:br>
            <a:endParaRPr lang="ru-RU" sz="3600" b="1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65275" y="4237038"/>
            <a:ext cx="1158875" cy="11588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4573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7842250" y="5973763"/>
            <a:ext cx="790575" cy="766762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9313" y="4003675"/>
            <a:ext cx="2176462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697038" y="1374775"/>
            <a:ext cx="6686550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2060"/>
                </a:solidFill>
                <a:latin typeface="Comic Sans MS" pitchFamily="66" charset="0"/>
              </a:rPr>
              <a:t>Если б было лето</a:t>
            </a:r>
          </a:p>
          <a:p>
            <a:r>
              <a:rPr lang="ru-RU" sz="3600" b="1">
                <a:solidFill>
                  <a:srgbClr val="002060"/>
                </a:solidFill>
                <a:latin typeface="Comic Sans MS" pitchFamily="66" charset="0"/>
              </a:rPr>
              <a:t>В деревнях и мегаполисах-</a:t>
            </a:r>
          </a:p>
          <a:p>
            <a:r>
              <a:rPr lang="ru-RU" sz="3600" b="1">
                <a:solidFill>
                  <a:srgbClr val="002060"/>
                </a:solidFill>
                <a:latin typeface="Comic Sans MS" pitchFamily="66" charset="0"/>
              </a:rPr>
              <a:t>Всегда б я знала</a:t>
            </a:r>
          </a:p>
          <a:p>
            <a:r>
              <a:rPr lang="ru-RU" sz="3600" b="1">
                <a:solidFill>
                  <a:srgbClr val="002060"/>
                </a:solidFill>
                <a:latin typeface="Comic Sans MS" pitchFamily="66" charset="0"/>
              </a:rPr>
              <a:t>Эти ночи грустные.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0808" y="299809"/>
            <a:ext cx="7971183" cy="8314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99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Песни-перевертыши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48038" y="3773488"/>
            <a:ext cx="56546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Кабы не было зимы</a:t>
            </a:r>
          </a:p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В городах и селах –</a:t>
            </a:r>
          </a:p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Никогда б не знали мы</a:t>
            </a:r>
          </a:p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Этих дней веселых.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7842250" y="5973763"/>
            <a:ext cx="790575" cy="766762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0675" y="1227138"/>
            <a:ext cx="85471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Comic Sans MS" pitchFamily="66" charset="0"/>
              </a:rPr>
              <a:t>И привозят тебя, и привозят тебя</a:t>
            </a:r>
          </a:p>
          <a:p>
            <a:r>
              <a:rPr lang="ru-RU" sz="3200" b="1">
                <a:solidFill>
                  <a:srgbClr val="002060"/>
                </a:solidFill>
                <a:latin typeface="Comic Sans MS" pitchFamily="66" charset="0"/>
              </a:rPr>
              <a:t>Из тихой летней близи</a:t>
            </a:r>
          </a:p>
          <a:p>
            <a:r>
              <a:rPr lang="ru-RU" sz="3200" b="1">
                <a:solidFill>
                  <a:srgbClr val="002060"/>
                </a:solidFill>
                <a:latin typeface="Comic Sans MS" pitchFamily="66" charset="0"/>
              </a:rPr>
              <a:t>Три черных быка, эх, три черных быка,</a:t>
            </a:r>
          </a:p>
          <a:p>
            <a:r>
              <a:rPr lang="ru-RU" sz="3200" b="1">
                <a:solidFill>
                  <a:srgbClr val="002060"/>
                </a:solidFill>
                <a:latin typeface="Comic Sans MS" pitchFamily="66" charset="0"/>
              </a:rPr>
              <a:t>Июнь, июль и август.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0808" y="299809"/>
            <a:ext cx="7971183" cy="8314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990099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Песни-перевертыши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9888" y="3546475"/>
            <a:ext cx="87741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И уносят меня, и уносят меня</a:t>
            </a:r>
            <a:br>
              <a:rPr lang="ru-RU" sz="36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В звенящую снежную даль</a:t>
            </a:r>
            <a:br>
              <a:rPr lang="ru-RU" sz="36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Три белых коня, эх, три белых коня</a:t>
            </a:r>
            <a:br>
              <a:rPr lang="ru-RU" sz="36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Декабрь, январь и февраль!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77695" y="239652"/>
            <a:ext cx="8227408" cy="33244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ЗА 1 минуту Объясните только с помощью слов, но не используя однокоренные слова, следующее понятие: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84563" y="3719513"/>
            <a:ext cx="1527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latin typeface="Comic Sans MS" pitchFamily="66" charset="0"/>
              </a:rPr>
              <a:t>-куб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484563" y="4381500"/>
            <a:ext cx="17049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latin typeface="Comic Sans MS" pitchFamily="66" charset="0"/>
              </a:rPr>
              <a:t>-шар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484563" y="5022850"/>
            <a:ext cx="22272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latin typeface="Comic Sans MS" pitchFamily="66" charset="0"/>
              </a:rPr>
              <a:t>-конус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7863" y="3473450"/>
            <a:ext cx="183515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7718425" y="5661025"/>
            <a:ext cx="790575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5943" y="609600"/>
            <a:ext cx="8948057" cy="3046988"/>
          </a:xfrm>
          <a:prstGeom prst="rect">
            <a:avLst/>
          </a:prstGeom>
          <a:effectLst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За 1 минуту Попробуйте сказать по-другому, не повторив ни одного слова, но сохраняя смысл, следующие пословицы: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93688" y="3644900"/>
            <a:ext cx="60055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66CC"/>
                </a:solidFill>
                <a:latin typeface="Comic Sans MS" pitchFamily="66" charset="0"/>
              </a:rPr>
              <a:t>-</a:t>
            </a:r>
            <a:r>
              <a:rPr lang="ru-RU" sz="4000" b="1">
                <a:solidFill>
                  <a:srgbClr val="0066CC"/>
                </a:solidFill>
                <a:latin typeface="Comic Sans MS" pitchFamily="66" charset="0"/>
              </a:rPr>
              <a:t>Один в поле не воин</a:t>
            </a:r>
            <a:r>
              <a:rPr lang="ru-RU" sz="4000">
                <a:solidFill>
                  <a:srgbClr val="0066CC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95263" y="4341813"/>
            <a:ext cx="75231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66CC"/>
                </a:solidFill>
                <a:latin typeface="Comic Sans MS" pitchFamily="66" charset="0"/>
              </a:rPr>
              <a:t>-</a:t>
            </a:r>
            <a:r>
              <a:rPr lang="ru-RU" sz="4000" b="1">
                <a:solidFill>
                  <a:srgbClr val="0066CC"/>
                </a:solidFill>
                <a:latin typeface="Comic Sans MS" pitchFamily="66" charset="0"/>
              </a:rPr>
              <a:t>Обещанного три года ждут.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93688" y="4983163"/>
            <a:ext cx="8739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66CC"/>
                </a:solidFill>
                <a:latin typeface="Comic Sans MS" pitchFamily="66" charset="0"/>
              </a:rPr>
              <a:t>-</a:t>
            </a:r>
            <a:r>
              <a:rPr lang="ru-RU" sz="4000" b="1">
                <a:solidFill>
                  <a:srgbClr val="0066CC"/>
                </a:solidFill>
                <a:latin typeface="Comic Sans MS" pitchFamily="66" charset="0"/>
              </a:rPr>
              <a:t>Старый друг-лучше новых двух</a:t>
            </a:r>
            <a:r>
              <a:rPr lang="ru-RU" sz="4000">
                <a:solidFill>
                  <a:srgbClr val="0066CC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7808913" y="5781675"/>
            <a:ext cx="792162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666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" y="3114675"/>
            <a:ext cx="2559050" cy="27987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91817" y="725671"/>
            <a:ext cx="8164187" cy="166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За 1 минуту Без помощи слов объясните, покажите :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308350" y="2782888"/>
            <a:ext cx="30067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latin typeface="Comic Sans MS" pitchFamily="66" charset="0"/>
              </a:rPr>
              <a:t>-циркуль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308350" y="3573463"/>
            <a:ext cx="30749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latin typeface="Comic Sans MS" pitchFamily="66" charset="0"/>
              </a:rPr>
              <a:t>-линейку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308350" y="4364038"/>
            <a:ext cx="32940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latin typeface="Comic Sans MS" pitchFamily="66" charset="0"/>
              </a:rPr>
              <a:t>-угольник</a:t>
            </a:r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7850188" y="5784850"/>
            <a:ext cx="790575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кругленный прямоугольник 5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51163" y="701675"/>
            <a:ext cx="3529012" cy="2090738"/>
          </a:xfrm>
          <a:prstGeom prst="rect">
            <a:avLst/>
          </a:prstGeom>
          <a:noFill/>
        </p:spPr>
      </p:pic>
      <p:pic>
        <p:nvPicPr>
          <p:cNvPr id="19459" name="Рисунок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65275" y="2832100"/>
            <a:ext cx="1681163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03688" y="3451225"/>
            <a:ext cx="1679575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9825" y="2832100"/>
            <a:ext cx="1679575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8" action="ppaction://hlinksldjump" highlightClick="1"/>
          </p:cNvPr>
          <p:cNvSpPr/>
          <p:nvPr/>
        </p:nvSpPr>
        <p:spPr>
          <a:xfrm>
            <a:off x="7777163" y="5635625"/>
            <a:ext cx="790575" cy="766763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22300" y="1222375"/>
            <a:ext cx="8329613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>
                <a:solidFill>
                  <a:srgbClr val="FF33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1. ...во Франции в знак особого внимания к хозяевам гости приносят в качестве новогоднего подарка приносят толстое полено?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4396" y="298340"/>
            <a:ext cx="8164187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Верите ли вы, что :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49300" y="3300413"/>
            <a:ext cx="8008938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3399"/>
                </a:solidFill>
                <a:latin typeface="Comic Sans MS" pitchFamily="66" charset="0"/>
              </a:rPr>
              <a:t>2. …в Гвинее в первую новогоднюю ночь принято водить по улицам слонов? </a:t>
            </a:r>
            <a:br>
              <a:rPr lang="ru-RU" sz="2800" b="1">
                <a:solidFill>
                  <a:srgbClr val="FF3399"/>
                </a:solidFill>
                <a:latin typeface="Comic Sans MS" pitchFamily="66" charset="0"/>
              </a:rPr>
            </a:br>
            <a:r>
              <a:rPr lang="ru-RU">
                <a:latin typeface="Times New Roman" pitchFamily="18" charset="0"/>
              </a:rPr>
              <a:t/>
            </a:r>
            <a:br>
              <a:rPr lang="ru-RU">
                <a:latin typeface="Times New Roman" pitchFamily="18" charset="0"/>
              </a:rPr>
            </a:br>
            <a:endParaRPr lang="ru-RU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22300" y="4379913"/>
            <a:ext cx="9144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3399"/>
                </a:solidFill>
                <a:latin typeface="Comic Sans MS" pitchFamily="66" charset="0"/>
              </a:rPr>
              <a:t>3. ...в Бразилии существует традиция в новогоднюю ночь, пока часы бьют 12, </a:t>
            </a:r>
          </a:p>
          <a:p>
            <a:r>
              <a:rPr lang="ru-RU" sz="2800" b="1">
                <a:solidFill>
                  <a:srgbClr val="FF3399"/>
                </a:solidFill>
                <a:latin typeface="Comic Sans MS" pitchFamily="66" charset="0"/>
              </a:rPr>
              <a:t>с помощью насоса накачивать футбольный </a:t>
            </a:r>
          </a:p>
          <a:p>
            <a:r>
              <a:rPr lang="ru-RU" sz="2800" b="1">
                <a:solidFill>
                  <a:srgbClr val="FF3399"/>
                </a:solidFill>
                <a:latin typeface="Comic Sans MS" pitchFamily="66" charset="0"/>
              </a:rPr>
              <a:t>мяч? </a:t>
            </a:r>
            <a:r>
              <a:rPr lang="ru-RU" sz="2800">
                <a:solidFill>
                  <a:srgbClr val="FF3399"/>
                </a:solidFill>
                <a:latin typeface="Comic Sans MS" pitchFamily="66" charset="0"/>
              </a:rPr>
              <a:t/>
            </a:r>
            <a:br>
              <a:rPr lang="ru-RU" sz="2800">
                <a:solidFill>
                  <a:srgbClr val="FF3399"/>
                </a:solidFill>
                <a:latin typeface="Comic Sans MS" pitchFamily="66" charset="0"/>
              </a:rPr>
            </a:br>
            <a:endParaRPr lang="ru-RU" sz="2800">
              <a:solidFill>
                <a:srgbClr val="FF3399"/>
              </a:solidFill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86550" y="1131888"/>
            <a:ext cx="1622425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27838" y="2828925"/>
            <a:ext cx="1624012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10413" y="4621213"/>
            <a:ext cx="15636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Управляющая кнопка: домой 12">
            <a:hlinkClick r:id="rId5" action="ppaction://hlinksldjump" highlightClick="1"/>
          </p:cNvPr>
          <p:cNvSpPr/>
          <p:nvPr/>
        </p:nvSpPr>
        <p:spPr>
          <a:xfrm>
            <a:off x="7681913" y="5854700"/>
            <a:ext cx="790575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49300" y="1222375"/>
            <a:ext cx="8202613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>
                <a:solidFill>
                  <a:srgbClr val="FF33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1. ... В Испании есть традиция: в момент, когда часы бьют 12, каждый должен съесть 12 виноградин?</a:t>
            </a:r>
            <a: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b="1">
              <a:solidFill>
                <a:srgbClr val="FF3399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396" y="298340"/>
            <a:ext cx="8164187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Верите ли вы, что :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71513" y="2978150"/>
            <a:ext cx="8010525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3399"/>
                </a:solidFill>
                <a:latin typeface="Comic Sans MS" pitchFamily="66" charset="0"/>
              </a:rPr>
              <a:t>2. …в Индии во время наступления Нового года все посыпают друг друга чаем? </a:t>
            </a:r>
            <a:br>
              <a:rPr lang="ru-RU" sz="2800" b="1">
                <a:solidFill>
                  <a:srgbClr val="FF3399"/>
                </a:solidFill>
                <a:latin typeface="Comic Sans MS" pitchFamily="66" charset="0"/>
              </a:rPr>
            </a:br>
            <a:endParaRPr lang="ru-RU" b="1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93725" y="4208463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3399"/>
                </a:solidFill>
                <a:latin typeface="Comic Sans MS" pitchFamily="66" charset="0"/>
              </a:rPr>
              <a:t>3. ...в Эфиопии к новогоднему столу подают вареные крокодильи яйца со скорлупой, выкрашенной в зеленый цвет? </a:t>
            </a:r>
          </a:p>
          <a:p>
            <a:r>
              <a:rPr lang="ru-RU" sz="2800">
                <a:solidFill>
                  <a:srgbClr val="FF3399"/>
                </a:solidFill>
                <a:latin typeface="Comic Sans MS" pitchFamily="66" charset="0"/>
              </a:rPr>
              <a:t> </a:t>
            </a:r>
            <a:br>
              <a:rPr lang="ru-RU" sz="2800">
                <a:solidFill>
                  <a:srgbClr val="FF3399"/>
                </a:solidFill>
                <a:latin typeface="Comic Sans MS" pitchFamily="66" charset="0"/>
              </a:rPr>
            </a:br>
            <a:endParaRPr lang="ru-RU" sz="2800">
              <a:solidFill>
                <a:srgbClr val="FF3399"/>
              </a:solidFill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0363" y="879475"/>
            <a:ext cx="1622425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96138" y="4175125"/>
            <a:ext cx="15621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6125" y="2792413"/>
            <a:ext cx="15636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домой 10">
            <a:hlinkClick r:id="rId6" action="ppaction://hlinksldjump" highlightClick="1"/>
          </p:cNvPr>
          <p:cNvSpPr/>
          <p:nvPr/>
        </p:nvSpPr>
        <p:spPr>
          <a:xfrm>
            <a:off x="7743825" y="5721350"/>
            <a:ext cx="790575" cy="765175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49300" y="1222375"/>
            <a:ext cx="82026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>
                <a:solidFill>
                  <a:srgbClr val="FF33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1. … в Австралии в Новый год принято мазать друг друга вареньем?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4396" y="298340"/>
            <a:ext cx="8164187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Верите ли вы, что :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49300" y="2573338"/>
            <a:ext cx="7932738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3399"/>
                </a:solidFill>
                <a:latin typeface="Comic Sans MS" pitchFamily="66" charset="0"/>
              </a:rPr>
              <a:t>2. … в Америке дети вешают на ёлку свои дневники с оценками. И Санта Клаус должен посмотреть дневник и наградить детей подарками за хорошую учёбу. </a:t>
            </a:r>
            <a:br>
              <a:rPr lang="ru-RU" sz="2800" b="1">
                <a:solidFill>
                  <a:srgbClr val="FF3399"/>
                </a:solidFill>
                <a:latin typeface="Comic Sans MS" pitchFamily="66" charset="0"/>
              </a:rPr>
            </a:br>
            <a:endParaRPr lang="ru-RU" b="1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49300" y="4648200"/>
            <a:ext cx="9144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3399"/>
                </a:solidFill>
                <a:latin typeface="Comic Sans MS" pitchFamily="66" charset="0"/>
              </a:rPr>
              <a:t>3. …в Венгрии на Новый год друзьям дарят глиняную фигурку поросенка? </a:t>
            </a:r>
          </a:p>
          <a:p>
            <a:r>
              <a:rPr lang="ru-RU" sz="2800" b="1">
                <a:solidFill>
                  <a:srgbClr val="FF3399"/>
                </a:solidFill>
                <a:latin typeface="Comic Sans MS" pitchFamily="66" charset="0"/>
              </a:rPr>
              <a:t> </a:t>
            </a:r>
          </a:p>
          <a:p>
            <a:r>
              <a:rPr lang="ru-RU" sz="2800">
                <a:solidFill>
                  <a:srgbClr val="FF3399"/>
                </a:solidFill>
                <a:latin typeface="Comic Sans MS" pitchFamily="66" charset="0"/>
              </a:rPr>
              <a:t> </a:t>
            </a:r>
            <a:br>
              <a:rPr lang="ru-RU" sz="2800">
                <a:solidFill>
                  <a:srgbClr val="FF3399"/>
                </a:solidFill>
                <a:latin typeface="Comic Sans MS" pitchFamily="66" charset="0"/>
              </a:rPr>
            </a:br>
            <a:endParaRPr lang="ru-RU" sz="2800">
              <a:solidFill>
                <a:srgbClr val="FF3399"/>
              </a:solidFill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72338" y="4049713"/>
            <a:ext cx="1622425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72338" y="1233488"/>
            <a:ext cx="1563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50125" y="2792413"/>
            <a:ext cx="15621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домой 10">
            <a:hlinkClick r:id="rId6" action="ppaction://hlinksldjump" highlightClick="1"/>
          </p:cNvPr>
          <p:cNvSpPr/>
          <p:nvPr/>
        </p:nvSpPr>
        <p:spPr>
          <a:xfrm>
            <a:off x="7688263" y="5797550"/>
            <a:ext cx="790575" cy="766763"/>
          </a:xfrm>
          <a:prstGeom prst="actionButtonHome">
            <a:avLst/>
          </a:prstGeom>
          <a:solidFill>
            <a:srgbClr val="6666FF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</TotalTime>
  <Words>627</Words>
  <Application>Microsoft Office PowerPoint</Application>
  <PresentationFormat>Экран (4:3)</PresentationFormat>
  <Paragraphs>82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Тетусь</dc:creator>
  <cp:lastModifiedBy>gigant</cp:lastModifiedBy>
  <cp:revision>119</cp:revision>
  <dcterms:created xsi:type="dcterms:W3CDTF">2013-12-12T19:23:10Z</dcterms:created>
  <dcterms:modified xsi:type="dcterms:W3CDTF">2019-01-11T18:08:03Z</dcterms:modified>
</cp:coreProperties>
</file>