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60" r:id="rId3"/>
    <p:sldId id="261" r:id="rId4"/>
    <p:sldId id="263" r:id="rId5"/>
    <p:sldId id="262" r:id="rId6"/>
    <p:sldId id="26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642918"/>
            <a:ext cx="8786842" cy="583103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6000" dirty="0" smtClean="0"/>
              <a:t> Тринадцатое сентября</a:t>
            </a:r>
          </a:p>
          <a:p>
            <a:pPr algn="ctr">
              <a:buNone/>
            </a:pPr>
            <a:r>
              <a:rPr lang="ru-RU" sz="6000" dirty="0" smtClean="0"/>
              <a:t>Классная работа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429684" cy="71438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Орфографическая разминка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1600200"/>
            <a:ext cx="8286808" cy="29718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/>
              <a:t>Ущелье, мощь, праздник,</a:t>
            </a:r>
          </a:p>
          <a:p>
            <a:pPr>
              <a:buNone/>
            </a:pPr>
            <a:r>
              <a:rPr lang="ru-RU" sz="4400" dirty="0" smtClean="0"/>
              <a:t>побежал, пробежка, гореть. </a:t>
            </a:r>
            <a:endParaRPr lang="ru-RU" sz="4400" dirty="0"/>
          </a:p>
        </p:txBody>
      </p:sp>
      <p:pic>
        <p:nvPicPr>
          <p:cNvPr id="5" name="Содержимое 3" descr="сова.pn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5072066" y="3500438"/>
            <a:ext cx="2780142" cy="281350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429684" cy="71438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Проверь себя!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1600200"/>
            <a:ext cx="8286808" cy="29718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/>
              <a:t>Праздник, побежал, мощь,</a:t>
            </a:r>
          </a:p>
          <a:p>
            <a:pPr>
              <a:buNone/>
            </a:pPr>
            <a:r>
              <a:rPr lang="ru-RU" sz="4400" dirty="0" smtClean="0"/>
              <a:t>пробежка, ущелье, гореть.</a:t>
            </a:r>
            <a:endParaRPr lang="ru-RU" sz="4200" dirty="0"/>
          </a:p>
        </p:txBody>
      </p:sp>
      <p:pic>
        <p:nvPicPr>
          <p:cNvPr id="5" name="Содержимое 3" descr="сова.pn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5072066" y="3500438"/>
            <a:ext cx="2780142" cy="281350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043890" cy="72549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Орфограммы в корне слова.</a:t>
            </a:r>
            <a:endParaRPr lang="ru-RU" sz="3600" dirty="0"/>
          </a:p>
        </p:txBody>
      </p:sp>
      <p:pic>
        <p:nvPicPr>
          <p:cNvPr id="4" name="Содержимое 3" descr="к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1071546"/>
            <a:ext cx="9144000" cy="5786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7643866" cy="78581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Буквы и/</a:t>
            </a:r>
            <a:r>
              <a:rPr lang="ru-RU" sz="4000" b="1" dirty="0" err="1" smtClean="0">
                <a:solidFill>
                  <a:schemeClr val="accent1">
                    <a:lumMod val="75000"/>
                  </a:schemeClr>
                </a:solidFill>
              </a:rPr>
              <a:t>ы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 после </a:t>
            </a:r>
            <a:r>
              <a:rPr lang="ru-RU" sz="4000" b="1" dirty="0" err="1" smtClean="0">
                <a:solidFill>
                  <a:schemeClr val="accent1">
                    <a:lumMod val="75000"/>
                  </a:schemeClr>
                </a:solidFill>
              </a:rPr>
              <a:t>ц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714356"/>
            <a:ext cx="9144000" cy="6143644"/>
          </a:xfrm>
        </p:spPr>
        <p:txBody>
          <a:bodyPr>
            <a:normAutofit/>
          </a:bodyPr>
          <a:lstStyle/>
          <a:p>
            <a:pPr marL="457200" indent="-457200">
              <a:buClr>
                <a:schemeClr val="tx1"/>
              </a:buClr>
              <a:buNone/>
            </a:pPr>
            <a:r>
              <a:rPr lang="ru-RU" sz="3000" dirty="0" smtClean="0"/>
              <a:t>1) ЦИ: </a:t>
            </a:r>
          </a:p>
          <a:p>
            <a:pPr marL="457200" indent="-457200">
              <a:buClr>
                <a:schemeClr val="tx1"/>
              </a:buClr>
              <a:buNone/>
            </a:pPr>
            <a:r>
              <a:rPr lang="ru-RU" sz="3000" dirty="0" smtClean="0"/>
              <a:t>а) всегда в корне: </a:t>
            </a:r>
            <a:r>
              <a:rPr lang="ru-RU" sz="3000" dirty="0" smtClean="0">
                <a:solidFill>
                  <a:schemeClr val="accent1">
                    <a:lumMod val="75000"/>
                  </a:schemeClr>
                </a:solidFill>
              </a:rPr>
              <a:t>ц</a:t>
            </a:r>
            <a:r>
              <a:rPr lang="ru-RU" sz="3000" u="sng" dirty="0" smtClean="0">
                <a:solidFill>
                  <a:schemeClr val="accent1">
                    <a:lumMod val="75000"/>
                  </a:schemeClr>
                </a:solidFill>
              </a:rPr>
              <a:t>и</a:t>
            </a:r>
            <a:r>
              <a:rPr lang="ru-RU" sz="3000" dirty="0" smtClean="0">
                <a:solidFill>
                  <a:schemeClr val="accent1">
                    <a:lumMod val="75000"/>
                  </a:schemeClr>
                </a:solidFill>
              </a:rPr>
              <a:t>линдр, ц</a:t>
            </a:r>
            <a:r>
              <a:rPr lang="ru-RU" sz="3000" u="sng" dirty="0" smtClean="0">
                <a:solidFill>
                  <a:schemeClr val="accent1">
                    <a:lumMod val="75000"/>
                  </a:schemeClr>
                </a:solidFill>
              </a:rPr>
              <a:t>и</a:t>
            </a:r>
            <a:r>
              <a:rPr lang="ru-RU" sz="3000" dirty="0" smtClean="0">
                <a:solidFill>
                  <a:schemeClr val="accent1">
                    <a:lumMod val="75000"/>
                  </a:schemeClr>
                </a:solidFill>
              </a:rPr>
              <a:t>трус</a:t>
            </a:r>
          </a:p>
          <a:p>
            <a:pPr marL="457200" indent="-457200">
              <a:buClr>
                <a:schemeClr val="tx1"/>
              </a:buClr>
              <a:buNone/>
            </a:pPr>
            <a:r>
              <a:rPr lang="ru-RU" sz="3000" dirty="0" smtClean="0"/>
              <a:t>б) в словах на –ЦИЯ: </a:t>
            </a:r>
            <a:r>
              <a:rPr lang="ru-RU" sz="3000" dirty="0" smtClean="0">
                <a:solidFill>
                  <a:schemeClr val="accent1">
                    <a:lumMod val="75000"/>
                  </a:schemeClr>
                </a:solidFill>
              </a:rPr>
              <a:t>полиция, авиация</a:t>
            </a:r>
          </a:p>
          <a:p>
            <a:pPr marL="457200" indent="-457200">
              <a:buNone/>
            </a:pPr>
            <a:r>
              <a:rPr lang="ru-RU" sz="3000" b="1" u="sng" dirty="0" smtClean="0"/>
              <a:t>Исключения: </a:t>
            </a:r>
            <a:r>
              <a:rPr lang="ru-RU" sz="3000" b="1" dirty="0" smtClean="0"/>
              <a:t> </a:t>
            </a:r>
            <a:r>
              <a:rPr lang="ru-RU" sz="3000" dirty="0" smtClean="0"/>
              <a:t>ц</a:t>
            </a:r>
            <a:r>
              <a:rPr lang="ru-RU" sz="3000" u="sng" dirty="0" smtClean="0">
                <a:solidFill>
                  <a:srgbClr val="FF0000"/>
                </a:solidFill>
              </a:rPr>
              <a:t>ы</a:t>
            </a:r>
            <a:r>
              <a:rPr lang="ru-RU" sz="3000" dirty="0" smtClean="0"/>
              <a:t>ган на ц</a:t>
            </a:r>
            <a:r>
              <a:rPr lang="ru-RU" sz="3000" u="sng" dirty="0" smtClean="0">
                <a:solidFill>
                  <a:srgbClr val="FF0000"/>
                </a:solidFill>
              </a:rPr>
              <a:t>ы</a:t>
            </a:r>
            <a:r>
              <a:rPr lang="ru-RU" sz="3000" dirty="0" smtClean="0"/>
              <a:t>почках</a:t>
            </a:r>
          </a:p>
          <a:p>
            <a:pPr marL="457200" indent="-457200">
              <a:buNone/>
            </a:pPr>
            <a:r>
              <a:rPr lang="ru-RU" sz="3000" dirty="0" smtClean="0"/>
              <a:t>ц</a:t>
            </a:r>
            <a:r>
              <a:rPr lang="ru-RU" sz="3000" u="sng" dirty="0" smtClean="0">
                <a:solidFill>
                  <a:srgbClr val="FF0000"/>
                </a:solidFill>
              </a:rPr>
              <a:t>ы</a:t>
            </a:r>
            <a:r>
              <a:rPr lang="ru-RU" sz="3000" dirty="0" smtClean="0"/>
              <a:t>плёнку ц</a:t>
            </a:r>
            <a:r>
              <a:rPr lang="ru-RU" sz="3000" u="sng" dirty="0" smtClean="0">
                <a:solidFill>
                  <a:srgbClr val="FF0000"/>
                </a:solidFill>
              </a:rPr>
              <a:t>ы</a:t>
            </a:r>
            <a:r>
              <a:rPr lang="ru-RU" sz="3000" dirty="0" smtClean="0"/>
              <a:t>кнул ц</a:t>
            </a:r>
            <a:r>
              <a:rPr lang="ru-RU" sz="3000" u="sng" dirty="0" smtClean="0">
                <a:solidFill>
                  <a:srgbClr val="FF0000"/>
                </a:solidFill>
              </a:rPr>
              <a:t>ы</a:t>
            </a:r>
            <a:r>
              <a:rPr lang="ru-RU" sz="3000" dirty="0" smtClean="0"/>
              <a:t>ц. </a:t>
            </a:r>
          </a:p>
          <a:p>
            <a:pPr marL="457200" indent="-457200">
              <a:buNone/>
            </a:pPr>
            <a:r>
              <a:rPr lang="ru-RU" sz="3000" dirty="0" smtClean="0"/>
              <a:t>2) ЦЫ:</a:t>
            </a:r>
          </a:p>
          <a:p>
            <a:pPr marL="457200" indent="-457200">
              <a:buNone/>
            </a:pPr>
            <a:r>
              <a:rPr lang="ru-RU" sz="3000" dirty="0" smtClean="0"/>
              <a:t>а) на конце имён сущ. мн. ч.: </a:t>
            </a:r>
            <a:r>
              <a:rPr lang="ru-RU" sz="3000" dirty="0" smtClean="0">
                <a:solidFill>
                  <a:schemeClr val="accent1">
                    <a:lumMod val="75000"/>
                  </a:schemeClr>
                </a:solidFill>
              </a:rPr>
              <a:t>улиц</a:t>
            </a:r>
            <a:r>
              <a:rPr lang="ru-RU" sz="3000" u="sng" dirty="0" smtClean="0">
                <a:solidFill>
                  <a:schemeClr val="accent1">
                    <a:lumMod val="75000"/>
                  </a:schemeClr>
                </a:solidFill>
              </a:rPr>
              <a:t>ы</a:t>
            </a:r>
          </a:p>
          <a:p>
            <a:pPr marL="457200" indent="-457200">
              <a:buNone/>
            </a:pPr>
            <a:r>
              <a:rPr lang="ru-RU" sz="3000" dirty="0" smtClean="0"/>
              <a:t>б) в </a:t>
            </a:r>
            <a:r>
              <a:rPr lang="ru-RU" sz="3000" dirty="0" err="1" smtClean="0"/>
              <a:t>оконч</a:t>
            </a:r>
            <a:r>
              <a:rPr lang="ru-RU" sz="3000" dirty="0" smtClean="0"/>
              <a:t>. прил.: </a:t>
            </a:r>
            <a:r>
              <a:rPr lang="ru-RU" sz="3000" dirty="0" smtClean="0">
                <a:solidFill>
                  <a:schemeClr val="accent1">
                    <a:lumMod val="75000"/>
                  </a:schemeClr>
                </a:solidFill>
              </a:rPr>
              <a:t>круглолицый, сестрицын.</a:t>
            </a:r>
          </a:p>
          <a:p>
            <a:pPr marL="457200" indent="-457200">
              <a:buNone/>
            </a:pPr>
            <a:r>
              <a:rPr lang="ru-RU" sz="3000" dirty="0" smtClean="0"/>
              <a:t>в) </a:t>
            </a:r>
            <a:r>
              <a:rPr lang="ru-RU" sz="3000" dirty="0" err="1" smtClean="0"/>
              <a:t>в</a:t>
            </a:r>
            <a:r>
              <a:rPr lang="ru-RU" sz="3000" dirty="0" smtClean="0"/>
              <a:t> </a:t>
            </a:r>
            <a:r>
              <a:rPr lang="ru-RU" sz="3000" dirty="0" err="1" smtClean="0"/>
              <a:t>суф</a:t>
            </a:r>
            <a:r>
              <a:rPr lang="ru-RU" sz="3000" dirty="0" smtClean="0"/>
              <a:t>. прил. (в фамилиях, образованных </a:t>
            </a:r>
          </a:p>
          <a:p>
            <a:pPr marL="457200" indent="-457200">
              <a:buNone/>
            </a:pPr>
            <a:r>
              <a:rPr lang="ru-RU" sz="3000" dirty="0" smtClean="0"/>
              <a:t>от этих прил.): </a:t>
            </a:r>
            <a:r>
              <a:rPr lang="ru-RU" sz="3000" dirty="0" smtClean="0">
                <a:solidFill>
                  <a:schemeClr val="accent1">
                    <a:lumMod val="75000"/>
                  </a:schemeClr>
                </a:solidFill>
              </a:rPr>
              <a:t>Синиц</a:t>
            </a:r>
            <a:r>
              <a:rPr lang="ru-RU" sz="3000" u="sng" dirty="0" smtClean="0">
                <a:solidFill>
                  <a:schemeClr val="accent1">
                    <a:lumMod val="75000"/>
                  </a:schemeClr>
                </a:solidFill>
              </a:rPr>
              <a:t>ы</a:t>
            </a:r>
            <a:r>
              <a:rPr lang="ru-RU" sz="3000" dirty="0" smtClean="0">
                <a:solidFill>
                  <a:schemeClr val="accent1">
                    <a:lumMod val="75000"/>
                  </a:schemeClr>
                </a:solidFill>
              </a:rPr>
              <a:t>н, Куниц</a:t>
            </a:r>
            <a:r>
              <a:rPr lang="ru-RU" sz="3000" u="sng" dirty="0" smtClean="0">
                <a:solidFill>
                  <a:schemeClr val="accent1">
                    <a:lumMod val="75000"/>
                  </a:schemeClr>
                </a:solidFill>
              </a:rPr>
              <a:t>ы</a:t>
            </a:r>
            <a:r>
              <a:rPr lang="ru-RU" sz="3000" dirty="0" smtClean="0">
                <a:solidFill>
                  <a:schemeClr val="accent1">
                    <a:lumMod val="75000"/>
                  </a:schemeClr>
                </a:solidFill>
              </a:rPr>
              <a:t>н. </a:t>
            </a:r>
            <a:endParaRPr lang="ru-RU" sz="3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14612" y="500042"/>
            <a:ext cx="6000792" cy="78581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Домашнее задание:</a:t>
            </a:r>
            <a:endParaRPr lang="ru-RU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57356" y="2000240"/>
            <a:ext cx="7072362" cy="13716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Упражнение </a:t>
            </a:r>
            <a:r>
              <a:rPr lang="ru-RU" sz="3200" dirty="0" smtClean="0">
                <a:solidFill>
                  <a:schemeClr val="tx1"/>
                </a:solidFill>
              </a:rPr>
              <a:t>46 </a:t>
            </a:r>
            <a:r>
              <a:rPr lang="ru-RU" sz="3200" dirty="0" smtClean="0">
                <a:solidFill>
                  <a:schemeClr val="tx1"/>
                </a:solidFill>
              </a:rPr>
              <a:t>(пункты </a:t>
            </a:r>
            <a:r>
              <a:rPr lang="ru-RU" sz="3200" dirty="0" smtClean="0">
                <a:solidFill>
                  <a:schemeClr val="tx1"/>
                </a:solidFill>
              </a:rPr>
              <a:t>1, </a:t>
            </a:r>
            <a:r>
              <a:rPr lang="ru-RU" sz="3200" dirty="0" smtClean="0">
                <a:solidFill>
                  <a:schemeClr val="tx1"/>
                </a:solidFill>
              </a:rPr>
              <a:t>2</a:t>
            </a:r>
            <a:r>
              <a:rPr lang="ru-RU" sz="3200" dirty="0" smtClean="0">
                <a:solidFill>
                  <a:schemeClr val="tx1"/>
                </a:solidFill>
              </a:rPr>
              <a:t>, </a:t>
            </a:r>
            <a:r>
              <a:rPr lang="ru-RU" sz="3200" dirty="0" smtClean="0">
                <a:solidFill>
                  <a:schemeClr val="tx1"/>
                </a:solidFill>
              </a:rPr>
              <a:t>3</a:t>
            </a:r>
            <a:r>
              <a:rPr lang="ru-RU" sz="3200" dirty="0" smtClean="0">
                <a:solidFill>
                  <a:schemeClr val="tx1"/>
                </a:solidFill>
              </a:rPr>
              <a:t>).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88</TotalTime>
  <Words>136</Words>
  <PresentationFormat>Экран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Эркер</vt:lpstr>
      <vt:lpstr>Слайд 1</vt:lpstr>
      <vt:lpstr>Орфографическая разминка</vt:lpstr>
      <vt:lpstr>Проверь себя!</vt:lpstr>
      <vt:lpstr>Орфограммы в корне слова.</vt:lpstr>
      <vt:lpstr>Буквы и/ы после ц</vt:lpstr>
      <vt:lpstr>Домашнее задание: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Владлен</dc:creator>
  <cp:lastModifiedBy>Acer</cp:lastModifiedBy>
  <cp:revision>16</cp:revision>
  <dcterms:created xsi:type="dcterms:W3CDTF">2018-09-12T20:29:41Z</dcterms:created>
  <dcterms:modified xsi:type="dcterms:W3CDTF">2019-01-10T21:22:06Z</dcterms:modified>
</cp:coreProperties>
</file>