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2" r:id="rId2"/>
    <p:sldId id="269" r:id="rId3"/>
    <p:sldId id="282" r:id="rId4"/>
    <p:sldId id="295" r:id="rId5"/>
    <p:sldId id="296" r:id="rId6"/>
    <p:sldId id="283" r:id="rId7"/>
    <p:sldId id="262" r:id="rId8"/>
    <p:sldId id="263" r:id="rId9"/>
    <p:sldId id="264" r:id="rId10"/>
    <p:sldId id="297" r:id="rId11"/>
    <p:sldId id="284" r:id="rId12"/>
    <p:sldId id="299" r:id="rId13"/>
    <p:sldId id="285" r:id="rId14"/>
    <p:sldId id="286" r:id="rId15"/>
    <p:sldId id="292" r:id="rId16"/>
    <p:sldId id="287" r:id="rId17"/>
    <p:sldId id="293" r:id="rId18"/>
    <p:sldId id="294" r:id="rId19"/>
    <p:sldId id="289" r:id="rId20"/>
    <p:sldId id="270" r:id="rId21"/>
    <p:sldId id="298" r:id="rId22"/>
    <p:sldId id="29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6600"/>
    <a:srgbClr val="CC0099"/>
    <a:srgbClr val="3333CC"/>
    <a:srgbClr val="9900CC"/>
    <a:srgbClr val="003399"/>
    <a:srgbClr val="CC3300"/>
    <a:srgbClr val="6600CC"/>
    <a:srgbClr val="80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180" autoAdjust="0"/>
    <p:restoredTop sz="94660"/>
  </p:normalViewPr>
  <p:slideViewPr>
    <p:cSldViewPr>
      <p:cViewPr>
        <p:scale>
          <a:sx n="50" d="100"/>
          <a:sy n="50" d="100"/>
        </p:scale>
        <p:origin x="-1762" y="-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7556D-C50E-49D9-BEC5-407067AACFAD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2A408-1BCD-4BCE-83F4-E1D7F86A6C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73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5;&#1088;&#1077;&#1079;&#1077;&#1085;&#1090;&#1072;&#1094;&#1080;&#1103;%20&#1048;&#1085;&#1085;&#1072;%20&#1055;&#1077;&#1090;&#1088;&#1086;&#1074;&#1085;&#1072;\obezyanki_-_minus_(iPlayer.fm)_mp3cut.foxcom.su_.mp3" TargetMode="Externa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rgbClr val="FFFF0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692696"/>
            <a:ext cx="4896544" cy="54726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Насырова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Гелемхатовна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химии ООШ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д.Сарайлы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9193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55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1" y="0"/>
            <a:ext cx="91063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677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90364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доля элемента в веществе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-обозначается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буквой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(дубль-вэ)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-показывает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долю элемента в общей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массе соединения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измеряется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–доля от 1 или %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-рассчитывается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формуле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*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)=------------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---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4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845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0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руки свои простирает химия (руки в сторону)</a:t>
            </a:r>
          </a:p>
          <a:p>
            <a:pPr>
              <a:buNone/>
            </a:pPr>
            <a:r>
              <a:rPr lang="ru-RU" sz="3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дела человеческие (руки на пояс)</a:t>
            </a:r>
          </a:p>
          <a:p>
            <a:pPr>
              <a:buNone/>
            </a:pPr>
            <a:r>
              <a:rPr lang="ru-RU" sz="3000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медицину раз(присели), в производство – два(присели)</a:t>
            </a:r>
          </a:p>
          <a:p>
            <a:pPr>
              <a:buNone/>
            </a:pPr>
            <a:r>
              <a:rPr lang="ru-RU" sz="3000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быт людской – три (присели)</a:t>
            </a:r>
          </a:p>
          <a:p>
            <a:pPr>
              <a:buNone/>
            </a:pPr>
            <a:r>
              <a:rPr lang="ru-RU" sz="3000" i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Строитель, энергетик, металлург (поочерёдно отводим руки назад)</a:t>
            </a:r>
          </a:p>
          <a:p>
            <a:pPr>
              <a:buNone/>
            </a:pPr>
            <a:r>
              <a:rPr lang="ru-RU" sz="3000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без неё, как без рук (круговые движения руками)</a:t>
            </a:r>
          </a:p>
          <a:p>
            <a:pPr>
              <a:buNone/>
            </a:pPr>
            <a:r>
              <a:rPr lang="ru-RU" sz="30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Вперёд шагает наука эта…( шагаем)</a:t>
            </a:r>
          </a:p>
          <a:p>
            <a:pPr>
              <a:buNone/>
            </a:pPr>
            <a:r>
              <a:rPr lang="ru-RU" sz="3000" i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Продолжим и мы трудиться, чтобы успешно учиться (садимся)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372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098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8497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массовые доли всех    химических элементов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соляной  кислоте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0033CC"/>
                </a:solidFill>
              </a:rPr>
              <a:t> </a:t>
            </a:r>
            <a:r>
              <a:rPr lang="ru-RU" i="1" dirty="0" smtClean="0">
                <a:solidFill>
                  <a:srgbClr val="0033CC"/>
                </a:solidFill>
              </a:rPr>
              <a:t>                                          </a:t>
            </a:r>
            <a:r>
              <a:rPr lang="en-US" sz="9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Соляная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 входит в состав желудочного сока, активизирует фермент пепсин, который расщепляет белки.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или избыток кислоты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 к нарушению пищеварения.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3200" i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53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en-US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вычисления массовой доли элемента в сложном веществе.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Записать: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дано.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Вычислить   </a:t>
            </a:r>
            <a:r>
              <a:rPr lang="en-U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Вычислить массовую долю (w) по формуле   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*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)=------------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---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4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Записать ответ.</a:t>
            </a:r>
            <a:endParaRPr lang="ru-RU" sz="40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26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compex.cz/files/pozadi/2012/2012_abs1_1280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76"/>
            <a:ext cx="9144000" cy="68359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1090464" cy="936104"/>
          </a:xfrm>
        </p:spPr>
        <p:txBody>
          <a:bodyPr>
            <a:prstTxWarp prst="textTriangleInverted">
              <a:avLst>
                <a:gd name="adj" fmla="val 62928"/>
              </a:avLst>
            </a:prstTxWarp>
          </a:bodyPr>
          <a:lstStyle/>
          <a:p>
            <a:endParaRPr lang="ru-RU" b="1" u="sng" dirty="0"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076"/>
            <a:ext cx="9144000" cy="6835924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</a:t>
            </a:r>
          </a:p>
          <a:p>
            <a:pPr marL="514350" indent="-514350" algn="ctr">
              <a:buAutoNum type="arabicPeriod" startAt="3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0,75</a:t>
            </a:r>
          </a:p>
          <a:p>
            <a:pPr marL="514350" indent="-514350" algn="ctr">
              <a:buAutoNum type="arabicPeriod" startAt="4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0,44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8. 0,39</a:t>
            </a:r>
          </a:p>
          <a:p>
            <a:pPr marL="514350" indent="-514350" algn="ctr">
              <a:buAutoNum type="arabicPeriod" startAt="9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0,20</a:t>
            </a:r>
          </a:p>
          <a:p>
            <a:pPr marL="514350" indent="-514350" algn="ctr">
              <a:buAutoNum type="arabicPeriod" startAt="11"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</a:t>
            </a: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14. 0,2</a:t>
            </a:r>
            <a:endParaRPr lang="ru-RU" sz="48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/>
          </a:p>
        </p:txBody>
      </p:sp>
      <p:pic>
        <p:nvPicPr>
          <p:cNvPr id="4" name="obezyanki_-_minus_(iPlayer.f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8132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5044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5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живем в зоне, где идет  нехватка в пище йода. «Эндемический зоб» - результат такой нехватки. Поэтому необходимо употреблять в пищу йодированную соль. Пищевые продукты обогащают йодом с помощью соединений – йодида калия 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йодата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калия. Зная понятие, массовая доля элемента в соединении, выясним - в каком из веществ больше содержится йода? </a:t>
            </a:r>
          </a:p>
        </p:txBody>
      </p:sp>
    </p:spTree>
    <p:extLst>
      <p:ext uri="{BB962C8B-B14F-4D97-AF65-F5344CB8AC3E}">
        <p14:creationId xmlns:p14="http://schemas.microsoft.com/office/powerpoint/2010/main" val="4084856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244334"/>
            <a:ext cx="86044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йодид калия   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йодат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калия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W(I)=                     w(I)=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0"/>
            <a:ext cx="87484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   KIO</a:t>
            </a:r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223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244334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(I)=</a:t>
            </a:r>
            <a:r>
              <a:rPr lang="en-US" sz="6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0,77      </a:t>
            </a:r>
            <a:r>
              <a:rPr lang="en-US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(I)=0,59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0"/>
            <a:ext cx="87484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   KIO</a:t>
            </a:r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9136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параграф 10 учебника;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2.Найдите массовую  долю серы  в серной кислоте,  формула которой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3.Найти относительную молекулярную массу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глюкозы:   М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)-?</a:t>
            </a:r>
          </a:p>
        </p:txBody>
      </p:sp>
    </p:spTree>
    <p:extLst>
      <p:ext uri="{BB962C8B-B14F-4D97-AF65-F5344CB8AC3E}">
        <p14:creationId xmlns:p14="http://schemas.microsoft.com/office/powerpoint/2010/main" val="797225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позволяй душе лениться,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в ступе  воду не толочь,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Душа обязана трудиться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день и ночь, и день и ночь!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Н.Заболоцкий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906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shoggoth.ru/edu/06/aastrahantsev/Mydoc/L12/0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9759" cy="72374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853244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000" b="1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://i.ytimg.com/vi/7SYvQTKvRRQ/hqdefault.jpg"/>
          <p:cNvPicPr>
            <a:picLocks noChangeAspect="1" noChangeArrowheads="1"/>
          </p:cNvPicPr>
          <p:nvPr/>
        </p:nvPicPr>
        <p:blipFill>
          <a:blip r:embed="rId3" cstate="print"/>
          <a:srcRect l="12600" r="14951"/>
          <a:stretch>
            <a:fillRect/>
          </a:stretch>
        </p:blipFill>
        <p:spPr bwMode="auto">
          <a:xfrm>
            <a:off x="7596336" y="3284984"/>
            <a:ext cx="1453234" cy="1504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340" name="Picture 4" descr="http://xn--e1aghdhacfcksm5eyb.chem100.ru/eimg/lea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62808"/>
            <a:ext cx="1219096" cy="1195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http://www.albinoblacksheep.com/horoscope/512/libr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609532"/>
            <a:ext cx="1462472" cy="146247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51519" y="1340768"/>
            <a:ext cx="889248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1.Я узнал много нового…</a:t>
            </a:r>
          </a:p>
          <a:p>
            <a:pPr lvl="0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2.На уроке было над чем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подумать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0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3.Думаю,что мне это пригодится в жизни…</a:t>
            </a:r>
          </a:p>
          <a:p>
            <a:pPr lvl="0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92778"/>
            <a:ext cx="64087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8745199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позволяй душе лениться,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в ступе  воду не толочь,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Душа обязана трудиться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день и ночь, и день и ночь!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Н.Заболоцкий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06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753" y="2556268"/>
            <a:ext cx="8281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794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массовую долю железа в его соединении с кислородом, имеющую формулу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671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Тема урока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Относительная молекулярная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вещества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Массовые доли элементов в соединениях.</a:t>
            </a:r>
            <a:endParaRPr lang="ru-RU" dirty="0"/>
          </a:p>
        </p:txBody>
      </p:sp>
      <p:pic>
        <p:nvPicPr>
          <p:cNvPr id="3" name="Picture 2" descr="http://i.ytimg.com/vi/7SYvQTKvRRQ/hqdefault.jpg"/>
          <p:cNvPicPr>
            <a:picLocks noChangeAspect="1" noChangeArrowheads="1"/>
          </p:cNvPicPr>
          <p:nvPr/>
        </p:nvPicPr>
        <p:blipFill>
          <a:blip r:embed="rId2" cstate="print"/>
          <a:srcRect l="12600" r="14951"/>
          <a:stretch>
            <a:fillRect/>
          </a:stretch>
        </p:blipFill>
        <p:spPr bwMode="auto">
          <a:xfrm>
            <a:off x="287470" y="3717032"/>
            <a:ext cx="2237146" cy="23159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4" descr="http://xn--e1aghdhacfcksm5eyb.chem100.ru/eimg/lea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293096"/>
            <a:ext cx="2438191" cy="2390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www.albinoblacksheep.com/horoscope/512/libr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1082" y="3412519"/>
            <a:ext cx="2924943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60991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научиться находить и вычислять относительную молекулярную массу и массовые доли элементов;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-научиться правильно решать задачи;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-запомнить определения и формулы.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465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-изучить необходимость использования относительной молекулярной массы и массовых долей элементов в химии;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-сформировать умения и навыки вычислять относительную молекулярную массу и массовые доли элемента по формуле;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-умение работать с периодической системой химических элементов;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-умение находить причинно-следственные связи;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осознанный подход к изучаемой дисциплине.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989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7"/>
            <a:ext cx="87484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относительная молекулярная масса </a:t>
            </a:r>
          </a:p>
          <a:p>
            <a:pPr algn="ctr"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(не имеет единицы измерения)</a:t>
            </a:r>
          </a:p>
          <a:p>
            <a:pPr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nDm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(C)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+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(D)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253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4" name="Picture 12" descr="http://i13.beon.ru/73/60/1776073/40/59465640/0_c6_21695995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20472" cy="65973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sz="66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sz="6600" dirty="0" err="1" smtClean="0">
                <a:solidFill>
                  <a:srgbClr val="C00000"/>
                </a:solidFill>
              </a:rPr>
              <a:t>SiO</a:t>
            </a:r>
            <a:r>
              <a:rPr lang="ru-RU" sz="6600" baseline="-25000" dirty="0" smtClean="0">
                <a:solidFill>
                  <a:srgbClr val="C00000"/>
                </a:solidFill>
              </a:rPr>
              <a:t>2</a:t>
            </a:r>
            <a:endParaRPr lang="ru-RU" sz="6600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SiO</a:t>
            </a:r>
            <a:r>
              <a:rPr lang="ru-RU" b="1" baseline="-25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28+16∙2=60</a:t>
            </a:r>
            <a:endParaRPr lang="ru-RU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95536" y="33265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6600CC"/>
                </a:solidFill>
              </a:rPr>
              <a:t>кремнезём</a:t>
            </a:r>
            <a:endParaRPr lang="ru-RU" sz="2800" b="1" i="1" dirty="0">
              <a:solidFill>
                <a:srgbClr val="66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69269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C0099"/>
                </a:solidFill>
              </a:rPr>
              <a:t>Горный хрусталь</a:t>
            </a:r>
            <a:endParaRPr lang="ru-RU" sz="2800" b="1" i="1" dirty="0">
              <a:solidFill>
                <a:srgbClr val="CC00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407707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C3300"/>
                </a:solidFill>
              </a:rPr>
              <a:t>аметист</a:t>
            </a:r>
            <a:endParaRPr lang="ru-RU" sz="2800" b="1" i="1" dirty="0">
              <a:solidFill>
                <a:srgbClr val="CC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520" y="3284984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b="1" i="1" dirty="0" smtClean="0">
                <a:solidFill>
                  <a:srgbClr val="0033CC"/>
                </a:solidFill>
              </a:rPr>
              <a:t>Кварцевый песок</a:t>
            </a:r>
            <a:endParaRPr lang="ru-RU" sz="2800" b="1" i="1" dirty="0">
              <a:solidFill>
                <a:srgbClr val="0033CC"/>
              </a:solidFill>
            </a:endParaRPr>
          </a:p>
        </p:txBody>
      </p:sp>
      <p:sp>
        <p:nvSpPr>
          <p:cNvPr id="17" name="Стрелка влево 16"/>
          <p:cNvSpPr/>
          <p:nvPr/>
        </p:nvSpPr>
        <p:spPr>
          <a:xfrm rot="8487277">
            <a:off x="4779912" y="1507678"/>
            <a:ext cx="1126574" cy="36788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2590203">
            <a:off x="2457149" y="1388330"/>
            <a:ext cx="1126574" cy="36788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3904127">
            <a:off x="5006033" y="3225179"/>
            <a:ext cx="1126574" cy="36788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19315069">
            <a:off x="2182536" y="3069658"/>
            <a:ext cx="1189947" cy="36788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data12.gallery.ru/albums/gallery/111343-ef3e4-34546639-m750x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412776"/>
            <a:ext cx="2717050" cy="2027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artdeco2011.ru/wp-content/uploads/2011/11/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5189" y="4653136"/>
            <a:ext cx="2648811" cy="1986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200" name="Picture 8" descr="http://media.ffclub.ru/up8910-post-72-12411762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70140"/>
            <a:ext cx="2376264" cy="1782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2" name="Picture 10" descr="http://refsurf.ru/files/15/images/image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980728"/>
            <a:ext cx="2330384" cy="1701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http://moskva-ratiss.ru/qayyeme/fon-dlya-prezentacii-zelenye63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solidFill>
                  <a:srgbClr val="6600CC"/>
                </a:solidFill>
              </a:rPr>
              <a:t>Al</a:t>
            </a:r>
            <a:r>
              <a:rPr lang="ru-RU" sz="6000" baseline="-25000" dirty="0" smtClean="0">
                <a:solidFill>
                  <a:srgbClr val="6600CC"/>
                </a:solidFill>
              </a:rPr>
              <a:t>2</a:t>
            </a:r>
            <a:r>
              <a:rPr lang="en-US" sz="6000" dirty="0" smtClean="0">
                <a:solidFill>
                  <a:srgbClr val="6600CC"/>
                </a:solidFill>
              </a:rPr>
              <a:t>O</a:t>
            </a:r>
            <a:r>
              <a:rPr lang="ru-RU" sz="6000" baseline="-25000" dirty="0" smtClean="0">
                <a:solidFill>
                  <a:srgbClr val="6600CC"/>
                </a:solidFill>
              </a:rPr>
              <a:t>3</a:t>
            </a:r>
          </a:p>
          <a:p>
            <a:pPr algn="ctr">
              <a:buNone/>
            </a:pPr>
            <a:endParaRPr lang="ru-RU" sz="6000" baseline="-25000" dirty="0" smtClean="0">
              <a:solidFill>
                <a:srgbClr val="6600CC"/>
              </a:solidFill>
            </a:endParaRPr>
          </a:p>
          <a:p>
            <a:pPr algn="ctr">
              <a:buNone/>
            </a:pPr>
            <a:endParaRPr lang="ru-RU" sz="6000" baseline="-25000" dirty="0" smtClean="0">
              <a:solidFill>
                <a:srgbClr val="6600CC"/>
              </a:solidFill>
            </a:endParaRPr>
          </a:p>
          <a:p>
            <a:pPr algn="ctr">
              <a:buNone/>
            </a:pPr>
            <a:endParaRPr lang="en-US" sz="4800" dirty="0" smtClean="0">
              <a:solidFill>
                <a:srgbClr val="6600CC"/>
              </a:solidFill>
            </a:endParaRPr>
          </a:p>
          <a:p>
            <a:pPr algn="ctr">
              <a:buNone/>
            </a:pPr>
            <a:endParaRPr lang="en-US" sz="4800" dirty="0" smtClean="0">
              <a:solidFill>
                <a:srgbClr val="6600CC"/>
              </a:solidFill>
            </a:endParaRPr>
          </a:p>
          <a:p>
            <a:pPr algn="ctr">
              <a:buNone/>
            </a:pPr>
            <a:endParaRPr lang="ru-RU" sz="5400" dirty="0">
              <a:solidFill>
                <a:srgbClr val="6600CC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3543205">
            <a:off x="2470198" y="1205836"/>
            <a:ext cx="1234622" cy="48260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C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32656"/>
            <a:ext cx="248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боксит</a:t>
            </a:r>
            <a:endParaRPr lang="ru-RU" sz="2800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404664"/>
            <a:ext cx="2987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9900CC"/>
                </a:solidFill>
              </a:rPr>
              <a:t>корунд</a:t>
            </a:r>
            <a:endParaRPr lang="ru-RU" sz="2800" b="1" i="1" dirty="0">
              <a:solidFill>
                <a:srgbClr val="99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393305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3366"/>
                </a:solidFill>
              </a:rPr>
              <a:t>рубин</a:t>
            </a:r>
            <a:endParaRPr lang="ru-RU" sz="2800" b="1" i="1" dirty="0">
              <a:solidFill>
                <a:srgbClr val="0033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350100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3333CC"/>
                </a:solidFill>
              </a:rPr>
              <a:t>глинозём</a:t>
            </a:r>
            <a:endParaRPr lang="ru-RU" sz="2800" b="1" i="1" dirty="0">
              <a:solidFill>
                <a:srgbClr val="3333CC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8833466">
            <a:off x="5276641" y="1279582"/>
            <a:ext cx="1234622" cy="48260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C0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8838605">
            <a:off x="2300290" y="2788081"/>
            <a:ext cx="1234622" cy="48260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C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3015955">
            <a:off x="5254934" y="3024582"/>
            <a:ext cx="1234622" cy="48260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C00"/>
              </a:solidFill>
            </a:endParaRPr>
          </a:p>
        </p:txBody>
      </p:sp>
      <p:pic>
        <p:nvPicPr>
          <p:cNvPr id="7170" name="Picture 2" descr="http://perlbal.hi-pi.com/blog-images/392415/mn/1256475433/Desabafo-Amoroso.jpg"/>
          <p:cNvPicPr>
            <a:picLocks noChangeAspect="1" noChangeArrowheads="1"/>
          </p:cNvPicPr>
          <p:nvPr/>
        </p:nvPicPr>
        <p:blipFill>
          <a:blip r:embed="rId3" cstate="print"/>
          <a:srcRect l="2520" t="2680" r="1721"/>
          <a:stretch>
            <a:fillRect/>
          </a:stretch>
        </p:blipFill>
        <p:spPr bwMode="auto">
          <a:xfrm>
            <a:off x="6588224" y="4509120"/>
            <a:ext cx="2232248" cy="19027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2" name="Picture 4" descr="http://cdn2.busiki.ru/media/wysiwyg/k/corundum/corund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052736"/>
            <a:ext cx="2185425" cy="1639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zolotoy-kamen.narod.ru/olderfiles/1/p1000390.jpg"/>
          <p:cNvPicPr>
            <a:picLocks noChangeAspect="1" noChangeArrowheads="1"/>
          </p:cNvPicPr>
          <p:nvPr/>
        </p:nvPicPr>
        <p:blipFill>
          <a:blip r:embed="rId5" cstate="print"/>
          <a:srcRect l="19066" t="8842" r="20422" b="6054"/>
          <a:stretch>
            <a:fillRect/>
          </a:stretch>
        </p:blipFill>
        <p:spPr bwMode="auto">
          <a:xfrm>
            <a:off x="323528" y="908720"/>
            <a:ext cx="2088232" cy="2202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http://img.opt-union.ru/alias/images/photocat/600x600/10016185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1811" y="4080212"/>
            <a:ext cx="2331666" cy="1576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179512" y="5085184"/>
            <a:ext cx="691276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ru-RU" sz="3600" b="1" i="1" dirty="0" smtClean="0">
              <a:solidFill>
                <a:srgbClr val="800000"/>
              </a:solidFill>
            </a:endParaRPr>
          </a:p>
          <a:p>
            <a:r>
              <a:rPr lang="en-US" sz="3600" b="1" i="1" dirty="0" err="1" smtClean="0">
                <a:solidFill>
                  <a:srgbClr val="800000"/>
                </a:solidFill>
              </a:rPr>
              <a:t>Mr</a:t>
            </a:r>
            <a:r>
              <a:rPr lang="en-US" sz="3600" b="1" i="1" dirty="0" smtClean="0">
                <a:solidFill>
                  <a:srgbClr val="800000"/>
                </a:solidFill>
              </a:rPr>
              <a:t>(Al</a:t>
            </a:r>
            <a:r>
              <a:rPr lang="ru-RU" sz="3600" b="1" i="1" baseline="-25000" dirty="0" smtClean="0">
                <a:solidFill>
                  <a:srgbClr val="800000"/>
                </a:solidFill>
              </a:rPr>
              <a:t>2</a:t>
            </a:r>
            <a:r>
              <a:rPr lang="en-US" sz="3600" b="1" i="1" dirty="0" smtClean="0">
                <a:solidFill>
                  <a:srgbClr val="800000"/>
                </a:solidFill>
              </a:rPr>
              <a:t>O</a:t>
            </a:r>
            <a:r>
              <a:rPr lang="ru-RU" sz="3600" b="1" i="1" baseline="-25000" dirty="0" smtClean="0">
                <a:solidFill>
                  <a:srgbClr val="800000"/>
                </a:solidFill>
              </a:rPr>
              <a:t>3</a:t>
            </a:r>
            <a:r>
              <a:rPr lang="ru-RU" sz="3600" b="1" i="1" dirty="0" smtClean="0">
                <a:solidFill>
                  <a:srgbClr val="800000"/>
                </a:solidFill>
              </a:rPr>
              <a:t>)</a:t>
            </a:r>
            <a:r>
              <a:rPr lang="en-US" sz="3600" b="1" i="1" dirty="0" smtClean="0">
                <a:solidFill>
                  <a:srgbClr val="800000"/>
                </a:solidFill>
              </a:rPr>
              <a:t>=27∙2+16∙3=54+48=102</a:t>
            </a:r>
            <a:endParaRPr lang="ru-RU" sz="36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0" grpId="0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https://im2-tub-ua.yandex.net/i?id=ea7c9067bc04fe0da79906160aa60483&amp;n=33&amp;h=190&amp;w=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00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820472" cy="640871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5400" b="1" dirty="0" smtClean="0">
              <a:solidFill>
                <a:srgbClr val="660066"/>
              </a:solidFill>
            </a:endParaRPr>
          </a:p>
          <a:p>
            <a:pPr algn="ctr">
              <a:buNone/>
            </a:pPr>
            <a:r>
              <a:rPr lang="en-US" sz="5400" b="1" dirty="0" err="1" smtClean="0">
                <a:solidFill>
                  <a:srgbClr val="660066"/>
                </a:solidFill>
              </a:rPr>
              <a:t>CaCO</a:t>
            </a:r>
            <a:r>
              <a:rPr lang="ru-RU" sz="5400" b="1" baseline="-25000" dirty="0" smtClean="0">
                <a:solidFill>
                  <a:srgbClr val="660066"/>
                </a:solidFill>
              </a:rPr>
              <a:t>3</a:t>
            </a:r>
            <a:endParaRPr lang="ru-RU" sz="5400" b="1" dirty="0">
              <a:solidFill>
                <a:srgbClr val="660066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8458109" flipV="1">
            <a:off x="5151314" y="898335"/>
            <a:ext cx="1291842" cy="46152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13567698" flipV="1">
            <a:off x="2396433" y="904533"/>
            <a:ext cx="1183772" cy="46152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7448069" flipV="1">
            <a:off x="3024817" y="2673452"/>
            <a:ext cx="1080120" cy="46152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3265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мрамор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40466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800000"/>
                </a:solidFill>
              </a:rPr>
              <a:t>известняк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59" y="3526709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6600CC"/>
                </a:solidFill>
              </a:rPr>
              <a:t>мел</a:t>
            </a:r>
            <a:endParaRPr lang="ru-RU" sz="3600" b="1" i="1" dirty="0">
              <a:solidFill>
                <a:srgbClr val="6600CC"/>
              </a:solidFill>
            </a:endParaRPr>
          </a:p>
        </p:txBody>
      </p:sp>
      <p:pic>
        <p:nvPicPr>
          <p:cNvPr id="6146" name="Picture 2" descr="http://vu2006.admin.server1.reg142.ru/images/phocagallery/katalog/landshaftny/butovy/thumbs/phoca_thumb_l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2304256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148" name="Picture 4" descr="http://heylala.ru/uploads/images/z/v/e/zver_kamen_na_m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365104"/>
            <a:ext cx="259228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http://static.baza.farpost.ru/v/1434642344451_hugeBlock"/>
          <p:cNvPicPr>
            <a:picLocks noChangeAspect="1" noChangeArrowheads="1"/>
          </p:cNvPicPr>
          <p:nvPr/>
        </p:nvPicPr>
        <p:blipFill>
          <a:blip r:embed="rId5" cstate="print"/>
          <a:srcRect t="6353" b="7884"/>
          <a:stretch>
            <a:fillRect/>
          </a:stretch>
        </p:blipFill>
        <p:spPr bwMode="auto">
          <a:xfrm>
            <a:off x="5724128" y="1556792"/>
            <a:ext cx="2907595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419871" y="4653136"/>
            <a:ext cx="5724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err="1" smtClean="0">
                <a:solidFill>
                  <a:srgbClr val="003366"/>
                </a:solidFill>
              </a:rPr>
              <a:t>Mr</a:t>
            </a:r>
            <a:r>
              <a:rPr lang="en-US" sz="3200" b="1" i="1" dirty="0" smtClean="0">
                <a:solidFill>
                  <a:srgbClr val="003366"/>
                </a:solidFill>
              </a:rPr>
              <a:t>(</a:t>
            </a:r>
            <a:r>
              <a:rPr lang="en-US" sz="3200" b="1" i="1" dirty="0" err="1" smtClean="0">
                <a:solidFill>
                  <a:srgbClr val="003366"/>
                </a:solidFill>
              </a:rPr>
              <a:t>CaCO</a:t>
            </a:r>
            <a:r>
              <a:rPr lang="ru-RU" sz="3200" b="1" i="1" baseline="-25000" dirty="0" smtClean="0">
                <a:solidFill>
                  <a:srgbClr val="003366"/>
                </a:solidFill>
              </a:rPr>
              <a:t>3</a:t>
            </a:r>
            <a:r>
              <a:rPr lang="ru-RU" sz="3200" b="1" i="1" dirty="0" smtClean="0">
                <a:solidFill>
                  <a:srgbClr val="003366"/>
                </a:solidFill>
              </a:rPr>
              <a:t>)</a:t>
            </a:r>
            <a:r>
              <a:rPr lang="en-US" sz="3200" b="1" i="1" dirty="0" smtClean="0">
                <a:solidFill>
                  <a:srgbClr val="003366"/>
                </a:solidFill>
              </a:rPr>
              <a:t> = </a:t>
            </a:r>
            <a:r>
              <a:rPr lang="ru-RU" sz="3200" b="1" i="1" dirty="0" smtClean="0">
                <a:solidFill>
                  <a:srgbClr val="003366"/>
                </a:solidFill>
              </a:rPr>
              <a:t>4</a:t>
            </a:r>
            <a:r>
              <a:rPr lang="en-US" sz="3200" b="1" i="1" dirty="0" smtClean="0">
                <a:solidFill>
                  <a:srgbClr val="003366"/>
                </a:solidFill>
              </a:rPr>
              <a:t>0+12+16∙3=100</a:t>
            </a:r>
            <a:endParaRPr lang="ru-RU" sz="3200" b="1" i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481</Words>
  <Application>Microsoft Office PowerPoint</Application>
  <PresentationFormat>Экран (4:3)</PresentationFormat>
  <Paragraphs>101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Насырова Галия                                     Гелемхатовна  учитель химии ООШ д.Сарайлы</vt:lpstr>
      <vt:lpstr>Не позволяй душе лениться, Чтоб в ступе  воду не толочь, Душа обязана трудиться И день и ночь, и день и ночь!                        Н.Заболоцкий </vt:lpstr>
      <vt:lpstr>                       23 ноября.                 Тема урока  Относительная молекулярная  масса вещества.  Массовые доли элементов в соединениях.</vt:lpstr>
      <vt:lpstr>Цель: - научиться находить и вычислять относительную молекулярную массу и массовые доли элементов; -научиться правильно решать задачи; -запомнить определения и формулы.</vt:lpstr>
      <vt:lpstr>      Задачи:  -изучить необходимость использования относительной молекулярной массы и массовых долей элементов в химии; -сформировать умения и навыки вычислять относительную молекулярную массу и массовые доли элемента по формуле; -умение работать с периодической системой химических элементов; -умение находить причинно-следственные связи; -формировать осознанный подход к изучаемой дисциплине.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Не позволяй душе лениться, Чтоб в ступе  воду не толочь, Душа обязана трудиться И день и ночь, и день и ночь!                        Н.Заболоцкий </vt:lpstr>
      <vt:lpstr>Презентация PowerPoint</vt:lpstr>
      <vt:lpstr>Вычислите массовую долю железа в его соединении с кислородом, имеющую формулу  Fe3O4.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Относительные атомные и молекулярные массы</dc:title>
  <dc:creator>Gigabyte</dc:creator>
  <cp:lastModifiedBy>Галия  Гелемхатовна</cp:lastModifiedBy>
  <cp:revision>87</cp:revision>
  <dcterms:created xsi:type="dcterms:W3CDTF">2015-11-26T18:53:20Z</dcterms:created>
  <dcterms:modified xsi:type="dcterms:W3CDTF">2018-11-22T07:04:06Z</dcterms:modified>
</cp:coreProperties>
</file>