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C4D4"/>
    <a:srgbClr val="410B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25C0-9A1F-4AD5-B993-9552F6A90FB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BC710-5F56-4253-835D-8F8C5AB002A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25C0-9A1F-4AD5-B993-9552F6A90FB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BC710-5F56-4253-835D-8F8C5AB002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25C0-9A1F-4AD5-B993-9552F6A90FB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BC710-5F56-4253-835D-8F8C5AB002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25C0-9A1F-4AD5-B993-9552F6A90FB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BC710-5F56-4253-835D-8F8C5AB002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25C0-9A1F-4AD5-B993-9552F6A90FB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BC710-5F56-4253-835D-8F8C5AB002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25C0-9A1F-4AD5-B993-9552F6A90FB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BC710-5F56-4253-835D-8F8C5AB002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25C0-9A1F-4AD5-B993-9552F6A90FB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BC710-5F56-4253-835D-8F8C5AB002A4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25C0-9A1F-4AD5-B993-9552F6A90FB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BC710-5F56-4253-835D-8F8C5AB002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25C0-9A1F-4AD5-B993-9552F6A90FB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BC710-5F56-4253-835D-8F8C5AB002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25C0-9A1F-4AD5-B993-9552F6A90FB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BC710-5F56-4253-835D-8F8C5AB002A4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25C0-9A1F-4AD5-B993-9552F6A90FB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BC710-5F56-4253-835D-8F8C5AB002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240F25C0-9A1F-4AD5-B993-9552F6A90FB8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5CCBC710-5F56-4253-835D-8F8C5AB002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rgbClr val="FF0000"/>
                </a:solidFill>
              </a:rPr>
              <a:t>П</a:t>
            </a:r>
            <a:r>
              <a:rPr lang="ru-RU" sz="6600" dirty="0" smtClean="0">
                <a:solidFill>
                  <a:srgbClr val="92D050"/>
                </a:solidFill>
              </a:rPr>
              <a:t>Л</a:t>
            </a:r>
            <a:r>
              <a:rPr lang="ru-RU" sz="6600" dirty="0" smtClean="0">
                <a:solidFill>
                  <a:srgbClr val="00B0F0"/>
                </a:solidFill>
              </a:rPr>
              <a:t>А</a:t>
            </a:r>
            <a:r>
              <a:rPr lang="ru-RU" sz="6600" dirty="0" smtClean="0">
                <a:solidFill>
                  <a:srgbClr val="FFFF00"/>
                </a:solidFill>
              </a:rPr>
              <a:t>С</a:t>
            </a:r>
            <a:r>
              <a:rPr lang="ru-RU" sz="6600" dirty="0" smtClean="0">
                <a:solidFill>
                  <a:srgbClr val="FFC000"/>
                </a:solidFill>
              </a:rPr>
              <a:t>Т</a:t>
            </a:r>
            <a:r>
              <a:rPr lang="ru-RU" sz="6600" dirty="0" smtClean="0">
                <a:solidFill>
                  <a:srgbClr val="C00000"/>
                </a:solidFill>
              </a:rPr>
              <a:t>И</a:t>
            </a:r>
            <a:r>
              <a:rPr lang="ru-RU" sz="6600" dirty="0" smtClean="0">
                <a:solidFill>
                  <a:srgbClr val="00B050"/>
                </a:solidFill>
              </a:rPr>
              <a:t>Л</a:t>
            </a:r>
            <a:r>
              <a:rPr lang="ru-RU" sz="6600" dirty="0" smtClean="0">
                <a:solidFill>
                  <a:srgbClr val="7030A0"/>
                </a:solidFill>
              </a:rPr>
              <a:t>И</a:t>
            </a:r>
            <a:r>
              <a:rPr lang="ru-RU" sz="6600" dirty="0" smtClean="0">
                <a:solidFill>
                  <a:srgbClr val="0070C0"/>
                </a:solidFill>
              </a:rPr>
              <a:t>Н</a:t>
            </a:r>
            <a:r>
              <a:rPr lang="ru-RU" sz="6600" dirty="0" smtClean="0">
                <a:solidFill>
                  <a:srgbClr val="410B37"/>
                </a:solidFill>
              </a:rPr>
              <a:t>О</a:t>
            </a:r>
            <a:r>
              <a:rPr lang="ru-RU" sz="6600" dirty="0" smtClean="0">
                <a:solidFill>
                  <a:srgbClr val="30C4D4"/>
                </a:solidFill>
              </a:rPr>
              <a:t>Г</a:t>
            </a:r>
            <a:r>
              <a:rPr lang="ru-RU" sz="6600" dirty="0" smtClean="0">
                <a:solidFill>
                  <a:srgbClr val="FF0000"/>
                </a:solidFill>
              </a:rPr>
              <a:t>Р</a:t>
            </a:r>
            <a:r>
              <a:rPr lang="ru-RU" sz="6600" dirty="0" smtClean="0">
                <a:solidFill>
                  <a:srgbClr val="00B050"/>
                </a:solidFill>
              </a:rPr>
              <a:t>А</a:t>
            </a:r>
            <a:r>
              <a:rPr lang="ru-RU" sz="6600" dirty="0" smtClean="0">
                <a:solidFill>
                  <a:srgbClr val="FFFF00"/>
                </a:solidFill>
              </a:rPr>
              <a:t>Ф</a:t>
            </a:r>
            <a:r>
              <a:rPr lang="ru-RU" sz="6600" dirty="0" smtClean="0"/>
              <a:t>И</a:t>
            </a:r>
            <a:r>
              <a:rPr lang="ru-RU" sz="6600" dirty="0" smtClean="0">
                <a:solidFill>
                  <a:srgbClr val="00B0F0"/>
                </a:solidFill>
              </a:rPr>
              <a:t>Я</a:t>
            </a:r>
            <a:endParaRPr lang="ru-RU" sz="6600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Подготовила материал: </a:t>
            </a:r>
          </a:p>
          <a:p>
            <a:r>
              <a:rPr lang="ru-RU" dirty="0" smtClean="0"/>
              <a:t>воспитатель МБДОУ- « ЦРР д/сад №194», </a:t>
            </a:r>
          </a:p>
          <a:p>
            <a:r>
              <a:rPr lang="ru-RU" dirty="0" smtClean="0"/>
              <a:t>Грушевская Л.В.</a:t>
            </a:r>
            <a:endParaRPr lang="ru-RU" dirty="0"/>
          </a:p>
        </p:txBody>
      </p:sp>
      <p:pic>
        <p:nvPicPr>
          <p:cNvPr id="1026" name="Picture 2" descr="C:\Users\Lydmila\Contacts\Downloads\sq-1413_A4-1080x108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0" t="13457" r="18723" b="11900"/>
          <a:stretch/>
        </p:blipFill>
        <p:spPr bwMode="auto">
          <a:xfrm>
            <a:off x="3059832" y="188640"/>
            <a:ext cx="2664536" cy="2668992"/>
          </a:xfrm>
          <a:prstGeom prst="round2DiagRect">
            <a:avLst>
              <a:gd name="adj1" fmla="val 16667"/>
              <a:gd name="adj2" fmla="val 4682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89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05064"/>
            <a:ext cx="7338392" cy="2311152"/>
          </a:xfrm>
        </p:spPr>
        <p:txBody>
          <a:bodyPr>
            <a:normAutofit fontScale="90000"/>
          </a:bodyPr>
          <a:lstStyle/>
          <a:p>
            <a:r>
              <a:rPr lang="ru-RU" sz="1600" i="1" dirty="0" smtClean="0">
                <a:solidFill>
                  <a:srgbClr val="C00000"/>
                </a:solidFill>
              </a:rPr>
              <a:t>       «Ум </a:t>
            </a:r>
            <a:r>
              <a:rPr lang="ru-RU" sz="1600" i="1" dirty="0">
                <a:solidFill>
                  <a:srgbClr val="C00000"/>
                </a:solidFill>
              </a:rPr>
              <a:t>ребёнка находится на кончиках его </a:t>
            </a:r>
            <a:r>
              <a:rPr lang="ru-RU" sz="1600" i="1" dirty="0" smtClean="0">
                <a:solidFill>
                  <a:srgbClr val="C00000"/>
                </a:solidFill>
              </a:rPr>
              <a:t>пальцев» .    </a:t>
            </a:r>
            <a:r>
              <a:rPr lang="ru-RU" sz="1600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</a:t>
            </a:r>
            <a:r>
              <a:rPr lang="ru-RU" sz="1600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А. Сухомлинский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latin typeface="Arial Narrow" pitchFamily="34" charset="0"/>
              </a:rPr>
              <a:t>      </a:t>
            </a:r>
            <a:br>
              <a:rPr lang="ru-RU" sz="1600" dirty="0" smtClean="0">
                <a:latin typeface="Arial Narrow" pitchFamily="34" charset="0"/>
              </a:rPr>
            </a:br>
            <a:r>
              <a:rPr lang="ru-RU" sz="1600" b="1" i="1" dirty="0">
                <a:latin typeface="Arial Narrow" pitchFamily="34" charset="0"/>
              </a:rPr>
              <a:t> </a:t>
            </a:r>
            <a:r>
              <a:rPr lang="ru-RU" sz="1600" b="1" i="1" dirty="0" smtClean="0">
                <a:latin typeface="Arial Narrow" pitchFamily="34" charset="0"/>
              </a:rPr>
              <a:t>    </a:t>
            </a:r>
            <a:r>
              <a:rPr lang="ru-RU" sz="1600" b="1" i="1" dirty="0" smtClean="0">
                <a:solidFill>
                  <a:srgbClr val="0070C0"/>
                </a:solidFill>
                <a:latin typeface="Arial Narrow" pitchFamily="34" charset="0"/>
              </a:rPr>
              <a:t>С </a:t>
            </a:r>
            <a:r>
              <a:rPr lang="ru-RU" sz="1600" b="1" i="1" dirty="0">
                <a:solidFill>
                  <a:srgbClr val="0070C0"/>
                </a:solidFill>
                <a:latin typeface="Arial Narrow" pitchFamily="34" charset="0"/>
              </a:rPr>
              <a:t>одной стороны, ребёнок включён в увлекательный процесс, но в то же время множество нервных окончаний на кончиках пальцев и поверхности ладоней передают сигналы в мозг, активизируя его деятельность. Когда маленькие ручки рвут бумажную салфетку, учатся скатывать шарик из теста, ощупывают материалы или показывают «сороку-ворону», информация поступает в головной мозг и распределяется по различным центрам (слуховому, зрительному, мыслительному, эмоциональному и речевому).</a:t>
            </a:r>
            <a:br>
              <a:rPr lang="ru-RU" sz="1600" b="1" i="1" dirty="0">
                <a:solidFill>
                  <a:srgbClr val="0070C0"/>
                </a:solidFill>
                <a:latin typeface="Arial Narrow" pitchFamily="34" charset="0"/>
              </a:rPr>
            </a:br>
            <a:r>
              <a:rPr lang="ru-RU" sz="1600" b="1" i="1" dirty="0">
                <a:solidFill>
                  <a:srgbClr val="0070C0"/>
                </a:solidFill>
                <a:latin typeface="Arial Narrow" pitchFamily="34" charset="0"/>
              </a:rPr>
              <a:t> </a:t>
            </a:r>
            <a:br>
              <a:rPr lang="ru-RU" sz="1600" b="1" i="1" dirty="0">
                <a:solidFill>
                  <a:srgbClr val="0070C0"/>
                </a:solidFill>
                <a:latin typeface="Arial Narrow" pitchFamily="34" charset="0"/>
              </a:rPr>
            </a:br>
            <a:endParaRPr lang="ru-RU" sz="1600" b="1" i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410400" cy="3391272"/>
          </a:xfrm>
        </p:spPr>
        <p:txBody>
          <a:bodyPr>
            <a:normAutofit/>
          </a:bodyPr>
          <a:lstStyle/>
          <a:p>
            <a:r>
              <a:rPr lang="ru-RU" sz="1800" b="1" i="1" dirty="0" err="1"/>
              <a:t>Пластилинография</a:t>
            </a:r>
            <a:r>
              <a:rPr lang="ru-RU" sz="1800" dirty="0"/>
              <a:t> — нетрадиционный способ рисования с использованием пластилина. Деятельности с пластичным материалом детей учат в раннем возрасте. Лепка тренирует пальцы и активизирует расположенные на кисти сенсоры, связанные с работой мозга, помогает снять мышечное и эмоциональное напряжение. </a:t>
            </a:r>
            <a:r>
              <a:rPr lang="ru-RU" sz="1800" dirty="0" smtClean="0"/>
              <a:t>Занятия </a:t>
            </a:r>
            <a:r>
              <a:rPr lang="ru-RU" sz="1800" dirty="0"/>
              <a:t>лепкой развивают не только ловкость и </a:t>
            </a:r>
            <a:r>
              <a:rPr lang="ru-RU" sz="1800" dirty="0" err="1"/>
              <a:t>скоординированность</a:t>
            </a:r>
            <a:r>
              <a:rPr lang="ru-RU" sz="1800" dirty="0"/>
              <a:t> рук, но и творческую фантазию. Создание картины в этой технике — это новый </a:t>
            </a:r>
            <a:r>
              <a:rPr lang="ru-RU" sz="1800" dirty="0" smtClean="0"/>
              <a:t>  уровень </a:t>
            </a:r>
            <a:r>
              <a:rPr lang="ru-RU" sz="1800" dirty="0"/>
              <a:t>работы с пластилином, который может стать </a:t>
            </a:r>
            <a:r>
              <a:rPr lang="ru-RU" sz="2000" dirty="0"/>
              <a:t>искусством. </a:t>
            </a: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0474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2458" y="2420888"/>
            <a:ext cx="6781800" cy="2704323"/>
          </a:xfrm>
        </p:spPr>
        <p:txBody>
          <a:bodyPr>
            <a:normAutofit/>
          </a:bodyPr>
          <a:lstStyle/>
          <a:p>
            <a:r>
              <a:rPr lang="ru-RU" sz="1400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</a:t>
            </a:r>
            <a:br>
              <a:rPr lang="ru-RU" sz="1400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</a:t>
            </a: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группах младшего и среднего дошкольного возраста </a:t>
            </a:r>
            <a:b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этот вид творчества нацелен не столько на результат, </a:t>
            </a:r>
            <a:b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сколько на получение положительных эмоций, </a:t>
            </a:r>
            <a:b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развития интереса у детей и желания совершенствовать навыки</a:t>
            </a:r>
            <a:r>
              <a:rPr lang="ru-RU" sz="1400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ru-RU" sz="1400" i="1" dirty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548680"/>
            <a:ext cx="7543800" cy="3600400"/>
          </a:xfrm>
        </p:spPr>
        <p:txBody>
          <a:bodyPr/>
          <a:lstStyle/>
          <a:p>
            <a:r>
              <a:rPr lang="ru-RU" b="1" i="1" dirty="0" err="1"/>
              <a:t>Пластилинография</a:t>
            </a:r>
            <a:r>
              <a:rPr lang="ru-RU" b="1" i="1" dirty="0"/>
              <a:t> </a:t>
            </a:r>
            <a:r>
              <a:rPr lang="ru-RU" dirty="0"/>
              <a:t>в наше время становится всё популярнее в детском саду. Это не только приятный досуг, но и целая область творчества, в которой есть свои виды и техники. Она завоёвывает всё большее внимание педагогов, поскольку позволяет решать множество развивающих и образовательных задач в процессе игры. Но особенно важно то, что ребёнок имеет возможность собственными руками изготовить прекрасное произведение искусства.</a:t>
            </a:r>
          </a:p>
          <a:p>
            <a:endParaRPr lang="ru-RU" dirty="0"/>
          </a:p>
        </p:txBody>
      </p:sp>
      <p:pic>
        <p:nvPicPr>
          <p:cNvPr id="2050" name="Picture 2" descr="C:\Users\Lydmila\Desktop\гр.УЛЫБКА\IMG_20190110_0946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573016"/>
            <a:ext cx="2016224" cy="26882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4" name="Прямоугольник 3"/>
          <p:cNvSpPr/>
          <p:nvPr/>
        </p:nvSpPr>
        <p:spPr>
          <a:xfrm>
            <a:off x="899592" y="530120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Пластилин </a:t>
            </a:r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должен быть нежирным, иначе на бумажной или картонной основе появятся пятна, и работа будет иметь неопрятный вид. </a:t>
            </a:r>
          </a:p>
        </p:txBody>
      </p:sp>
    </p:spTree>
    <p:extLst>
      <p:ext uri="{BB962C8B-B14F-4D97-AF65-F5344CB8AC3E}">
        <p14:creationId xmlns:p14="http://schemas.microsoft.com/office/powerpoint/2010/main" val="235449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365104"/>
            <a:ext cx="6696744" cy="1600200"/>
          </a:xfrm>
        </p:spPr>
        <p:txBody>
          <a:bodyPr>
            <a:normAutofit/>
          </a:bodyPr>
          <a:lstStyle/>
          <a:p>
            <a:r>
              <a:rPr lang="ru-RU" sz="1400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</a:t>
            </a: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Начать </a:t>
            </a:r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заниматься могут дети 2-х - 3-х лет, при этом нужно </a:t>
            </a: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использовать </a:t>
            </a:r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простейшие приёмы (не более двух). </a:t>
            </a: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К </a:t>
            </a:r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4-м - 5-ти годам можно переходить к техникам посложнее, использовать жгутики, спирали, дополнительные элементы декора; дети учатся соблюдать границы рисунка.</a:t>
            </a:r>
            <a:b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1400" b="1" i="1" dirty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dirty="0" smtClean="0"/>
              <a:t>    </a:t>
            </a:r>
            <a:r>
              <a:rPr lang="ru-RU" b="1" i="1" dirty="0" smtClean="0">
                <a:solidFill>
                  <a:srgbClr val="C00000"/>
                </a:solidFill>
              </a:rPr>
              <a:t>Задачи </a:t>
            </a:r>
            <a:r>
              <a:rPr lang="ru-RU" b="1" i="1" dirty="0">
                <a:solidFill>
                  <a:srgbClr val="C00000"/>
                </a:solidFill>
              </a:rPr>
              <a:t>в младшем возрасте (4-5 лет</a:t>
            </a:r>
            <a:r>
              <a:rPr lang="ru-RU" dirty="0">
                <a:solidFill>
                  <a:srgbClr val="C00000"/>
                </a:solidFill>
              </a:rPr>
              <a:t>)</a:t>
            </a:r>
          </a:p>
          <a:p>
            <a:pPr marL="0" indent="0">
              <a:buNone/>
            </a:pPr>
            <a:r>
              <a:rPr lang="ru-RU" dirty="0" smtClean="0"/>
              <a:t>     Особенностями </a:t>
            </a:r>
            <a:r>
              <a:rPr lang="ru-RU" dirty="0"/>
              <a:t>четырёх-, пятилетних детей является то, что они активно стремятся к самостоятельности. Кроме того, в этом возрасте развивается воображение и фантазия.</a:t>
            </a:r>
          </a:p>
          <a:p>
            <a:pPr marL="0" indent="0">
              <a:buNone/>
            </a:pPr>
            <a:r>
              <a:rPr lang="ru-RU" b="1" i="1" dirty="0" smtClean="0"/>
              <a:t>    </a:t>
            </a:r>
            <a:r>
              <a:rPr lang="ru-RU" b="1" i="1" dirty="0" smtClean="0">
                <a:solidFill>
                  <a:srgbClr val="C00000"/>
                </a:solidFill>
              </a:rPr>
              <a:t>Задачи </a:t>
            </a:r>
            <a:r>
              <a:rPr lang="ru-RU" b="1" i="1" dirty="0">
                <a:solidFill>
                  <a:srgbClr val="C00000"/>
                </a:solidFill>
              </a:rPr>
              <a:t>пластилиновой живописи на этом этапе следующие:</a:t>
            </a:r>
            <a:endParaRPr lang="ru-RU" dirty="0">
              <a:solidFill>
                <a:srgbClr val="C00000"/>
              </a:solidFill>
            </a:endParaRPr>
          </a:p>
          <a:p>
            <a:pPr lvl="0"/>
            <a:r>
              <a:rPr lang="ru-RU" dirty="0"/>
              <a:t>заинтересовать творчеством, развивать художественные навыки;</a:t>
            </a:r>
          </a:p>
          <a:p>
            <a:pPr lvl="0"/>
            <a:r>
              <a:rPr lang="ru-RU" dirty="0"/>
              <a:t>ознакомить с новым занятием — пластилиновой живописью;</a:t>
            </a:r>
          </a:p>
          <a:p>
            <a:pPr lvl="0"/>
            <a:r>
              <a:rPr lang="ru-RU" dirty="0"/>
              <a:t>получение знаний о свойствах пластилина и других средств изображения, использование этих знаний на практике;</a:t>
            </a:r>
          </a:p>
          <a:p>
            <a:pPr lvl="0"/>
            <a:r>
              <a:rPr lang="ru-RU" dirty="0"/>
              <a:t>развитие чувства формы, цвета, композиции;</a:t>
            </a:r>
          </a:p>
          <a:p>
            <a:pPr lvl="0"/>
            <a:r>
              <a:rPr lang="ru-RU" dirty="0"/>
              <a:t>тренировка мелкой моторики, подготовка к письму;</a:t>
            </a:r>
          </a:p>
          <a:p>
            <a:pPr lvl="0"/>
            <a:r>
              <a:rPr lang="ru-RU" dirty="0"/>
              <a:t>воспитание у дошкольников терпения, старательности, активности, эстетического вкуса.</a:t>
            </a:r>
          </a:p>
          <a:p>
            <a:endParaRPr lang="ru-RU" sz="2100" dirty="0"/>
          </a:p>
        </p:txBody>
      </p:sp>
      <p:pic>
        <p:nvPicPr>
          <p:cNvPr id="3074" name="Picture 2" descr="C:\Users\Lydmila\Desktop\гр.УЛЫБКА\IMG_20190110_0947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916692"/>
            <a:ext cx="1584176" cy="21122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56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504" y="4077072"/>
            <a:ext cx="6781800" cy="1787892"/>
          </a:xfrm>
        </p:spPr>
        <p:txBody>
          <a:bodyPr>
            <a:normAutofit fontScale="90000"/>
          </a:bodyPr>
          <a:lstStyle/>
          <a:p>
            <a:r>
              <a:rPr lang="ru-RU" sz="1400" i="1" dirty="0" smtClean="0">
                <a:solidFill>
                  <a:srgbClr val="0070C0"/>
                </a:solidFill>
                <a:latin typeface="Arial Narrow" pitchFamily="34" charset="0"/>
              </a:rPr>
              <a:t>   </a:t>
            </a:r>
            <a:r>
              <a:rPr lang="ru-RU" sz="1800" b="1" i="1" dirty="0" smtClean="0">
                <a:solidFill>
                  <a:srgbClr val="0070C0"/>
                </a:solidFill>
                <a:latin typeface="Arial Narrow" pitchFamily="34" charset="0"/>
              </a:rPr>
              <a:t>Занятия </a:t>
            </a:r>
            <a:r>
              <a:rPr lang="ru-RU" sz="1800" b="1" i="1" dirty="0">
                <a:solidFill>
                  <a:srgbClr val="0070C0"/>
                </a:solidFill>
                <a:latin typeface="Arial Narrow" pitchFamily="34" charset="0"/>
              </a:rPr>
              <a:t>лепкой служат некоторым мостом из мира воображаемого-мира фантазий в реальный мир. Это позволяет человеку почувствовать себя комфортно в различных ситуациях, так как он способен воплощать в жизнь с первого взгляда нереальные фантазии, находить выход из сложных ситуаций, находить нестандартные и </a:t>
            </a:r>
            <a:r>
              <a:rPr lang="ru-RU" sz="1800" b="1" i="1" dirty="0" smtClean="0">
                <a:solidFill>
                  <a:srgbClr val="0070C0"/>
                </a:solidFill>
                <a:latin typeface="Arial Narrow" pitchFamily="34" charset="0"/>
              </a:rPr>
              <a:t/>
            </a:r>
            <a:br>
              <a:rPr lang="ru-RU" sz="1800" b="1" i="1" dirty="0" smtClean="0">
                <a:solidFill>
                  <a:srgbClr val="0070C0"/>
                </a:solidFill>
                <a:latin typeface="Arial Narrow" pitchFamily="34" charset="0"/>
              </a:rPr>
            </a:br>
            <a:r>
              <a:rPr lang="ru-RU" sz="1800" b="1" i="1" dirty="0" smtClean="0">
                <a:solidFill>
                  <a:srgbClr val="0070C0"/>
                </a:solidFill>
                <a:latin typeface="Arial Narrow" pitchFamily="34" charset="0"/>
              </a:rPr>
              <a:t>оригинальные </a:t>
            </a:r>
            <a:r>
              <a:rPr lang="ru-RU" sz="1800" b="1" i="1" dirty="0">
                <a:solidFill>
                  <a:srgbClr val="0070C0"/>
                </a:solidFill>
                <a:latin typeface="Arial Narrow" pitchFamily="34" charset="0"/>
              </a:rPr>
              <a:t>пути решения разного рода проблем.</a:t>
            </a:r>
            <a:br>
              <a:rPr lang="ru-RU" sz="1800" b="1" i="1" dirty="0">
                <a:solidFill>
                  <a:srgbClr val="0070C0"/>
                </a:solidFill>
                <a:latin typeface="Arial Narrow" pitchFamily="34" charset="0"/>
              </a:rPr>
            </a:br>
            <a:endParaRPr lang="ru-RU" sz="1800" b="1" i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92696"/>
            <a:ext cx="7543800" cy="3456384"/>
          </a:xfrm>
        </p:spPr>
        <p:txBody>
          <a:bodyPr>
            <a:normAutofit/>
          </a:bodyPr>
          <a:lstStyle/>
          <a:p>
            <a:r>
              <a:rPr lang="ru-RU" sz="1900" dirty="0"/>
              <a:t>Занимаясь лепкой регулярно можно добиться снижения раздражительности, агрессивности, возбудимости. При этом нормализуется ночной сон и сохраняется спокойное состояние в часы бодрствования.</a:t>
            </a:r>
          </a:p>
          <a:p>
            <a:r>
              <a:rPr lang="ru-RU" sz="1900" dirty="0"/>
              <a:t>При помощи моделирования из пластилина человек передает свои эмоции, страхи, чувства. Такое невербальное выражение внутреннего состояния позволяет избавится от чувства страха, злости, неуверенности в себе, тревоги, поделится чувством радости, почувствовать уверенность в своих силах, помогает поверить в успех собственных действий.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C:\Users\Lydmila\Desktop\гр.УЛЫБКА\IMG_20190110_09470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13" t="12142" b="24302"/>
          <a:stretch/>
        </p:blipFill>
        <p:spPr bwMode="auto">
          <a:xfrm>
            <a:off x="7308304" y="3717032"/>
            <a:ext cx="1501047" cy="26956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92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255852"/>
            <a:ext cx="6781800" cy="2140487"/>
          </a:xfrm>
        </p:spPr>
        <p:txBody>
          <a:bodyPr>
            <a:normAutofit/>
          </a:bodyPr>
          <a:lstStyle/>
          <a:p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Разминание </a:t>
            </a:r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пластилина, </a:t>
            </a:r>
            <a:r>
              <a:rPr lang="ru-RU" sz="1400" b="1" i="1" dirty="0" err="1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отщипывание</a:t>
            </a:r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скатывание мелких шариков, </a:t>
            </a: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перебирание </a:t>
            </a:r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мелких деталей декора не только тренирует мелкую моторику, </a:t>
            </a: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но </a:t>
            </a:r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благотворно сказывается на нервной системе. </a:t>
            </a: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Особенно </a:t>
            </a:r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ценно то, </a:t>
            </a: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что </a:t>
            </a:r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пластилиновой живописи без труда можно исправить ошибку, </a:t>
            </a: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что </a:t>
            </a:r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важно </a:t>
            </a: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для </a:t>
            </a:r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детей, которые тяжело переживают свои личные неудачи, принимают их близко к сердцу. </a:t>
            </a: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На </a:t>
            </a:r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примере пластилиновых картин очень просто показать, </a:t>
            </a:r>
            <a:r>
              <a:rPr lang="ru-RU" sz="1400" b="1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что </a:t>
            </a:r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нет безвыходных ситуаций, все можно поправить и изменить.</a:t>
            </a:r>
            <a:b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1400" b="1" i="1" dirty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3679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          </a:t>
            </a:r>
            <a:r>
              <a:rPr lang="ru-RU" sz="1800" b="1" dirty="0" smtClean="0">
                <a:solidFill>
                  <a:srgbClr val="C00000"/>
                </a:solidFill>
              </a:rPr>
              <a:t>Материалы </a:t>
            </a:r>
            <a:r>
              <a:rPr lang="ru-RU" sz="1800" b="1" dirty="0">
                <a:solidFill>
                  <a:srgbClr val="C00000"/>
                </a:solidFill>
              </a:rPr>
              <a:t>для рисования пластилином</a:t>
            </a:r>
          </a:p>
          <a:p>
            <a:pPr lvl="0"/>
            <a:r>
              <a:rPr lang="ru-RU" sz="1800" dirty="0"/>
              <a:t>Пластилин, лучше всего подходит восковой, он более мягкий, легко разминается и размазывается, имеет богатую, яркую палитру.</a:t>
            </a:r>
          </a:p>
          <a:p>
            <a:pPr lvl="0"/>
            <a:r>
              <a:rPr lang="ru-RU" sz="1800" dirty="0"/>
              <a:t>Основа для рисования. Это может быть картон, плотная бумага, пластик и даже стекло.</a:t>
            </a:r>
          </a:p>
          <a:p>
            <a:pPr lvl="0"/>
            <a:r>
              <a:rPr lang="ru-RU" sz="1800" dirty="0"/>
              <a:t>Всевозможные стеки, палочки, зубочистки.</a:t>
            </a:r>
          </a:p>
          <a:p>
            <a:pPr lvl="0"/>
            <a:r>
              <a:rPr lang="ru-RU" sz="1800" dirty="0"/>
              <a:t>Элементы для декора: бусины, бисер, </a:t>
            </a:r>
            <a:r>
              <a:rPr lang="ru-RU" sz="1800" dirty="0" err="1"/>
              <a:t>пайетки</a:t>
            </a:r>
            <a:r>
              <a:rPr lang="ru-RU" sz="1800" dirty="0"/>
              <a:t>.</a:t>
            </a:r>
          </a:p>
          <a:p>
            <a:pPr lvl="0"/>
            <a:r>
              <a:rPr lang="ru-RU" sz="1800" dirty="0"/>
              <a:t>Медицинский шприц для выдавливания колбасок.</a:t>
            </a:r>
          </a:p>
          <a:p>
            <a:pPr lvl="0"/>
            <a:r>
              <a:rPr lang="ru-RU" sz="1800" dirty="0"/>
              <a:t>Влажная тряпочка для рук.</a:t>
            </a:r>
          </a:p>
          <a:p>
            <a:pPr lvl="0"/>
            <a:r>
              <a:rPr lang="ru-RU" sz="1800" dirty="0"/>
              <a:t>Доска для лепки, чтобы раскатывать колбаски, лепить мелкие шарики.</a:t>
            </a:r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5122" name="Picture 2" descr="C:\Users\Lydmila\Desktop\гр.УЛЫБКА\IMG_20190110_0947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7" r="14619" b="24225"/>
          <a:stretch/>
        </p:blipFill>
        <p:spPr bwMode="auto">
          <a:xfrm>
            <a:off x="7126800" y="4221088"/>
            <a:ext cx="1656184" cy="217525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329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8"/>
            <a:ext cx="7543800" cy="3886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ru-RU" sz="1400" b="1" i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Размазывание </a:t>
            </a:r>
            <a:r>
              <a:rPr lang="ru-RU" sz="1400" b="1" i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кусочка пластилина пальцем</a:t>
            </a:r>
          </a:p>
          <a:p>
            <a:pPr marL="0" indent="0">
              <a:buNone/>
            </a:pPr>
            <a:r>
              <a:rPr lang="ru-RU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Размазывать 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пластилин удобнее всего указательным пальцем, при этом размазывать можно по-разному: след от размазывания может оставаться более длинным или коротким в зависимости от того, что мы хотим изобразить – лепесток цветка, длинную травинку или гриву льва.</a:t>
            </a:r>
          </a:p>
          <a:p>
            <a:pPr marL="0" indent="0"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</a:t>
            </a:r>
            <a:r>
              <a:rPr lang="ru-RU" sz="1500" b="1" i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Расплющивание </a:t>
            </a:r>
            <a:r>
              <a:rPr lang="ru-RU" sz="1500" b="1" i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скатанных горошков на основе</a:t>
            </a:r>
          </a:p>
          <a:p>
            <a:pPr marL="0" indent="0">
              <a:buNone/>
            </a:pPr>
            <a:r>
              <a:rPr lang="ru-RU" sz="15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Расплющивая </a:t>
            </a:r>
            <a:r>
              <a:rPr lang="ru-RU" sz="15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пальчиками мелкие пластилиновые горошинки, можно получить очень декоративные работы. Попробуйте использовать этот приём в комплексе с другими или заполните всю плоскость такими пластилиновыми точками. Такой вид живописи уже будет похож на пуантилизм – вид живописи, в котором плоскости заполняются цветными мазками-точками.</a:t>
            </a:r>
          </a:p>
          <a:p>
            <a:endParaRPr lang="ru-RU" sz="15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005064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       </a:t>
            </a:r>
            <a:r>
              <a:rPr lang="ru-RU" sz="1400" b="1" i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Живопись </a:t>
            </a:r>
            <a:r>
              <a:rPr lang="ru-RU" sz="1400" b="1" i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пластилином из </a:t>
            </a:r>
            <a:r>
              <a:rPr lang="ru-RU" sz="1400" b="1" i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шприца</a:t>
            </a:r>
          </a:p>
          <a:p>
            <a:endParaRPr lang="ru-RU" sz="1400" b="1" i="1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Если 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 решили сделать творческую работу из множества ровных колбасок, то для более быстрой и аккуратной поделки попробуйте использовать обыкновенный медицинский шприц. Для работы необходимо срезать тонкий наконечник у основания, подготовить кружку с горячей водой. Положите кусочек пластилина в шприц и погрузите его в горячую воду. Примерно через минуту начинайте выдавливать пластилин на бумагу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9705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476672"/>
            <a:ext cx="7200800" cy="3452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i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ru-RU" sz="1400" b="1" i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Размазывание </a:t>
            </a:r>
            <a:r>
              <a:rPr lang="ru-RU" sz="1400" b="1" i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пластилина по большой поверхности</a:t>
            </a:r>
            <a:endParaRPr lang="ru-RU" sz="1000" b="1" i="1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ts val="1500"/>
              </a:lnSpc>
              <a:spcAft>
                <a:spcPts val="1440"/>
              </a:spcAft>
            </a:pPr>
            <a:r>
              <a:rPr lang="ru-RU" sz="120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Размазывая пластилин по основе, вы можете заполнить достаточно большие пространства. При этом роль будут играть не только выбранные цвета, но и толщина пластилинового слоя. Дополнительным способом придания живописности является смешение цветов пластилина, как на кусочке арбуза и яблочка.</a:t>
            </a:r>
            <a:endParaRPr lang="ru-RU" sz="105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i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Процарапывание</a:t>
            </a:r>
            <a:endParaRPr lang="ru-RU" sz="1050" b="1" i="1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ts val="1500"/>
              </a:lnSpc>
              <a:spcAft>
                <a:spcPts val="1440"/>
              </a:spcAft>
            </a:pPr>
            <a:r>
              <a:rPr lang="ru-RU" sz="120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Поверхности, заполненные пластилином, украсьте узорами, выполненными с помощью процарапывания. Инструментами могут служить стеки, зубочистки, пасты от ручек. Так на представленных фотографиях зубочисткой задекорированы плавники рыбок.</a:t>
            </a:r>
            <a:endParaRPr lang="ru-RU" sz="105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i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Скатывание </a:t>
            </a:r>
            <a:r>
              <a:rPr lang="ru-RU" sz="1600" b="1" i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колбасок</a:t>
            </a:r>
            <a:endParaRPr lang="ru-RU" sz="1050" b="1" i="1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ts val="1500"/>
              </a:lnSpc>
              <a:spcAft>
                <a:spcPts val="1440"/>
              </a:spcAft>
            </a:pPr>
            <a:r>
              <a:rPr lang="ru-RU" sz="120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Один из самых интересных пластилиновых приемов для детей это скатывание колбасок. В пластилиновой живописи эти колбаски просто нужно прижать к основе. Из них можно выкладывать снежинки, орнаменты, делать скрутки-улитки, скручивать одну колбаску из двух разноцветных.</a:t>
            </a:r>
            <a:endParaRPr lang="ru-RU" sz="1050" dirty="0"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 descr="C:\Users\Lydmila\Desktop\гр.УЛЫБКА\IMG_20190110_0947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167" y="3789040"/>
            <a:ext cx="1763917" cy="23518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2879" y="4325047"/>
            <a:ext cx="58257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Пусть пластилин станет любимой игрушкой для вас и вашего ребенка. Потратив немного времени на то, чтобы увлечь ребенка этим удивительным занятием, вы всегда сможете занять малыша, когда вам нужна свободная минутка. Освойте эти основные приёмы сами и обучите своих детей. За интересным занятием ваш ребенок познает мир, радость творчества и разовьёт уверенность в собственных силах.</a:t>
            </a:r>
            <a:br>
              <a:rPr lang="ru-RU" sz="1400" b="1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1400" b="1" i="1" dirty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363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122</TotalTime>
  <Words>893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NewsPrint</vt:lpstr>
      <vt:lpstr>ПЛАСТИЛИНОГРАФИЯ</vt:lpstr>
      <vt:lpstr>       «Ум ребёнка находится на кончиках его пальцев» .    В. А. Сухомлинский              С одной стороны, ребёнок включён в увлекательный процесс, но в то же время множество нервных окончаний на кончиках пальцев и поверхности ладоней передают сигналы в мозг, активизируя его деятельность. Когда маленькие ручки рвут бумажную салфетку, учатся скатывать шарик из теста, ощупывают материалы или показывают «сороку-ворону», информация поступает в головной мозг и распределяется по различным центрам (слуховому, зрительному, мыслительному, эмоциональному и речевому).   </vt:lpstr>
      <vt:lpstr>              В группах младшего и среднего дошкольного возраста       этот вид творчества нацелен не столько на результат,       сколько на получение положительных эмоций,       развития интереса у детей и желания совершенствовать навыки. </vt:lpstr>
      <vt:lpstr>        Начать заниматься могут дети 2-х - 3-х лет, при этом нужно        использовать простейшие приёмы (не более двух).         К 4-м - 5-ти годам можно переходить к техникам посложнее, использовать жгутики, спирали, дополнительные элементы декора; дети учатся соблюдать границы рисунка. </vt:lpstr>
      <vt:lpstr>   Занятия лепкой служат некоторым мостом из мира воображаемого-мира фантазий в реальный мир. Это позволяет человеку почувствовать себя комфортно в различных ситуациях, так как он способен воплощать в жизнь с первого взгляда нереальные фантазии, находить выход из сложных ситуаций, находить нестандартные и  оригинальные пути решения разного рода проблем. </vt:lpstr>
      <vt:lpstr>    Разминание пластилина, отщипывание, скатывание мелких шариков,  перебирание мелких деталей декора не только тренирует мелкую моторику,  но и благотворно сказывается на нервной системе.     Особенно ценно то,  что в пластилиновой живописи без труда можно исправить ошибку,  что важно  для детей, которые тяжело переживают свои личные неудачи, принимают их близко к сердцу.     На примере пластилиновых картин очень просто показать, что нет безвыходных ситуаций, все можно поправить и изменить.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ПЛАСТИЛИНОГРАФИЯ</dc:title>
  <dc:creator>Lydmila</dc:creator>
  <cp:lastModifiedBy>Lydmila</cp:lastModifiedBy>
  <cp:revision>15</cp:revision>
  <dcterms:created xsi:type="dcterms:W3CDTF">2019-01-11T07:56:46Z</dcterms:created>
  <dcterms:modified xsi:type="dcterms:W3CDTF">2019-01-11T19:15:13Z</dcterms:modified>
</cp:coreProperties>
</file>