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279" r:id="rId25"/>
    <p:sldId id="280" r:id="rId26"/>
    <p:sldId id="281" r:id="rId27"/>
    <p:sldId id="283" r:id="rId28"/>
    <p:sldId id="284" r:id="rId29"/>
    <p:sldId id="286" r:id="rId30"/>
    <p:sldId id="287" r:id="rId31"/>
    <p:sldId id="288" r:id="rId32"/>
    <p:sldId id="285" r:id="rId33"/>
    <p:sldId id="294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11.01.2019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780928"/>
            <a:ext cx="82296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Художественно- эстетическое развитие детей дошкольного возраста средствами музыки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445224"/>
            <a:ext cx="7772400" cy="522360"/>
          </a:xfrm>
        </p:spPr>
        <p:txBody>
          <a:bodyPr>
            <a:normAutofit/>
          </a:bodyPr>
          <a:lstStyle/>
          <a:p>
            <a:endParaRPr lang="ru-RU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69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183880" cy="5484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Содержание  </a:t>
            </a:r>
            <a:r>
              <a:rPr lang="ru-RU" dirty="0"/>
              <a:t>Программы  должно  охватывать  следующие образовательные области:</a:t>
            </a:r>
          </a:p>
          <a:p>
            <a:pPr marL="0" indent="0">
              <a:buNone/>
            </a:pPr>
            <a:r>
              <a:rPr lang="ru-RU" dirty="0"/>
              <a:t>● социально-коммуникативное развитие;</a:t>
            </a:r>
          </a:p>
          <a:p>
            <a:pPr marL="0" indent="0">
              <a:buNone/>
            </a:pPr>
            <a:r>
              <a:rPr lang="ru-RU" dirty="0"/>
              <a:t>● познавательное развитие;</a:t>
            </a:r>
          </a:p>
          <a:p>
            <a:pPr marL="0" indent="0">
              <a:buNone/>
            </a:pPr>
            <a:r>
              <a:rPr lang="ru-RU" dirty="0"/>
              <a:t>● речевое развитие;</a:t>
            </a:r>
          </a:p>
          <a:p>
            <a:pPr marL="0" indent="0">
              <a:buNone/>
            </a:pPr>
            <a:r>
              <a:rPr lang="ru-RU" dirty="0"/>
              <a:t>● </a:t>
            </a:r>
            <a:r>
              <a:rPr lang="ru-RU" u="sng" dirty="0"/>
              <a:t>художественно-эстетическое развитие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● физическое развитие.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245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1584176"/>
          </a:xfrm>
        </p:spPr>
        <p:txBody>
          <a:bodyPr>
            <a:normAutofit/>
          </a:bodyPr>
          <a:lstStyle/>
          <a:p>
            <a:pPr algn="ctr"/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8183880" cy="381642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3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383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Современное понимание роли и функции музыкального руководителя</a:t>
            </a:r>
            <a:endParaRPr lang="ru-RU"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132856"/>
            <a:ext cx="4253458" cy="38999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Опираясь на нормативные документы , представьте портрет современного музыкального руководителя.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018" y="2276872"/>
            <a:ext cx="3456384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237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183880" cy="1051560"/>
          </a:xfrm>
        </p:spPr>
        <p:txBody>
          <a:bodyPr>
            <a:normAutofit fontScale="90000"/>
          </a:bodyPr>
          <a:lstStyle/>
          <a:p>
            <a:pPr marL="95250" marR="95250" algn="ctr"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  <a:cs typeface="Times New Roman"/>
              </a:rPr>
              <a:t>Функции музыкального 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  <a:cs typeface="Times New Roman"/>
              </a:rPr>
              <a:t>руководителя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183880" cy="4187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не только профессия, суть которой транслировать знания, а высокая миссия сотворения личности, утверждения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человеке.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Александр Ильич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Щербаков называет 8 функций: информационную, развивающую, мобилизационную, ориентационную, конструктивную, организаторскую, коммуникативную, исследовательскую.</a:t>
            </a:r>
          </a:p>
        </p:txBody>
      </p:sp>
    </p:spTree>
    <p:extLst>
      <p:ext uri="{BB962C8B-B14F-4D97-AF65-F5344CB8AC3E}">
        <p14:creationId xmlns:p14="http://schemas.microsoft.com/office/powerpoint/2010/main" val="254866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Информационная функция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заключается в том, что музыкальный руководитель передает музыкальную информацию, исполняя музыкальные произведения. Музыкальному руководителю важно постоянно  повышать свою музыкальную культуру – слушать музыку, совершенствовать исполнительские умения, быть в курсе новинок методической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val="43175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34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Развивающая функция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предполагает обогащение детей музыкальными впечатлениями, развитие их музыкальных (например, внешние проявления детей во время слушания музыки, продолжительность внимания, высказывания о прослушанных произведениях, желание повторного слушания, соответствие движений ритму и характеру музыки и т. д.) и творческих способностей, инициативы и самостоятельности.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50533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Мобилизационная функция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предполагает умение воздействовать на эмоционально-волевую сферу личности ребенка наиболее рациональным путем. Музыкальный руководитель  должен быть увлечен музыкой, знать музыкальный репертуар, интересные сведения о музыке, уметь в увлекательной форме организовывать слушание произведений, самостоятельную музыкальную деятельность детей, находить индивидуальный подход к каждому ребенку</a:t>
            </a:r>
          </a:p>
        </p:txBody>
      </p:sp>
    </p:spTree>
    <p:extLst>
      <p:ext uri="{BB962C8B-B14F-4D97-AF65-F5344CB8AC3E}">
        <p14:creationId xmlns:p14="http://schemas.microsoft.com/office/powerpoint/2010/main" val="38708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Ориентационная функция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формирование устойчивой системы ценностных ориентаций личности. Необходимо сформировать у детей отношение к музыкальному искусству как к культурной ценности (духовной и интеллектуальной). Оказывает консультационную поддержку воспитателю по вопросам организации  самостоятельной музыкальной деятельность детей в группе, учитывая их желания, склонности, качества личности, а также организует восприятие музыки в разных формах: в слушании, музыкально-ритмических движениях, в пении, используя доступные детям высокохудожественные образцы музыкального искусства.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46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229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Конструктивная функция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отбор музыкального материала и планирование процесса музыкального развития  детей. Подбор наглядного и дидактического материала для музыкальных занятий и праздников осуществляет музыкальный руководитель, а музыку и пособия для повседневной жизни детей в ДОУ и их самостоятельной деятельности подбирает воспитатель при консультативной поддержке музыкального руководителя. Перспективный и календарный планы составляет музыкальный руководитель.</a:t>
            </a:r>
          </a:p>
        </p:txBody>
      </p:sp>
    </p:spTree>
    <p:extLst>
      <p:ext uri="{BB962C8B-B14F-4D97-AF65-F5344CB8AC3E}">
        <p14:creationId xmlns:p14="http://schemas.microsoft.com/office/powerpoint/2010/main" val="64762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183880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Организаторская функция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заключается в проведении музыкальным руководителем консультаций для воспитателей по отбору репертуара, использованию методов и приемов работы с детьми, ведет кружковую работу, участвует в педсоветах, а также ведет работу с родителями – проводит собрания, индивидуальные консультации, беседы. Воспитатель оказывает ему в этой работе активную помощь.</a:t>
            </a:r>
          </a:p>
        </p:txBody>
      </p:sp>
    </p:spTree>
    <p:extLst>
      <p:ext uri="{BB962C8B-B14F-4D97-AF65-F5344CB8AC3E}">
        <p14:creationId xmlns:p14="http://schemas.microsoft.com/office/powerpoint/2010/main" val="221622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pPr algn="ctr"/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Тема 1.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8183880" cy="41879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Применение нормативно - правовых документов системы дошкольного образования в профессиональной деятельности музыкального руководителя.</a:t>
            </a:r>
          </a:p>
        </p:txBody>
      </p:sp>
    </p:spTree>
    <p:extLst>
      <p:ext uri="{BB962C8B-B14F-4D97-AF65-F5344CB8AC3E}">
        <p14:creationId xmlns:p14="http://schemas.microsoft.com/office/powerpoint/2010/main" val="26302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Коммуникативная функция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подразумевает умение педагогов общаться, устанавливать доброжелательные отношения с детьми, родителями и коллегами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Исследовательская функция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предполагает стремление музыкального руководителя и воспитателя к самосовершенствованию, постоянному профессиональному  развитию.</a:t>
            </a:r>
          </a:p>
        </p:txBody>
      </p:sp>
    </p:spTree>
    <p:extLst>
      <p:ext uri="{BB962C8B-B14F-4D97-AF65-F5344CB8AC3E}">
        <p14:creationId xmlns:p14="http://schemas.microsoft.com/office/powerpoint/2010/main" val="7323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Актуальные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вопросы  художественно-эстетического развития в контексте ФГОС ДО.</a:t>
            </a:r>
          </a:p>
        </p:txBody>
      </p:sp>
    </p:spTree>
    <p:extLst>
      <p:ext uri="{BB962C8B-B14F-4D97-AF65-F5344CB8AC3E}">
        <p14:creationId xmlns:p14="http://schemas.microsoft.com/office/powerpoint/2010/main" val="114086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художественной культурой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понимается целенаправленно формируемая потребность и способность людей осваивать и создавать мир ценностей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искусства.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эстетической культурой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понимается вся сфера материализации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способностей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человека осваивать и преобразовывать природу и общественную жизнь «по законам красоты».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22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Эстетическая культура личности ребенка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интегральная личностная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характеристика, обусловленная особенностями эстетического сознания 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эстетической деятельности на данный момент его жизни, в данный период его развития на доступном ребенку уровне; эта та совокупность компонентов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эстетической культуры личности, которая присвоена ребенком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конкретный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период его развития; это эстетическая ценностная ориентация ребенка, его включенность в деятельность по освоению и преобразованию мира по законам красоты</a:t>
            </a:r>
          </a:p>
        </p:txBody>
      </p:sp>
    </p:spTree>
    <p:extLst>
      <p:ext uri="{BB962C8B-B14F-4D97-AF65-F5344CB8AC3E}">
        <p14:creationId xmlns:p14="http://schemas.microsoft.com/office/powerpoint/2010/main" val="311951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Эстетическое развитие -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процесс становления, совершенствования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эстетического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отношения, эстетической деятельности личности.</a:t>
            </a:r>
          </a:p>
        </p:txBody>
      </p:sp>
    </p:spTree>
    <p:extLst>
      <p:ext uri="{BB962C8B-B14F-4D97-AF65-F5344CB8AC3E}">
        <p14:creationId xmlns:p14="http://schemas.microsoft.com/office/powerpoint/2010/main" val="139014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629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Эстетическое воспитание имеет свои специальные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которые делятся на две группы:</a:t>
            </a:r>
          </a:p>
          <a:p>
            <a:pPr marL="0" indent="0">
              <a:buNone/>
            </a:pPr>
            <a:r>
              <a:rPr lang="ru-RU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Первая группа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направленная на формирование эстетического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окружающему миру. Предусматривается следующее: развивать умения видеть красоту в природе, поступках, искусстве, понимать прекрасное,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художественный вкус, потребность в познании прекрасного.</a:t>
            </a:r>
          </a:p>
          <a:p>
            <a:pPr marL="0" indent="0">
              <a:buNone/>
            </a:pPr>
            <a:r>
              <a:rPr lang="ru-RU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Вторая </a:t>
            </a:r>
            <a:r>
              <a:rPr lang="ru-RU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группа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задач направлена на формирование  и развитие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художественных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умений в области разных искусств: рисования, лепке,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конструирования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пения, движения под музыку, развитие словесного творчества и др.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05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Для реализации задач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эстетического воспитания детей дошкольного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необходимы следующие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условия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окружающая среда (игрушки, одежда, помещение, материалы);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насыщенность быта произведениями искусства;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самостоятельная активная деятельность детей;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осуществление индивидуального подхода к ребёнку.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66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548680"/>
            <a:ext cx="8183880" cy="53285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Музыкально - Художественная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представляет собой процесс выработки, хранения и передачи некой специфической информации и состоит из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трех звеньев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творчество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художника, в котором необходимая информация вырабатывается, закрепляется для хранения и кодируется для передачи другим людям;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собственно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произведение искусства, или продукт творческой деятельности, который по сути становится знаковой системой, кодирующей информацию, передаваемую художником;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художественное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восприятие, при котором информация извлекается или декодируется, что требует понимания этого особого языка кодирования зрителем, слушателем, читателем.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24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810015"/>
              </p:ext>
            </p:extLst>
          </p:nvPr>
        </p:nvGraphicFramePr>
        <p:xfrm>
          <a:off x="0" y="0"/>
          <a:ext cx="9144000" cy="687921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465766"/>
                <a:gridCol w="2332711"/>
                <a:gridCol w="2332711"/>
                <a:gridCol w="2012812"/>
              </a:tblGrid>
              <a:tr h="369921">
                <a:tc rowSpan="2">
                  <a:txBody>
                    <a:bodyPr/>
                    <a:lstStyle/>
                    <a:p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Музыкально-художественная деятельность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Примерное содержание деятельности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58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Сочинение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Восприятие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633359">
                <a:tc rowSpan="4">
                  <a:txBody>
                    <a:bodyPr/>
                    <a:lstStyle/>
                    <a:p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Преобразовательная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Творчество — создание произведения искусства;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Творчество — интерпретация произведения искусства;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Творчество — понимание и эмоциональное переживание замысла композитора;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3629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преобразование впечатлений и переживаний жизни в художественный образ;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поиски способов раскодирования художественной информации;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проживание впечатлений и переживаний;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90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поиски способов кодирования художественной информации;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внутреннее преобразование, самовыражение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поиски способов раскодирования художественной информации;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357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внутреннее преобразование, самовыражение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внутреннее преобразование, самовыражение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542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3949463"/>
              </p:ext>
            </p:extLst>
          </p:nvPr>
        </p:nvGraphicFramePr>
        <p:xfrm>
          <a:off x="1" y="26729"/>
          <a:ext cx="9143998" cy="6831270"/>
        </p:xfrm>
        <a:graphic>
          <a:graphicData uri="http://schemas.openxmlformats.org/drawingml/2006/table">
            <a:tbl>
              <a:tblPr firstCol="1" bandRow="1">
                <a:tableStyleId>{00A15C55-8517-42AA-B614-E9B94910E393}</a:tableStyleId>
              </a:tblPr>
              <a:tblGrid>
                <a:gridCol w="2465767"/>
                <a:gridCol w="2332710"/>
                <a:gridCol w="2332710"/>
                <a:gridCol w="2012811"/>
              </a:tblGrid>
              <a:tr h="719081">
                <a:tc rowSpan="2">
                  <a:txBody>
                    <a:bodyPr/>
                    <a:lstStyle/>
                    <a:p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Музыкально-художественная деятельность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38" marR="44238" marT="0" marB="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Примерное содержание деятельности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38" marR="442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86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Сочинение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38" marR="4423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38" marR="4423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Восприятие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38" marR="44238" marT="0" marB="0" anchor="ctr"/>
                </a:tc>
              </a:tr>
              <a:tr h="2157243">
                <a:tc rowSpan="3"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Познавательная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38" marR="4423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Познание жизни, обогащение чувственного опыта;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38" marR="4423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Познание жизни, обогащение чувственного опыта;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38" marR="4423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Познание жизни, обогащение чувственного опыта;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38" marR="44238" marT="0" marB="0" anchor="ctr"/>
                </a:tc>
              </a:tr>
              <a:tr h="14381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овладение композиторским мастерством;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38" marR="4423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овладение исполнительским мастерством;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38" marR="4423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музыкальная эрудиция;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38" marR="44238" marT="0" marB="0" anchor="ctr"/>
                </a:tc>
              </a:tr>
              <a:tr h="14381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38" marR="4423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38" marR="4423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овладение мастерством слушателя;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38" marR="44238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090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183880" cy="5616624"/>
          </a:xfrm>
        </p:spPr>
        <p:txBody>
          <a:bodyPr>
            <a:normAutofit lnSpcReduction="10000"/>
          </a:bodyPr>
          <a:lstStyle/>
          <a:p>
            <a:pPr>
              <a:spcAft>
                <a:spcPts val="500"/>
              </a:spcAft>
            </a:pPr>
            <a:r>
              <a:rPr lang="ru-RU" b="1" u="sng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Нормати́вный</a:t>
            </a: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правово́й</a:t>
            </a:r>
            <a:r>
              <a:rPr lang="ru-RU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акт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официальный документ установленной формы, принятый (изданный) в пределах компетенции уполномоченного государственного органа (должностного лица), иных социальных структур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Aft>
                <a:spcPts val="5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направлен на установление, изменение или отмену правовых норм. Имеет общеобязательное государственное предписание постоянного или временного характера, рассчитанное на многократное применение. Нормативные правовые акты принимаются (издаются) в форме законов, указов, постановлений, приказов, распоряжений, правил, инструкций, положений.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77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851833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360588"/>
                <a:gridCol w="2369450"/>
                <a:gridCol w="2369450"/>
                <a:gridCol w="2044512"/>
              </a:tblGrid>
              <a:tr h="623455">
                <a:tc rowSpan="2"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Музыкально-художественная деятельность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Примерное содержание деятельности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69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Сочинение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Восприятие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 anchor="ctr"/>
                </a:tc>
              </a:tr>
              <a:tr h="623455">
                <a:tc rowSpan="4"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Ценностно-ориентационная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самопознание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самопознание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самопознание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 anchor="ctr"/>
                </a:tc>
              </a:tr>
              <a:tr h="15586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духовной ценности — произведения искусства;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Личностное отношение к исполняемым произведениям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системы жизненных ценностей;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 anchor="ctr"/>
                </a:tc>
              </a:tr>
              <a:tr h="12469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ценностное осмысление жизненного опыта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приобщение к ценностям культуры;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 anchor="ctr"/>
                </a:tc>
              </a:tr>
              <a:tr h="15586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музыкального произведения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347" marR="3034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182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571680"/>
              </p:ext>
            </p:extLst>
          </p:nvPr>
        </p:nvGraphicFramePr>
        <p:xfrm>
          <a:off x="1" y="0"/>
          <a:ext cx="9143998" cy="6858001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465766"/>
                <a:gridCol w="2332710"/>
                <a:gridCol w="2332710"/>
                <a:gridCol w="2012812"/>
              </a:tblGrid>
              <a:tr h="857250">
                <a:tc rowSpan="2">
                  <a:txBody>
                    <a:bodyPr/>
                    <a:lstStyle/>
                    <a:p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Музыкально-художественная деятельность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05" marR="26505" marT="0" marB="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Примерное содержание деятельности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05" marR="2650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45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Сочинение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05" marR="26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05" marR="26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Восприятие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05" marR="26505" marT="0" marB="0" anchor="ctr"/>
                </a:tc>
              </a:tr>
              <a:tr h="4286250">
                <a:tc>
                  <a:txBody>
                    <a:bodyPr/>
                    <a:lstStyle/>
                    <a:p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Общение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05" marR="2650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Общение </a:t>
                      </a: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другими людьми посредством сочинения музыки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05" marR="26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Общение с другими людьми посредством исполнения музыки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05" marR="26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Общение с другими людьми посредством восприятия музыки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05" marR="2650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825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строение художественной деятельности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определяет подходы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к организации процесса музыкального развития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30701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400" b="1" cap="all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74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183880" cy="1051560"/>
          </a:xfrm>
        </p:spPr>
        <p:txBody>
          <a:bodyPr/>
          <a:lstStyle/>
          <a:p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Работа в </a:t>
            </a:r>
            <a:r>
              <a:rPr lang="ru-RU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микрогруппе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183880" cy="4187952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Задание 1.1.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Выделите и проанализируйте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микрогруппе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требования нормативно - правовых документов (ФЗ № 273 «Об образовании в Российской Федерации», Профессиональный стандарт «Педагог», ФГОС ДО) в контексте профессиональной деятельности музыкального руководителя ДОО. Оформите результаты работы группы в таблицу.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074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7100630"/>
              </p:ext>
            </p:extLst>
          </p:nvPr>
        </p:nvGraphicFramePr>
        <p:xfrm>
          <a:off x="539552" y="620688"/>
          <a:ext cx="8064896" cy="4025110"/>
        </p:xfrm>
        <a:graphic>
          <a:graphicData uri="http://schemas.openxmlformats.org/drawingml/2006/table">
            <a:tbl>
              <a:tblPr firstRow="1" firstCol="1" bandRow="1"/>
              <a:tblGrid>
                <a:gridCol w="864096"/>
                <a:gridCol w="1815808"/>
                <a:gridCol w="2455855"/>
                <a:gridCol w="2929137"/>
              </a:tblGrid>
              <a:tr h="2016224">
                <a:tc>
                  <a:txBody>
                    <a:bodyPr/>
                    <a:lstStyle/>
                    <a:p>
                      <a:pPr marL="17970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 нормативного документа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 раздела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пункта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статьи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Собственная интерпретация содержания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документа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применительно к профессиональной деятельности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4443">
                <a:tc>
                  <a:txBody>
                    <a:bodyPr/>
                    <a:lstStyle/>
                    <a:p>
                      <a:pPr marL="17970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4443">
                <a:tc>
                  <a:txBody>
                    <a:bodyPr/>
                    <a:lstStyle/>
                    <a:p>
                      <a:pPr marL="17970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872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152128"/>
          </a:xfrm>
        </p:spPr>
        <p:txBody>
          <a:bodyPr>
            <a:noAutofit/>
          </a:bodyPr>
          <a:lstStyle/>
          <a:p>
            <a:r>
              <a:rPr lang="ru-RU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183880" cy="41879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-РАЗВИТИЕ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ОПОРА НА КУЛЬТУРНО-ИСТОРИЧЕСКУЮ МЕТОДОЛОГИЮ ПОНИМАНИЯ ДЕТСВА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ОСОБОЕ ВЗАИМОДЕЙСТВИЕ МЕЖДУ ВЗРОСЛЫМ И РЕБЁНКОМ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34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Основные принципы стандарта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183880" cy="4896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полноценное проживание ребёнком всех этапов детства, обогащение (амплификация)  детского  развития;  индивидуализация  дошкольного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образования);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● содействие и сотрудничество детей и взрослых, признание ребенка полноценным участником (субъектом) образовательных отношений;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● поддержка инициативы детей в различных видах деятельности;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● сотрудничество с семьей;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5395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83880" cy="1051560"/>
          </a:xfrm>
        </p:spPr>
        <p:txBody>
          <a:bodyPr/>
          <a:lstStyle/>
          <a:p>
            <a:r>
              <a:rPr lang="ru-RU" sz="3200" cap="all" dirty="0">
                <a:ln w="9000" cmpd="sng">
                  <a:solidFill>
                    <a:srgbClr val="4E854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E8542">
                        <a:shade val="20000"/>
                        <a:satMod val="245000"/>
                      </a:srgbClr>
                    </a:gs>
                    <a:gs pos="43000">
                      <a:srgbClr val="4E8542">
                        <a:satMod val="255000"/>
                      </a:srgbClr>
                    </a:gs>
                    <a:gs pos="48000">
                      <a:srgbClr val="4E8542">
                        <a:shade val="85000"/>
                        <a:satMod val="255000"/>
                      </a:srgbClr>
                    </a:gs>
                    <a:gs pos="100000">
                      <a:srgbClr val="4E854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Основные принципы стандарта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183880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● приобщение детей к социокультурным нормам, традициям семьи, общества и государства;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● формирование познавательных интересов и познавательных действий ребенка в различных видах деятельности;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● возрастная адекватность дошкольного образования (соответствия условий, требований, методов возрасту и особенностям развития);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● учёт этнокультурной ситуации развития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9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1440160"/>
          </a:xfrm>
        </p:spPr>
        <p:txBody>
          <a:bodyPr>
            <a:normAutofit/>
          </a:bodyPr>
          <a:lstStyle/>
          <a:p>
            <a:r>
              <a:rPr lang="ru-RU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183880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Включает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себя требования к: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1) структуре основных образовательных программ (в том числе соотношению обязательной части основной образовательной программы и части, формируемой участниками образовательных отношений) и их объему;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 условиям реализации основных образовательных программ, в том числе кадровым, финансовым, материально-техническим и иным условиям;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3) результатам освоения основных образовательных программ.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19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141</TotalTime>
  <Words>1319</Words>
  <Application>Microsoft Office PowerPoint</Application>
  <PresentationFormat>Экран (4:3)</PresentationFormat>
  <Paragraphs>150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Аспект</vt:lpstr>
      <vt:lpstr>Художественно- эстетическое развитие детей дошкольного возраста средствами музыки</vt:lpstr>
      <vt:lpstr>Тема 1.</vt:lpstr>
      <vt:lpstr>Презентация PowerPoint</vt:lpstr>
      <vt:lpstr>Работа в микрогруппе</vt:lpstr>
      <vt:lpstr>Презентация PowerPoint</vt:lpstr>
      <vt:lpstr>Федеральный государственный образовательный стандарт дошкольного образования</vt:lpstr>
      <vt:lpstr>Основные принципы стандарта</vt:lpstr>
      <vt:lpstr>Основные принципы стандарта</vt:lpstr>
      <vt:lpstr>Федеральный государственный образовательный стандарт дошкольного образования</vt:lpstr>
      <vt:lpstr>Презентация PowerPoint</vt:lpstr>
      <vt:lpstr>Презентация PowerPoint</vt:lpstr>
      <vt:lpstr>Современное понимание роли и функции музыкального руководителя</vt:lpstr>
      <vt:lpstr>Функции музыкального руководителя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Художественно- эстетическое развитие детей дошкольного возраста средствами музыки</dc:title>
  <dc:creator>1</dc:creator>
  <cp:lastModifiedBy>Пользователь</cp:lastModifiedBy>
  <cp:revision>20</cp:revision>
  <dcterms:created xsi:type="dcterms:W3CDTF">2018-04-15T11:19:40Z</dcterms:created>
  <dcterms:modified xsi:type="dcterms:W3CDTF">2019-01-11T04:50:50Z</dcterms:modified>
</cp:coreProperties>
</file>