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307" r:id="rId3"/>
    <p:sldId id="308" r:id="rId4"/>
    <p:sldId id="257" r:id="rId5"/>
    <p:sldId id="309" r:id="rId6"/>
    <p:sldId id="278" r:id="rId7"/>
    <p:sldId id="310" r:id="rId8"/>
    <p:sldId id="306" r:id="rId9"/>
    <p:sldId id="311" r:id="rId10"/>
    <p:sldId id="299" r:id="rId11"/>
    <p:sldId id="312" r:id="rId12"/>
    <p:sldId id="279" r:id="rId13"/>
    <p:sldId id="313" r:id="rId14"/>
    <p:sldId id="30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029" autoAdjust="0"/>
    <p:restoredTop sz="95131" autoAdjust="0"/>
  </p:normalViewPr>
  <p:slideViewPr>
    <p:cSldViewPr>
      <p:cViewPr varScale="1">
        <p:scale>
          <a:sx n="48" d="100"/>
          <a:sy n="48" d="100"/>
        </p:scale>
        <p:origin x="-4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90949-71AA-4E2F-825B-F6A1C0B8D8B4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CB3295-E158-4A22-B930-A5F88F90D1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47365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B3295-E158-4A22-B930-A5F88F90D1E6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33947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B3295-E158-4A22-B930-A5F88F90D1E6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33947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59C15-8573-4DED-8AE3-1FE062DEABFB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056F0-22AF-4D7A-95E3-F45615E41D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9492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59C15-8573-4DED-8AE3-1FE062DEABFB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056F0-22AF-4D7A-95E3-F45615E41D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8495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59C15-8573-4DED-8AE3-1FE062DEABFB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056F0-22AF-4D7A-95E3-F45615E41D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2562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59C15-8573-4DED-8AE3-1FE062DEABFB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056F0-22AF-4D7A-95E3-F45615E41D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96029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59C15-8573-4DED-8AE3-1FE062DEABFB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056F0-22AF-4D7A-95E3-F45615E41D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6719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59C15-8573-4DED-8AE3-1FE062DEABFB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056F0-22AF-4D7A-95E3-F45615E41D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97658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59C15-8573-4DED-8AE3-1FE062DEABFB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056F0-22AF-4D7A-95E3-F45615E41D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4065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59C15-8573-4DED-8AE3-1FE062DEABFB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056F0-22AF-4D7A-95E3-F45615E41D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6210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59C15-8573-4DED-8AE3-1FE062DEABFB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056F0-22AF-4D7A-95E3-F45615E41D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92533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59C15-8573-4DED-8AE3-1FE062DEABFB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056F0-22AF-4D7A-95E3-F45615E41D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84841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59C15-8573-4DED-8AE3-1FE062DEABFB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056F0-22AF-4D7A-95E3-F45615E41D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1717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E59C15-8573-4DED-8AE3-1FE062DEABFB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8056F0-22AF-4D7A-95E3-F45615E41D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3942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5%20&#1082;&#1088;&#1077;&#1089;&#1090;&#1080;&#1082;&#1080;%20&#1085;&#1086;&#1083;&#1080;&#1082;&#1080;.mp3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hyperlink" Target="4%20&#1088;&#1077;&#1087;&#1082;&#1072;.mp3" TargetMode="Externa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hyperlink" Target="&#1047;&#1072;&#1088;&#1103;&#1076;&#1082;&#1072;.mp3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hyperlink" Target="1%20&#1074;&#1077;&#1089;&#1077;&#1083;&#1072;&#1103;%20&#1089;%20&#1084;&#1103;&#1095;&#1086;&#1084;.mp3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hyperlink" Target="2%20&#1080;&#1075;&#1088;&#1072;%20&#1089;%20&#1089;&#1072;&#1083;&#1082;&#1072;&#1084;&#1080;.mp3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hyperlink" Target="3%20&#1101;&#1090;&#1072;&#1092;&#1077;&#1090;&#1072;%20&#1089;&#1080;&#1076;&#1103;%20&#1089;%20&#1084;&#1103;&#1095;&#1086;&#1084;.mp3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2.infourok.ru/uploads/ex/014c/0006a483-7cf816a1/img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3955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2"/>
          <p:cNvSpPr txBox="1">
            <a:spLocks noChangeArrowheads="1"/>
          </p:cNvSpPr>
          <p:nvPr/>
        </p:nvSpPr>
        <p:spPr>
          <a:xfrm>
            <a:off x="1254820" y="890339"/>
            <a:ext cx="5832647" cy="6622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i="1" dirty="0" smtClean="0">
                <a:solidFill>
                  <a:srgbClr val="FF0000"/>
                </a:solidFill>
                <a:latin typeface="Constantia" pitchFamily="18" charset="0"/>
              </a:rPr>
              <a:t>       </a:t>
            </a:r>
            <a:endParaRPr lang="ru-RU" sz="3800" b="1" i="1" dirty="0" smtClean="0">
              <a:solidFill>
                <a:srgbClr val="FF0000"/>
              </a:solidFill>
              <a:latin typeface="Constantia" pitchFamily="18" charset="0"/>
            </a:endParaRPr>
          </a:p>
          <a:p>
            <a:endParaRPr lang="ru-RU" sz="3800" b="1" i="1" dirty="0" smtClean="0">
              <a:solidFill>
                <a:srgbClr val="FF0000"/>
              </a:solidFill>
              <a:latin typeface="Constantia" pitchFamily="18" charset="0"/>
            </a:endParaRPr>
          </a:p>
          <a:p>
            <a:r>
              <a:rPr lang="ru-RU" sz="12600" b="1" i="1" dirty="0" smtClean="0">
                <a:solidFill>
                  <a:srgbClr val="7030A0"/>
                </a:solidFill>
                <a:latin typeface="Constantia" pitchFamily="18" charset="0"/>
              </a:rPr>
              <a:t>КВЕСТ - ИГРА</a:t>
            </a:r>
            <a:endParaRPr lang="ru-RU" sz="12600" b="1" i="1" dirty="0">
              <a:solidFill>
                <a:srgbClr val="7030A0"/>
              </a:solidFill>
              <a:latin typeface="Constantia" pitchFamily="18" charset="0"/>
            </a:endParaRPr>
          </a:p>
        </p:txBody>
      </p:sp>
      <p:pic>
        <p:nvPicPr>
          <p:cNvPr id="1030" name="Picture 6" descr="http://img0.liveinternet.ru/images/attach/c/11/116/418/116418014__4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9085" y="1081676"/>
            <a:ext cx="2656763" cy="4584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https://litvinova-volok-dou26.edumsko.ru/uploads/7000/26771/persona/articles/.thumbs/zozh.png?148515276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508" y="1556792"/>
            <a:ext cx="5099538" cy="4348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1408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 txBox="1">
            <a:spLocks noChangeArrowheads="1"/>
          </p:cNvSpPr>
          <p:nvPr/>
        </p:nvSpPr>
        <p:spPr>
          <a:xfrm>
            <a:off x="1298883" y="-43900"/>
            <a:ext cx="6689521" cy="792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400" i="1" dirty="0">
              <a:solidFill>
                <a:srgbClr val="002060"/>
              </a:solidFill>
              <a:latin typeface="Constantia" pitchFamily="18" charset="0"/>
            </a:endParaRPr>
          </a:p>
        </p:txBody>
      </p:sp>
      <p:pic>
        <p:nvPicPr>
          <p:cNvPr id="35" name="Picture 2" descr="https://ds02.infourok.ru/uploads/ex/014c/0006a483-7cf816a1/img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346" y="0"/>
            <a:ext cx="916634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571736" y="1785926"/>
            <a:ext cx="371477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 утрам ты закаляйся,</a:t>
            </a:r>
          </a:p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Водой холодной обливайся.</a:t>
            </a:r>
          </a:p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Будешь ты всегда здоров.</a:t>
            </a:r>
          </a:p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Тут не нужно лишних слов.</a:t>
            </a: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Чтоб в учебе преуспеть,</a:t>
            </a:r>
          </a:p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 была смекалка,</a:t>
            </a:r>
          </a:p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Всем ребятушкам нужна</a:t>
            </a:r>
          </a:p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Водная закалка.</a:t>
            </a:r>
          </a:p>
          <a:p>
            <a:pPr algn="ctr"/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Rectangle 2"/>
          <p:cNvSpPr txBox="1">
            <a:spLocks noChangeArrowheads="1"/>
          </p:cNvSpPr>
          <p:nvPr/>
        </p:nvSpPr>
        <p:spPr>
          <a:xfrm>
            <a:off x="928662" y="642918"/>
            <a:ext cx="7286676" cy="854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i="1" dirty="0" smtClean="0">
                <a:solidFill>
                  <a:srgbClr val="FF0000"/>
                </a:solidFill>
                <a:latin typeface="Constantia" pitchFamily="18" charset="0"/>
              </a:rPr>
              <a:t>       </a:t>
            </a:r>
            <a:endParaRPr lang="ru-RU" sz="3800" b="1" i="1" dirty="0" smtClean="0">
              <a:solidFill>
                <a:srgbClr val="FF0000"/>
              </a:solidFill>
              <a:latin typeface="Constantia" pitchFamily="18" charset="0"/>
            </a:endParaRPr>
          </a:p>
          <a:p>
            <a:r>
              <a:rPr lang="ru-RU" sz="11200" b="1" i="1" dirty="0" smtClean="0">
                <a:solidFill>
                  <a:srgbClr val="FF0000"/>
                </a:solidFill>
                <a:latin typeface="Constantia" pitchFamily="18" charset="0"/>
              </a:rPr>
              <a:t>5-я станция</a:t>
            </a:r>
          </a:p>
          <a:p>
            <a:r>
              <a:rPr lang="ru-RU" sz="11200" b="1" i="1" dirty="0" smtClean="0">
                <a:solidFill>
                  <a:srgbClr val="7030A0"/>
                </a:solidFill>
                <a:latin typeface="Constantia" pitchFamily="18" charset="0"/>
              </a:rPr>
              <a:t>Характеристика </a:t>
            </a:r>
          </a:p>
          <a:p>
            <a:r>
              <a:rPr lang="ru-RU" sz="11200" b="1" i="1" dirty="0" smtClean="0">
                <a:solidFill>
                  <a:srgbClr val="7030A0"/>
                </a:solidFill>
                <a:latin typeface="Constantia" pitchFamily="18" charset="0"/>
              </a:rPr>
              <a:t>здорового и нездорового человека</a:t>
            </a:r>
          </a:p>
        </p:txBody>
      </p:sp>
      <p:pic>
        <p:nvPicPr>
          <p:cNvPr id="19" name="Picture 4" descr="https://prikolnye-kartinki.ru/img/picture/Sep/06/f366e6766a931d429722ad82313521b1/1.jpg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3" y="4186190"/>
            <a:ext cx="1080120" cy="1750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3214678" y="4857760"/>
            <a:ext cx="5040856" cy="7827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i="1" dirty="0" smtClean="0">
                <a:solidFill>
                  <a:srgbClr val="FF0000"/>
                </a:solidFill>
                <a:latin typeface="Constantia" pitchFamily="18" charset="0"/>
              </a:rPr>
              <a:t>       </a:t>
            </a:r>
            <a:endParaRPr lang="ru-RU" sz="3800" b="1" i="1" dirty="0" smtClean="0">
              <a:solidFill>
                <a:srgbClr val="FF0000"/>
              </a:solidFill>
              <a:latin typeface="Constantia" pitchFamily="18" charset="0"/>
            </a:endParaRPr>
          </a:p>
          <a:p>
            <a:r>
              <a:rPr lang="ru-RU" sz="12600" b="1" i="1" dirty="0" smtClean="0">
                <a:solidFill>
                  <a:srgbClr val="FF0000"/>
                </a:solidFill>
                <a:latin typeface="Constantia" pitchFamily="18" charset="0"/>
              </a:rPr>
              <a:t>Подвижная игра </a:t>
            </a:r>
          </a:p>
          <a:p>
            <a:r>
              <a:rPr lang="ru-RU" sz="12600" b="1" i="1" dirty="0" smtClean="0">
                <a:solidFill>
                  <a:srgbClr val="0070C0"/>
                </a:solidFill>
                <a:latin typeface="Constantia" pitchFamily="18" charset="0"/>
              </a:rPr>
              <a:t>«Крестики – нолики»»</a:t>
            </a:r>
          </a:p>
        </p:txBody>
      </p:sp>
    </p:spTree>
    <p:extLst>
      <p:ext uri="{BB962C8B-B14F-4D97-AF65-F5344CB8AC3E}">
        <p14:creationId xmlns:p14="http://schemas.microsoft.com/office/powerpoint/2010/main" val="351879927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 txBox="1">
            <a:spLocks noChangeArrowheads="1"/>
          </p:cNvSpPr>
          <p:nvPr/>
        </p:nvSpPr>
        <p:spPr>
          <a:xfrm>
            <a:off x="1298883" y="-43900"/>
            <a:ext cx="6689521" cy="792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400" i="1" dirty="0">
              <a:solidFill>
                <a:srgbClr val="002060"/>
              </a:solidFill>
              <a:latin typeface="Constantia" pitchFamily="18" charset="0"/>
            </a:endParaRPr>
          </a:p>
        </p:txBody>
      </p:sp>
      <p:pic>
        <p:nvPicPr>
          <p:cNvPr id="35" name="Picture 2" descr="https://ds02.infourok.ru/uploads/ex/014c/0006a483-7cf816a1/img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3367" y="-40300"/>
            <a:ext cx="916634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3563117" y="797510"/>
            <a:ext cx="2411760" cy="526297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Красивый</a:t>
            </a:r>
            <a:endParaRPr kumimoji="0" lang="ru-RU" sz="28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Ловкий</a:t>
            </a:r>
            <a:endParaRPr kumimoji="0" lang="ru-RU" sz="28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Статный</a:t>
            </a:r>
            <a:endParaRPr kumimoji="0" lang="ru-RU" sz="28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Крепкий</a:t>
            </a:r>
            <a:endParaRPr kumimoji="0" lang="ru-RU" sz="28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Сутулый</a:t>
            </a:r>
            <a:endParaRPr kumimoji="0" lang="ru-RU" sz="28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Бледный</a:t>
            </a:r>
            <a:endParaRPr kumimoji="0" lang="ru-RU" sz="28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Стройный</a:t>
            </a:r>
            <a:endParaRPr kumimoji="0" lang="ru-RU" sz="28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Неуклюжий</a:t>
            </a:r>
            <a:endParaRPr kumimoji="0" lang="ru-RU" sz="28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Сильный</a:t>
            </a:r>
            <a:endParaRPr kumimoji="0" lang="ru-RU" sz="28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Румяный</a:t>
            </a:r>
            <a:endParaRPr kumimoji="0" lang="ru-RU" sz="28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Толстый</a:t>
            </a:r>
            <a:endParaRPr kumimoji="0" lang="ru-RU" sz="28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Подтянутый</a:t>
            </a:r>
            <a:endParaRPr kumimoji="0" lang="ru-RU" sz="28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2915817" y="1268760"/>
            <a:ext cx="1224135" cy="24791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2915817" y="1318648"/>
            <a:ext cx="1116123" cy="59818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2915817" y="1268760"/>
            <a:ext cx="1116123" cy="108570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2915817" y="1083309"/>
            <a:ext cx="905771" cy="18545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2915817" y="1318648"/>
            <a:ext cx="1044115" cy="23263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2915817" y="1318648"/>
            <a:ext cx="1116123" cy="31184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2915817" y="1268760"/>
            <a:ext cx="1116123" cy="374441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2915817" y="1318648"/>
            <a:ext cx="905771" cy="4342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18" name="Рисунок 17" descr="https://cdn.pixabay.com/photo/2012/04/13/18/31/kid-33184_960_720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748262"/>
            <a:ext cx="2232249" cy="5383819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Рисунок 33" descr="https://st2.depositphotos.com/1024768/5650/v/950/depositphotos_56506945-stock-illustration-man-with-flu-cartoon-coloring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8094" y="1083308"/>
            <a:ext cx="1828800" cy="443350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3" name="Прямая со стрелкой 52"/>
          <p:cNvCxnSpPr/>
          <p:nvPr/>
        </p:nvCxnSpPr>
        <p:spPr>
          <a:xfrm flipH="1">
            <a:off x="5508106" y="2877880"/>
            <a:ext cx="109741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 стрелкой 55"/>
          <p:cNvCxnSpPr/>
          <p:nvPr/>
        </p:nvCxnSpPr>
        <p:spPr>
          <a:xfrm flipH="1">
            <a:off x="5508105" y="2877880"/>
            <a:ext cx="1097412" cy="4280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 стрелкой 56"/>
          <p:cNvCxnSpPr/>
          <p:nvPr/>
        </p:nvCxnSpPr>
        <p:spPr>
          <a:xfrm flipH="1">
            <a:off x="5812905" y="2877880"/>
            <a:ext cx="792612" cy="11271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 стрелкой 62"/>
          <p:cNvCxnSpPr/>
          <p:nvPr/>
        </p:nvCxnSpPr>
        <p:spPr>
          <a:xfrm flipH="1">
            <a:off x="5508106" y="2877880"/>
            <a:ext cx="1097411" cy="24953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101118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https://ds02.infourok.ru/uploads/ex/014c/0006a483-7cf816a1/img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634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500562" y="2214554"/>
            <a:ext cx="386309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Хочешь быть здоровым, сильным?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Занимайся спортом ты!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тогда добиться в жизни,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Сможешь очень много ты!</a:t>
            </a: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971601" y="620688"/>
            <a:ext cx="6683930" cy="12961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i="1" dirty="0" smtClean="0">
                <a:solidFill>
                  <a:srgbClr val="FF0000"/>
                </a:solidFill>
                <a:latin typeface="Constantia" pitchFamily="18" charset="0"/>
              </a:rPr>
              <a:t>       </a:t>
            </a:r>
            <a:endParaRPr lang="ru-RU" sz="3800" b="1" i="1" dirty="0" smtClean="0">
              <a:solidFill>
                <a:srgbClr val="FF0000"/>
              </a:solidFill>
              <a:latin typeface="Constantia" pitchFamily="18" charset="0"/>
            </a:endParaRPr>
          </a:p>
          <a:p>
            <a:r>
              <a:rPr lang="ru-RU" sz="12600" b="1" i="1" dirty="0" smtClean="0">
                <a:solidFill>
                  <a:srgbClr val="FF0000"/>
                </a:solidFill>
                <a:latin typeface="Constantia" pitchFamily="18" charset="0"/>
              </a:rPr>
              <a:t>6-я станция</a:t>
            </a:r>
            <a:endParaRPr lang="ru-RU" sz="12600" b="1" i="1" dirty="0">
              <a:solidFill>
                <a:srgbClr val="7030A0"/>
              </a:solidFill>
              <a:latin typeface="Constantia" pitchFamily="18" charset="0"/>
            </a:endParaRPr>
          </a:p>
          <a:p>
            <a:r>
              <a:rPr lang="ru-RU" sz="12600" b="1" i="1" dirty="0" smtClean="0">
                <a:solidFill>
                  <a:srgbClr val="7030A0"/>
                </a:solidFill>
                <a:latin typeface="Constantia" pitchFamily="18" charset="0"/>
              </a:rPr>
              <a:t>Найти по алфавиту</a:t>
            </a:r>
          </a:p>
          <a:p>
            <a:r>
              <a:rPr lang="ru-RU" sz="12600" b="1" i="1" dirty="0">
                <a:solidFill>
                  <a:srgbClr val="7030A0"/>
                </a:solidFill>
                <a:latin typeface="Constantia" pitchFamily="18" charset="0"/>
              </a:rPr>
              <a:t>з</a:t>
            </a:r>
            <a:r>
              <a:rPr lang="ru-RU" sz="12600" b="1" i="1" dirty="0" smtClean="0">
                <a:solidFill>
                  <a:srgbClr val="7030A0"/>
                </a:solidFill>
                <a:latin typeface="Constantia" pitchFamily="18" charset="0"/>
              </a:rPr>
              <a:t>ашифрованный девиз</a:t>
            </a:r>
            <a:endParaRPr lang="ru-RU" sz="12600" b="1" i="1" dirty="0">
              <a:solidFill>
                <a:srgbClr val="7030A0"/>
              </a:solidFill>
              <a:latin typeface="Constantia" pitchFamily="18" charset="0"/>
            </a:endParaRPr>
          </a:p>
        </p:txBody>
      </p:sp>
      <p:pic>
        <p:nvPicPr>
          <p:cNvPr id="9" name="Рисунок 8" descr="http://ddu335.minsk.edu.by/sm.aspx?guid=939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132856"/>
            <a:ext cx="2853243" cy="309634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4" descr="https://prikolnye-kartinki.ru/img/picture/Sep/06/f366e6766a931d429722ad82313521b1/1.jpg">
            <a:hlinkClick r:id="rId5" action="ppaction://hlinkfile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1" y="4057627"/>
            <a:ext cx="1080120" cy="1750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3857620" y="5000636"/>
            <a:ext cx="4612228" cy="12961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3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i="1" dirty="0" smtClean="0">
                <a:solidFill>
                  <a:srgbClr val="FF0000"/>
                </a:solidFill>
                <a:latin typeface="Constantia" pitchFamily="18" charset="0"/>
              </a:rPr>
              <a:t>       </a:t>
            </a:r>
            <a:endParaRPr lang="ru-RU" sz="3800" b="1" i="1" dirty="0" smtClean="0">
              <a:solidFill>
                <a:srgbClr val="FF0000"/>
              </a:solidFill>
              <a:latin typeface="Constantia" pitchFamily="18" charset="0"/>
            </a:endParaRPr>
          </a:p>
          <a:p>
            <a:r>
              <a:rPr lang="ru-RU" sz="12600" b="1" i="1" dirty="0" smtClean="0">
                <a:solidFill>
                  <a:srgbClr val="FF0000"/>
                </a:solidFill>
                <a:latin typeface="Constantia" pitchFamily="18" charset="0"/>
              </a:rPr>
              <a:t>Эстафета </a:t>
            </a:r>
          </a:p>
          <a:p>
            <a:r>
              <a:rPr lang="ru-RU" sz="12600" b="1" i="1" dirty="0" smtClean="0">
                <a:solidFill>
                  <a:srgbClr val="0070C0"/>
                </a:solidFill>
                <a:latin typeface="Constantia" pitchFamily="18" charset="0"/>
              </a:rPr>
              <a:t>«Репка»</a:t>
            </a:r>
            <a:endParaRPr lang="ru-RU" sz="12600" b="1" i="1" dirty="0">
              <a:solidFill>
                <a:srgbClr val="0070C0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6602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https://ds02.infourok.ru/uploads/ex/014c/0006a483-7cf816a1/img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347" y="24598"/>
            <a:ext cx="916634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780406" y="836712"/>
            <a:ext cx="7488832" cy="172819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prstTxWarp prst="textCurveUp">
              <a:avLst/>
            </a:prstTxWarp>
            <a:normAutofit fontScale="4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i="1" dirty="0" smtClean="0">
                <a:solidFill>
                  <a:srgbClr val="FF0000"/>
                </a:solidFill>
                <a:latin typeface="Constantia" pitchFamily="18" charset="0"/>
              </a:rPr>
              <a:t>       </a:t>
            </a:r>
            <a:endParaRPr lang="ru-RU" sz="3800" b="1" i="1" dirty="0" smtClean="0">
              <a:solidFill>
                <a:srgbClr val="FF0000"/>
              </a:solidFill>
              <a:latin typeface="Constantia" pitchFamily="18" charset="0"/>
            </a:endParaRPr>
          </a:p>
          <a:p>
            <a:endParaRPr lang="ru-RU" sz="3800" b="1" i="1" dirty="0" smtClean="0">
              <a:solidFill>
                <a:srgbClr val="FF0000"/>
              </a:solidFill>
              <a:latin typeface="Constantia" pitchFamily="18" charset="0"/>
            </a:endParaRPr>
          </a:p>
          <a:p>
            <a:r>
              <a:rPr lang="ru-RU" sz="12600" b="1" i="1" dirty="0" smtClean="0">
                <a:ln>
                  <a:solidFill>
                    <a:srgbClr val="FF0000"/>
                  </a:solidFill>
                </a:ln>
                <a:solidFill>
                  <a:srgbClr val="7030A0"/>
                </a:solidFill>
                <a:latin typeface="Constantia" pitchFamily="18" charset="0"/>
              </a:rPr>
              <a:t>«И СМЕКАЛКА НУЖНА,</a:t>
            </a:r>
            <a:endParaRPr lang="ru-RU" sz="12600" b="1" i="1" dirty="0">
              <a:ln>
                <a:solidFill>
                  <a:srgbClr val="FF0000"/>
                </a:solidFill>
              </a:ln>
              <a:solidFill>
                <a:srgbClr val="7030A0"/>
              </a:solidFill>
              <a:latin typeface="Constantia" pitchFamily="18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780406" y="4098419"/>
            <a:ext cx="7560840" cy="145429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prstTxWarp prst="textCanUp">
              <a:avLst/>
            </a:prstTxWarp>
            <a:normAutofit fontScale="4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i="1" dirty="0" smtClean="0">
                <a:solidFill>
                  <a:srgbClr val="FF0000"/>
                </a:solidFill>
                <a:latin typeface="Constantia" pitchFamily="18" charset="0"/>
              </a:rPr>
              <a:t>       </a:t>
            </a:r>
            <a:endParaRPr lang="ru-RU" sz="3800" b="1" i="1" dirty="0" smtClean="0">
              <a:solidFill>
                <a:srgbClr val="FF0000"/>
              </a:solidFill>
              <a:latin typeface="Constantia" pitchFamily="18" charset="0"/>
            </a:endParaRPr>
          </a:p>
          <a:p>
            <a:endParaRPr lang="ru-RU" sz="3800" b="1" i="1" dirty="0" smtClean="0">
              <a:solidFill>
                <a:srgbClr val="FF0000"/>
              </a:solidFill>
              <a:latin typeface="Constantia" pitchFamily="18" charset="0"/>
            </a:endParaRPr>
          </a:p>
          <a:p>
            <a:r>
              <a:rPr lang="ru-RU" sz="12600" b="1" i="1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  <a:latin typeface="Constantia" pitchFamily="18" charset="0"/>
              </a:rPr>
              <a:t>«И ЗАКАЛКА ВАЖНА !»</a:t>
            </a:r>
            <a:endParaRPr lang="ru-RU" sz="12600" b="1" i="1" dirty="0">
              <a:ln>
                <a:solidFill>
                  <a:srgbClr val="7030A0"/>
                </a:solidFill>
              </a:ln>
              <a:solidFill>
                <a:srgbClr val="7030A0"/>
              </a:solidFill>
              <a:latin typeface="Constantia" pitchFamily="18" charset="0"/>
            </a:endParaRPr>
          </a:p>
        </p:txBody>
      </p:sp>
      <p:pic>
        <p:nvPicPr>
          <p:cNvPr id="7170" name="Picture 2" descr="http://www.playcast.ru/uploads/2016/04/04/18126317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708920"/>
            <a:ext cx="6840760" cy="1359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069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https://ds02.infourok.ru/uploads/ex/014c/0006a483-7cf816a1/img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634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www.playcast.ru/uploads/2016/02/26/17526523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554040"/>
            <a:ext cx="6120680" cy="2459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5184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2.infourok.ru/uploads/ex/014c/0006a483-7cf816a1/img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3955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www.playcast.ru/uploads/2016/05/31/18841415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819288"/>
            <a:ext cx="2664296" cy="2843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prikolnye-kartinki.ru/img/picture/Sep/06/f366e6766a931d429722ad82313521b1/1.jpg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861048"/>
            <a:ext cx="1369561" cy="2219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71600" y="1700808"/>
            <a:ext cx="457321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Чтоб здоровым быть сполна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Физкультура всем нужна.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Для начала по порядку -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Утром сделаем зарядку! </a:t>
            </a:r>
          </a:p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Нам полезно без сомненья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Все, что связано с движеньем.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Вот, поэтому ребятки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Будем делать мы зарядку.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071538" y="928670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  <a:latin typeface="Constantia" pitchFamily="18" charset="0"/>
              </a:rPr>
              <a:t>1 – я станция 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932442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https://ds02.infourok.ru/uploads/ex/014c/0006a483-7cf816a1/img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346" y="0"/>
            <a:ext cx="916634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2"/>
          <p:cNvSpPr txBox="1">
            <a:spLocks noChangeArrowheads="1"/>
          </p:cNvSpPr>
          <p:nvPr/>
        </p:nvSpPr>
        <p:spPr>
          <a:xfrm>
            <a:off x="1403648" y="945412"/>
            <a:ext cx="5371553" cy="792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800" b="1" i="1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1219862" y="812650"/>
            <a:ext cx="5832647" cy="9249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i="1" dirty="0" smtClean="0">
                <a:solidFill>
                  <a:srgbClr val="FF0000"/>
                </a:solidFill>
                <a:latin typeface="Constantia" pitchFamily="18" charset="0"/>
              </a:rPr>
              <a:t>       </a:t>
            </a:r>
            <a:endParaRPr lang="ru-RU" sz="3800" b="1" i="1" dirty="0" smtClean="0">
              <a:solidFill>
                <a:srgbClr val="FF0000"/>
              </a:solidFill>
              <a:latin typeface="Constantia" pitchFamily="18" charset="0"/>
            </a:endParaRPr>
          </a:p>
          <a:p>
            <a:endParaRPr lang="ru-RU" sz="3800" b="1" i="1" dirty="0" smtClean="0">
              <a:solidFill>
                <a:srgbClr val="FF0000"/>
              </a:solidFill>
              <a:latin typeface="Constantia" pitchFamily="18" charset="0"/>
            </a:endParaRPr>
          </a:p>
          <a:p>
            <a:r>
              <a:rPr lang="ru-RU" sz="12600" b="1" i="1" dirty="0" smtClean="0">
                <a:solidFill>
                  <a:srgbClr val="7030A0"/>
                </a:solidFill>
                <a:latin typeface="Constantia" pitchFamily="18" charset="0"/>
              </a:rPr>
              <a:t>Ответы на кроссворд</a:t>
            </a:r>
            <a:endParaRPr lang="ru-RU" sz="12600" b="1" i="1" dirty="0">
              <a:solidFill>
                <a:srgbClr val="7030A0"/>
              </a:solidFill>
              <a:latin typeface="Constantia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04150"/>
              </p:ext>
            </p:extLst>
          </p:nvPr>
        </p:nvGraphicFramePr>
        <p:xfrm>
          <a:off x="1043608" y="1988840"/>
          <a:ext cx="5184574" cy="3810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0724"/>
                <a:gridCol w="455385"/>
                <a:gridCol w="455385"/>
                <a:gridCol w="546738"/>
                <a:gridCol w="432048"/>
                <a:gridCol w="432048"/>
                <a:gridCol w="504056"/>
                <a:gridCol w="432048"/>
                <a:gridCol w="432048"/>
                <a:gridCol w="408709"/>
                <a:gridCol w="45538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1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б</a:t>
                      </a:r>
                      <a:endParaRPr lang="ru-RU" sz="44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а</a:t>
                      </a:r>
                      <a:endParaRPr lang="ru-RU" sz="44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i="1" dirty="0" smtClean="0"/>
                        <a:t>с</a:t>
                      </a:r>
                      <a:endParaRPr lang="ru-RU" sz="4400" b="1" i="1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к</a:t>
                      </a:r>
                      <a:endParaRPr lang="ru-RU" sz="44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е</a:t>
                      </a:r>
                      <a:endParaRPr lang="ru-RU" sz="44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т</a:t>
                      </a:r>
                      <a:endParaRPr lang="ru-RU" sz="44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б</a:t>
                      </a:r>
                      <a:endParaRPr lang="ru-RU" sz="44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о</a:t>
                      </a:r>
                      <a:endParaRPr lang="ru-RU" sz="44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л</a:t>
                      </a:r>
                      <a:endParaRPr lang="ru-RU" sz="44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2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i="1" dirty="0" smtClean="0"/>
                        <a:t>п</a:t>
                      </a:r>
                      <a:endParaRPr lang="ru-RU" sz="4400" b="1" i="1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л</a:t>
                      </a:r>
                      <a:endParaRPr lang="ru-RU" sz="44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а</a:t>
                      </a:r>
                      <a:endParaRPr lang="ru-RU" sz="44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в</a:t>
                      </a:r>
                      <a:endParaRPr lang="ru-RU" sz="44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а</a:t>
                      </a:r>
                      <a:endParaRPr lang="ru-RU" sz="44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н</a:t>
                      </a:r>
                      <a:endParaRPr lang="ru-RU" sz="44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ь</a:t>
                      </a:r>
                      <a:endParaRPr lang="ru-RU" sz="44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е</a:t>
                      </a:r>
                      <a:endParaRPr lang="ru-RU" sz="44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3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х</a:t>
                      </a:r>
                      <a:endParaRPr lang="ru-RU" sz="4400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i="1" dirty="0" smtClean="0"/>
                        <a:t>о</a:t>
                      </a:r>
                      <a:endParaRPr lang="ru-RU" sz="4400" b="1" i="1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к</a:t>
                      </a:r>
                      <a:endParaRPr lang="ru-RU" sz="4400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к</a:t>
                      </a:r>
                      <a:endParaRPr lang="ru-RU" sz="4400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е</a:t>
                      </a:r>
                      <a:endParaRPr lang="ru-RU" sz="4400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й</a:t>
                      </a:r>
                      <a:endParaRPr lang="ru-RU" sz="4400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4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г</a:t>
                      </a:r>
                      <a:endParaRPr lang="ru-RU" sz="44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i="1" dirty="0" smtClean="0"/>
                        <a:t>р</a:t>
                      </a:r>
                      <a:endParaRPr lang="ru-RU" sz="4400" b="1" i="1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е</a:t>
                      </a:r>
                      <a:endParaRPr lang="ru-RU" sz="44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б</a:t>
                      </a:r>
                      <a:endParaRPr lang="ru-RU" sz="44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л</a:t>
                      </a:r>
                      <a:endParaRPr lang="ru-RU" sz="44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я</a:t>
                      </a:r>
                      <a:endParaRPr lang="ru-RU" sz="44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5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ф</a:t>
                      </a:r>
                      <a:endParaRPr lang="ru-RU" sz="44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у</a:t>
                      </a:r>
                      <a:endParaRPr lang="ru-RU" sz="44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i="1" dirty="0" smtClean="0"/>
                        <a:t>т</a:t>
                      </a:r>
                      <a:endParaRPr lang="ru-RU" sz="4400" b="1" i="1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б</a:t>
                      </a:r>
                      <a:endParaRPr lang="ru-RU" sz="44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о</a:t>
                      </a:r>
                      <a:endParaRPr lang="ru-RU" sz="44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л</a:t>
                      </a:r>
                      <a:endParaRPr lang="ru-RU" sz="44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2" descr="http://dou10.caduk.ru/images/392514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1057" y="2076997"/>
            <a:ext cx="2622904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7583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https://ds02.infourok.ru/uploads/ex/014c/0006a483-7cf816a1/img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346" y="0"/>
            <a:ext cx="916634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2"/>
          <p:cNvSpPr txBox="1">
            <a:spLocks noChangeArrowheads="1"/>
          </p:cNvSpPr>
          <p:nvPr/>
        </p:nvSpPr>
        <p:spPr>
          <a:xfrm>
            <a:off x="1403648" y="945412"/>
            <a:ext cx="5371553" cy="792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800" b="1" i="1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55576" y="1660637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Будем вместе мы играть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Бегать, прыгать и скакать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Чтобы было веселее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Мяч возьмем мы поскорее.</a:t>
            </a:r>
          </a:p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Чтоб проворным стать атлетом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Проведем мы эстафету.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Будем бегать быстро, дружно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Победить вам очень нужно!</a:t>
            </a:r>
          </a:p>
        </p:txBody>
      </p:sp>
      <p:pic>
        <p:nvPicPr>
          <p:cNvPr id="2050" name="Picture 2" descr="http://www.pokur.edusite.ru/images/clip_image00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6" y="1285860"/>
            <a:ext cx="3333509" cy="3123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s://prikolnye-kartinki.ru/img/picture/Sep/06/f366e6766a931d429722ad82313521b1/1.jpg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3" y="4186190"/>
            <a:ext cx="1080120" cy="1750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1259632" y="540337"/>
            <a:ext cx="5832647" cy="9249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i="1" dirty="0" smtClean="0">
                <a:solidFill>
                  <a:srgbClr val="FF0000"/>
                </a:solidFill>
                <a:latin typeface="Constantia" pitchFamily="18" charset="0"/>
              </a:rPr>
              <a:t>       </a:t>
            </a:r>
            <a:endParaRPr lang="ru-RU" sz="3800" b="1" i="1" dirty="0" smtClean="0">
              <a:solidFill>
                <a:srgbClr val="FF0000"/>
              </a:solidFill>
              <a:latin typeface="Constantia" pitchFamily="18" charset="0"/>
            </a:endParaRPr>
          </a:p>
          <a:p>
            <a:endParaRPr lang="ru-RU" sz="3800" b="1" i="1" dirty="0" smtClean="0">
              <a:solidFill>
                <a:srgbClr val="FF0000"/>
              </a:solidFill>
              <a:latin typeface="Constantia" pitchFamily="18" charset="0"/>
            </a:endParaRPr>
          </a:p>
          <a:p>
            <a:r>
              <a:rPr lang="ru-RU" sz="19200" b="1" i="1" dirty="0" smtClean="0">
                <a:solidFill>
                  <a:srgbClr val="FF0000"/>
                </a:solidFill>
                <a:latin typeface="Constantia" pitchFamily="18" charset="0"/>
              </a:rPr>
              <a:t>2– я </a:t>
            </a:r>
            <a:r>
              <a:rPr lang="ru-RU" sz="19200" b="1" i="1" dirty="0">
                <a:solidFill>
                  <a:srgbClr val="FF0000"/>
                </a:solidFill>
                <a:latin typeface="Constantia" pitchFamily="18" charset="0"/>
              </a:rPr>
              <a:t>с</a:t>
            </a:r>
            <a:r>
              <a:rPr lang="ru-RU" sz="19200" b="1" i="1" dirty="0" smtClean="0">
                <a:solidFill>
                  <a:srgbClr val="FF0000"/>
                </a:solidFill>
                <a:latin typeface="Constantia" pitchFamily="18" charset="0"/>
              </a:rPr>
              <a:t>танция </a:t>
            </a:r>
          </a:p>
          <a:p>
            <a:r>
              <a:rPr lang="ru-RU" sz="12600" b="1" i="1" dirty="0" smtClean="0">
                <a:solidFill>
                  <a:srgbClr val="7030A0"/>
                </a:solidFill>
                <a:latin typeface="Constantia" pitchFamily="18" charset="0"/>
              </a:rPr>
              <a:t>Ребусы</a:t>
            </a:r>
            <a:endParaRPr lang="ru-RU" sz="12600" b="1" i="1" dirty="0">
              <a:solidFill>
                <a:srgbClr val="7030A0"/>
              </a:solidFill>
              <a:latin typeface="Constantia" pitchFamily="18" charset="0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2928926" y="4357694"/>
            <a:ext cx="5429288" cy="1571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i="1" dirty="0" smtClean="0">
                <a:solidFill>
                  <a:srgbClr val="FF0000"/>
                </a:solidFill>
                <a:latin typeface="Constantia" pitchFamily="18" charset="0"/>
              </a:rPr>
              <a:t>      </a:t>
            </a:r>
            <a:endParaRPr lang="ru-RU" sz="19200" b="1" i="1" dirty="0" smtClean="0">
              <a:solidFill>
                <a:srgbClr val="FF0000"/>
              </a:solidFill>
              <a:latin typeface="Constantia" pitchFamily="18" charset="0"/>
            </a:endParaRPr>
          </a:p>
          <a:p>
            <a:r>
              <a:rPr lang="ru-RU" sz="9600" b="1" i="1" dirty="0" smtClean="0">
                <a:solidFill>
                  <a:srgbClr val="7030A0"/>
                </a:solidFill>
                <a:latin typeface="Constantia" pitchFamily="18" charset="0"/>
              </a:rPr>
              <a:t>Эстафета</a:t>
            </a:r>
          </a:p>
          <a:p>
            <a:r>
              <a:rPr lang="ru-RU" sz="9600" b="1" i="1" dirty="0" smtClean="0">
                <a:solidFill>
                  <a:srgbClr val="7030A0"/>
                </a:solidFill>
                <a:latin typeface="Constantia" pitchFamily="18" charset="0"/>
              </a:rPr>
              <a:t>«Переноска мячей»</a:t>
            </a:r>
            <a:endParaRPr lang="ru-RU" sz="9600" b="1" i="1" dirty="0">
              <a:solidFill>
                <a:srgbClr val="7030A0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1402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https://ds02.infourok.ru/uploads/ex/014c/0006a483-7cf816a1/img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634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286000" y="28288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endParaRPr lang="ru-RU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2" name="Rectangle 2"/>
          <p:cNvSpPr txBox="1">
            <a:spLocks noChangeArrowheads="1"/>
          </p:cNvSpPr>
          <p:nvPr/>
        </p:nvSpPr>
        <p:spPr>
          <a:xfrm>
            <a:off x="467544" y="25911"/>
            <a:ext cx="8136904" cy="792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400" i="1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627784" y="306017"/>
            <a:ext cx="64670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http://ped-kopilka.ru/images/rebus2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6077" y="3933056"/>
            <a:ext cx="2778212" cy="1196727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1219862" y="812651"/>
            <a:ext cx="6448482" cy="6622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i="1" dirty="0" smtClean="0">
                <a:solidFill>
                  <a:srgbClr val="FF0000"/>
                </a:solidFill>
                <a:latin typeface="Constantia" pitchFamily="18" charset="0"/>
              </a:rPr>
              <a:t>       </a:t>
            </a:r>
            <a:endParaRPr lang="ru-RU" sz="3800" b="1" i="1" dirty="0" smtClean="0">
              <a:solidFill>
                <a:srgbClr val="FF0000"/>
              </a:solidFill>
              <a:latin typeface="Constantia" pitchFamily="18" charset="0"/>
            </a:endParaRPr>
          </a:p>
          <a:p>
            <a:endParaRPr lang="ru-RU" sz="3800" b="1" i="1" dirty="0" smtClean="0">
              <a:solidFill>
                <a:srgbClr val="FF0000"/>
              </a:solidFill>
              <a:latin typeface="Constantia" pitchFamily="18" charset="0"/>
            </a:endParaRPr>
          </a:p>
          <a:p>
            <a:r>
              <a:rPr lang="ru-RU" sz="12600" b="1" i="1" dirty="0" smtClean="0">
                <a:solidFill>
                  <a:srgbClr val="FF0000"/>
                </a:solidFill>
                <a:latin typeface="Constantia" pitchFamily="18" charset="0"/>
              </a:rPr>
              <a:t>2-я станция </a:t>
            </a:r>
          </a:p>
          <a:p>
            <a:r>
              <a:rPr lang="ru-RU" sz="12600" b="1" i="1" dirty="0" smtClean="0">
                <a:solidFill>
                  <a:srgbClr val="7030A0"/>
                </a:solidFill>
                <a:latin typeface="Constantia" pitchFamily="18" charset="0"/>
              </a:rPr>
              <a:t>Ответы на РЕБУСЫ</a:t>
            </a:r>
            <a:endParaRPr lang="ru-RU" sz="12600" b="1" i="1" dirty="0">
              <a:solidFill>
                <a:srgbClr val="7030A0"/>
              </a:solidFill>
              <a:latin typeface="Constantia" pitchFamily="18" charset="0"/>
            </a:endParaRPr>
          </a:p>
        </p:txBody>
      </p:sp>
      <p:pic>
        <p:nvPicPr>
          <p:cNvPr id="11" name="Рисунок 10" descr="http://ped-kopilka.ru/images/rebus6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3462" y="3933055"/>
            <a:ext cx="2593643" cy="1196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http://ped-kopilka.ru/images/rebus1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1716" y="1650432"/>
            <a:ext cx="2778212" cy="123590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 descr="http://ped-kopilka.ru/images/rebus5.jp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8894" y="1653456"/>
            <a:ext cx="2778211" cy="117538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0342168"/>
              </p:ext>
            </p:extLst>
          </p:nvPr>
        </p:nvGraphicFramePr>
        <p:xfrm>
          <a:off x="2511716" y="2886340"/>
          <a:ext cx="277821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4553"/>
                <a:gridCol w="694553"/>
                <a:gridCol w="694553"/>
                <a:gridCol w="69455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</a:t>
                      </a:r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7930949"/>
              </p:ext>
            </p:extLst>
          </p:nvPr>
        </p:nvGraphicFramePr>
        <p:xfrm>
          <a:off x="5468896" y="2827328"/>
          <a:ext cx="2778208" cy="4576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276"/>
                <a:gridCol w="347276"/>
                <a:gridCol w="347276"/>
                <a:gridCol w="347276"/>
                <a:gridCol w="347276"/>
                <a:gridCol w="347276"/>
                <a:gridCol w="347276"/>
                <a:gridCol w="347276"/>
              </a:tblGrid>
              <a:tr h="457656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Г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И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Б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К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С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Т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Ь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1248894"/>
              </p:ext>
            </p:extLst>
          </p:nvPr>
        </p:nvGraphicFramePr>
        <p:xfrm>
          <a:off x="2627784" y="5147287"/>
          <a:ext cx="274650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3313"/>
                <a:gridCol w="343313"/>
                <a:gridCol w="343313"/>
                <a:gridCol w="343313"/>
                <a:gridCol w="343313"/>
                <a:gridCol w="343313"/>
                <a:gridCol w="343313"/>
                <a:gridCol w="343313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</a:t>
                      </a:r>
                      <a:endParaRPr lang="ru-RU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Ь</a:t>
                      </a:r>
                      <a:endParaRPr lang="ru-RU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6708621"/>
              </p:ext>
            </p:extLst>
          </p:nvPr>
        </p:nvGraphicFramePr>
        <p:xfrm>
          <a:off x="5662429" y="5146392"/>
          <a:ext cx="254394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7993"/>
                <a:gridCol w="317993"/>
                <a:gridCol w="317993"/>
                <a:gridCol w="317993"/>
                <a:gridCol w="317993"/>
                <a:gridCol w="317993"/>
                <a:gridCol w="317993"/>
                <a:gridCol w="317993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</a:t>
                      </a:r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Ь</a:t>
                      </a:r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</a:tr>
            </a:tbl>
          </a:graphicData>
        </a:graphic>
      </p:graphicFrame>
      <p:pic>
        <p:nvPicPr>
          <p:cNvPr id="2050" name="Picture 2" descr="http://tapenik.ru/dizain/dev_24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541" y="1340769"/>
            <a:ext cx="2184243" cy="4699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6782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https://ds02.infourok.ru/uploads/ex/014c/0006a483-7cf816a1/img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634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286000" y="28288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endParaRPr lang="ru-RU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2" name="Rectangle 2"/>
          <p:cNvSpPr txBox="1">
            <a:spLocks noChangeArrowheads="1"/>
          </p:cNvSpPr>
          <p:nvPr/>
        </p:nvSpPr>
        <p:spPr>
          <a:xfrm>
            <a:off x="467544" y="25911"/>
            <a:ext cx="8136904" cy="792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400" i="1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627784" y="306017"/>
            <a:ext cx="64670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1219862" y="812650"/>
            <a:ext cx="6448482" cy="9018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i="1" dirty="0" smtClean="0">
                <a:solidFill>
                  <a:srgbClr val="FF0000"/>
                </a:solidFill>
                <a:latin typeface="Constantia" pitchFamily="18" charset="0"/>
              </a:rPr>
              <a:t>       </a:t>
            </a:r>
            <a:endParaRPr lang="ru-RU" sz="3800" b="1" i="1" dirty="0" smtClean="0">
              <a:solidFill>
                <a:srgbClr val="FF0000"/>
              </a:solidFill>
              <a:latin typeface="Constantia" pitchFamily="18" charset="0"/>
            </a:endParaRPr>
          </a:p>
          <a:p>
            <a:endParaRPr lang="ru-RU" sz="3800" b="1" i="1" dirty="0" smtClean="0">
              <a:solidFill>
                <a:srgbClr val="FF0000"/>
              </a:solidFill>
              <a:latin typeface="Constantia" pitchFamily="18" charset="0"/>
            </a:endParaRPr>
          </a:p>
          <a:p>
            <a:r>
              <a:rPr lang="ru-RU" sz="12600" b="1" i="1" dirty="0" smtClean="0">
                <a:solidFill>
                  <a:srgbClr val="FF0000"/>
                </a:solidFill>
                <a:latin typeface="Constantia" pitchFamily="18" charset="0"/>
              </a:rPr>
              <a:t>3-я станция </a:t>
            </a:r>
          </a:p>
          <a:p>
            <a:r>
              <a:rPr lang="ru-RU" sz="12600" b="1" i="1" dirty="0" smtClean="0">
                <a:solidFill>
                  <a:srgbClr val="7030A0"/>
                </a:solidFill>
                <a:latin typeface="Constantia" pitchFamily="18" charset="0"/>
              </a:rPr>
              <a:t>Ответ -Вопрос</a:t>
            </a:r>
            <a:endParaRPr lang="ru-RU" sz="12600" b="1" i="1" dirty="0">
              <a:solidFill>
                <a:srgbClr val="7030A0"/>
              </a:solidFill>
              <a:latin typeface="Constantia" pitchFamily="18" charset="0"/>
            </a:endParaRPr>
          </a:p>
        </p:txBody>
      </p:sp>
      <p:pic>
        <p:nvPicPr>
          <p:cNvPr id="2050" name="Picture 2" descr="http://tapenik.ru/dizain/dev_2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541" y="1340769"/>
            <a:ext cx="2616291" cy="4699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059832" y="2420888"/>
            <a:ext cx="52383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Нам смелым, и сильным, и ловким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Со спортом всегда по пути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Ребят не страшат тренировки-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Пусть сердце стучится в груди.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Нам смелым, и сильным, и ловким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Быть надо всегда впереди.</a:t>
            </a:r>
          </a:p>
        </p:txBody>
      </p:sp>
      <p:pic>
        <p:nvPicPr>
          <p:cNvPr id="11" name="Picture 4" descr="https://prikolnye-kartinki.ru/img/picture/Sep/06/f366e6766a931d429722ad82313521b1/1.jpg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763904"/>
            <a:ext cx="1080120" cy="1750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2"/>
          <p:cNvSpPr txBox="1">
            <a:spLocks noChangeArrowheads="1"/>
          </p:cNvSpPr>
          <p:nvPr/>
        </p:nvSpPr>
        <p:spPr>
          <a:xfrm>
            <a:off x="2786050" y="4857760"/>
            <a:ext cx="5662664" cy="9018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i="1" dirty="0" smtClean="0">
                <a:solidFill>
                  <a:srgbClr val="FF0000"/>
                </a:solidFill>
                <a:latin typeface="Constantia" pitchFamily="18" charset="0"/>
              </a:rPr>
              <a:t>       </a:t>
            </a:r>
            <a:endParaRPr lang="ru-RU" sz="3800" b="1" i="1" dirty="0" smtClean="0">
              <a:solidFill>
                <a:srgbClr val="FF0000"/>
              </a:solidFill>
              <a:latin typeface="Constantia" pitchFamily="18" charset="0"/>
            </a:endParaRPr>
          </a:p>
          <a:p>
            <a:endParaRPr lang="ru-RU" sz="3800" b="1" i="1" dirty="0" smtClean="0">
              <a:solidFill>
                <a:srgbClr val="FF0000"/>
              </a:solidFill>
              <a:latin typeface="Constantia" pitchFamily="18" charset="0"/>
            </a:endParaRPr>
          </a:p>
          <a:p>
            <a:r>
              <a:rPr lang="ru-RU" sz="12600" b="1" i="1" dirty="0" smtClean="0">
                <a:solidFill>
                  <a:srgbClr val="FF0000"/>
                </a:solidFill>
                <a:latin typeface="Constantia" pitchFamily="18" charset="0"/>
              </a:rPr>
              <a:t>Подвижная игра</a:t>
            </a:r>
          </a:p>
          <a:p>
            <a:r>
              <a:rPr lang="ru-RU" sz="12600" b="1" i="1" dirty="0" smtClean="0">
                <a:solidFill>
                  <a:srgbClr val="0070C0"/>
                </a:solidFill>
                <a:latin typeface="Constantia" pitchFamily="18" charset="0"/>
              </a:rPr>
              <a:t>«Салки с хвостиками»</a:t>
            </a:r>
            <a:endParaRPr lang="ru-RU" sz="12600" b="1" i="1" dirty="0">
              <a:solidFill>
                <a:srgbClr val="0070C0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2258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431539" y="25911"/>
            <a:ext cx="8147716" cy="792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i="1" dirty="0" smtClean="0">
                <a:solidFill>
                  <a:srgbClr val="002060"/>
                </a:solidFill>
                <a:latin typeface="Constantia" pitchFamily="18" charset="0"/>
              </a:rPr>
              <a:t>РЕЗУЛЬТАТЫ ОСВОЕНИЯ  новой  ПРОГРАММЫ</a:t>
            </a:r>
          </a:p>
          <a:p>
            <a:r>
              <a:rPr lang="ru-RU" sz="2800" i="1" dirty="0" smtClean="0">
                <a:solidFill>
                  <a:srgbClr val="002060"/>
                </a:solidFill>
                <a:latin typeface="Constantia" pitchFamily="18" charset="0"/>
              </a:rPr>
              <a:t> «Новое поколение выбирает жизнь!».</a:t>
            </a:r>
            <a:endParaRPr lang="ru-RU" sz="2800" i="1" dirty="0">
              <a:solidFill>
                <a:srgbClr val="002060"/>
              </a:solidFill>
              <a:latin typeface="Constantia" pitchFamily="18" charset="0"/>
            </a:endParaRPr>
          </a:p>
        </p:txBody>
      </p:sp>
      <p:pic>
        <p:nvPicPr>
          <p:cNvPr id="19" name="Picture 2" descr="https://ds02.infourok.ru/uploads/ex/014c/0006a483-7cf816a1/img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634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1219862" y="812651"/>
            <a:ext cx="6520490" cy="6622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i="1" dirty="0" smtClean="0">
                <a:solidFill>
                  <a:srgbClr val="FF0000"/>
                </a:solidFill>
                <a:latin typeface="Constantia" pitchFamily="18" charset="0"/>
              </a:rPr>
              <a:t>       </a:t>
            </a:r>
            <a:endParaRPr lang="ru-RU" sz="3800" b="1" i="1" dirty="0" smtClean="0">
              <a:solidFill>
                <a:srgbClr val="FF0000"/>
              </a:solidFill>
              <a:latin typeface="Constantia" pitchFamily="18" charset="0"/>
            </a:endParaRPr>
          </a:p>
          <a:p>
            <a:endParaRPr lang="ru-RU" sz="3800" b="1" i="1" dirty="0" smtClean="0">
              <a:solidFill>
                <a:srgbClr val="FF0000"/>
              </a:solidFill>
              <a:latin typeface="Constantia" pitchFamily="18" charset="0"/>
            </a:endParaRPr>
          </a:p>
          <a:p>
            <a:r>
              <a:rPr lang="ru-RU" sz="12600" b="1" i="1" dirty="0" smtClean="0">
                <a:solidFill>
                  <a:srgbClr val="FF0000"/>
                </a:solidFill>
                <a:latin typeface="Constantia" pitchFamily="18" charset="0"/>
              </a:rPr>
              <a:t>3-я станция</a:t>
            </a:r>
          </a:p>
          <a:p>
            <a:r>
              <a:rPr lang="ru-RU" sz="12600" b="1" i="1" dirty="0" smtClean="0">
                <a:solidFill>
                  <a:srgbClr val="7030A0"/>
                </a:solidFill>
                <a:latin typeface="Constantia" pitchFamily="18" charset="0"/>
              </a:rPr>
              <a:t> Ответы на «Вопрос –ответ»</a:t>
            </a:r>
            <a:endParaRPr lang="ru-RU" sz="12600" b="1" i="1" dirty="0">
              <a:solidFill>
                <a:srgbClr val="7030A0"/>
              </a:solidFill>
              <a:latin typeface="Constantia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1006742"/>
              </p:ext>
            </p:extLst>
          </p:nvPr>
        </p:nvGraphicFramePr>
        <p:xfrm>
          <a:off x="899592" y="1700808"/>
          <a:ext cx="4987640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8764"/>
                <a:gridCol w="498764"/>
                <a:gridCol w="498764"/>
                <a:gridCol w="498764"/>
                <a:gridCol w="498764"/>
                <a:gridCol w="498764"/>
                <a:gridCol w="498764"/>
                <a:gridCol w="498764"/>
                <a:gridCol w="498764"/>
                <a:gridCol w="498764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</a:t>
                      </a:r>
                      <a:endParaRPr lang="ru-RU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Ы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З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Д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Ч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endParaRPr lang="ru-RU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ru-RU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Ц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ru-RU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Ы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Й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C0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ru-RU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Ж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100" name="Picture 4" descr="http://kak.znate.ru/pars_docs/refs/59/58144/58144_html_4b7583da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474853"/>
            <a:ext cx="2614790" cy="4736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760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 txBox="1">
            <a:spLocks noRot="1" noChangeArrowheads="1"/>
          </p:cNvSpPr>
          <p:nvPr/>
        </p:nvSpPr>
        <p:spPr bwMode="auto">
          <a:xfrm>
            <a:off x="1907704" y="44624"/>
            <a:ext cx="5663006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Black" panose="020B0A04020102020204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Black" panose="020B0A04020102020204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Black" panose="020B0A04020102020204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Black" panose="020B0A0402010202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Black" panose="020B0A0402010202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Black" panose="020B0A0402010202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Black" panose="020B0A0402010202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Black" panose="020B0A04020102020204" pitchFamily="34" charset="0"/>
              </a:defRPr>
            </a:lvl9pPr>
          </a:lstStyle>
          <a:p>
            <a:pPr algn="ctr"/>
            <a:endParaRPr lang="ru-RU" altLang="ru-RU" sz="2800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Picture 2" descr="https://ds02.infourok.ru/uploads/ex/014c/0006a483-7cf816a1/img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346" y="-29462"/>
            <a:ext cx="916634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http://arhivurokov.ru/kopilka/uploads/user_file_581ccc14107b3/sbornik_uprazhnienii_dlia_razvitiia_umienii_nieobkhodimykh_dlia_uspieshnoi_adapt_39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501008"/>
            <a:ext cx="2675863" cy="2289471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Rectangle 2"/>
          <p:cNvSpPr txBox="1">
            <a:spLocks noChangeArrowheads="1"/>
          </p:cNvSpPr>
          <p:nvPr/>
        </p:nvSpPr>
        <p:spPr>
          <a:xfrm>
            <a:off x="971601" y="620688"/>
            <a:ext cx="6683930" cy="854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i="1" dirty="0" smtClean="0">
                <a:solidFill>
                  <a:srgbClr val="FF0000"/>
                </a:solidFill>
                <a:latin typeface="Constantia" pitchFamily="18" charset="0"/>
              </a:rPr>
              <a:t>       </a:t>
            </a:r>
            <a:endParaRPr lang="ru-RU" sz="3800" b="1" i="1" dirty="0" smtClean="0">
              <a:solidFill>
                <a:srgbClr val="FF0000"/>
              </a:solidFill>
              <a:latin typeface="Constantia" pitchFamily="18" charset="0"/>
            </a:endParaRPr>
          </a:p>
          <a:p>
            <a:r>
              <a:rPr lang="ru-RU" sz="12600" b="1" i="1" dirty="0" smtClean="0">
                <a:solidFill>
                  <a:srgbClr val="FF0000"/>
                </a:solidFill>
                <a:latin typeface="Constantia" pitchFamily="18" charset="0"/>
              </a:rPr>
              <a:t>4-я станция</a:t>
            </a:r>
          </a:p>
          <a:p>
            <a:r>
              <a:rPr lang="ru-RU" sz="12600" b="1" i="1" dirty="0" smtClean="0">
                <a:solidFill>
                  <a:srgbClr val="7030A0"/>
                </a:solidFill>
                <a:latin typeface="Constantia" pitchFamily="18" charset="0"/>
              </a:rPr>
              <a:t>Составить </a:t>
            </a:r>
          </a:p>
          <a:p>
            <a:r>
              <a:rPr lang="ru-RU" sz="12600" b="1" i="1" dirty="0">
                <a:solidFill>
                  <a:srgbClr val="7030A0"/>
                </a:solidFill>
                <a:latin typeface="Constantia" pitchFamily="18" charset="0"/>
              </a:rPr>
              <a:t>ч</a:t>
            </a:r>
            <a:r>
              <a:rPr lang="ru-RU" sz="12600" b="1" i="1" dirty="0" smtClean="0">
                <a:solidFill>
                  <a:srgbClr val="7030A0"/>
                </a:solidFill>
                <a:latin typeface="Constantia" pitchFamily="18" charset="0"/>
              </a:rPr>
              <a:t>етверостишие в картинках</a:t>
            </a:r>
            <a:endParaRPr lang="ru-RU" sz="12600" b="1" i="1" dirty="0">
              <a:solidFill>
                <a:srgbClr val="7030A0"/>
              </a:solidFill>
              <a:latin typeface="Constant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91880" y="2162180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Если хочешь стать умелым, быстрым, 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сильным, ловким, смелым. 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Физкультурой занимайся, 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водою обливайся, 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Никогда не унывай, 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ногу весело шагай.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" name="Picture 4" descr="https://prikolnye-kartinki.ru/img/picture/Sep/06/f366e6766a931d429722ad82313521b1/1.jpg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711103"/>
            <a:ext cx="1080120" cy="1750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2643174" y="5072074"/>
            <a:ext cx="6040988" cy="854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i="1" dirty="0" smtClean="0">
                <a:solidFill>
                  <a:srgbClr val="FF0000"/>
                </a:solidFill>
                <a:latin typeface="Constantia" pitchFamily="18" charset="0"/>
              </a:rPr>
              <a:t>       </a:t>
            </a:r>
            <a:endParaRPr lang="ru-RU" sz="3800" b="1" i="1" dirty="0" smtClean="0">
              <a:solidFill>
                <a:srgbClr val="FF0000"/>
              </a:solidFill>
              <a:latin typeface="Constantia" pitchFamily="18" charset="0"/>
            </a:endParaRPr>
          </a:p>
          <a:p>
            <a:r>
              <a:rPr lang="ru-RU" sz="12600" b="1" i="1" dirty="0" smtClean="0">
                <a:solidFill>
                  <a:srgbClr val="FF0000"/>
                </a:solidFill>
                <a:latin typeface="Constantia" pitchFamily="18" charset="0"/>
              </a:rPr>
              <a:t>Эстафета  </a:t>
            </a:r>
          </a:p>
          <a:p>
            <a:r>
              <a:rPr lang="ru-RU" sz="12600" b="1" i="1" dirty="0" smtClean="0">
                <a:solidFill>
                  <a:srgbClr val="0070C0"/>
                </a:solidFill>
                <a:latin typeface="Constantia" pitchFamily="18" charset="0"/>
              </a:rPr>
              <a:t>«</a:t>
            </a:r>
            <a:r>
              <a:rPr lang="ru-RU" sz="11200" b="1" i="1" dirty="0" smtClean="0">
                <a:solidFill>
                  <a:srgbClr val="0070C0"/>
                </a:solidFill>
                <a:latin typeface="Constantia" pitchFamily="18" charset="0"/>
              </a:rPr>
              <a:t>Гонка </a:t>
            </a:r>
            <a:r>
              <a:rPr lang="ru-RU" sz="11200" b="1" i="1" dirty="0" smtClean="0">
                <a:solidFill>
                  <a:srgbClr val="0070C0"/>
                </a:solidFill>
                <a:latin typeface="Constantia" pitchFamily="18" charset="0"/>
              </a:rPr>
              <a:t>мячей </a:t>
            </a:r>
            <a:r>
              <a:rPr lang="ru-RU" sz="11200" b="1" i="1" dirty="0" smtClean="0">
                <a:solidFill>
                  <a:srgbClr val="0070C0"/>
                </a:solidFill>
                <a:latin typeface="Constantia" pitchFamily="18" charset="0"/>
              </a:rPr>
              <a:t>на скамейке»</a:t>
            </a:r>
            <a:endParaRPr lang="ru-RU" sz="11200" b="1" i="1" dirty="0">
              <a:solidFill>
                <a:srgbClr val="0070C0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6602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 txBox="1">
            <a:spLocks noRot="1" noChangeArrowheads="1"/>
          </p:cNvSpPr>
          <p:nvPr/>
        </p:nvSpPr>
        <p:spPr bwMode="auto">
          <a:xfrm>
            <a:off x="1907704" y="44624"/>
            <a:ext cx="5663006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Black" panose="020B0A04020102020204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Black" panose="020B0A04020102020204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Black" panose="020B0A04020102020204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Black" panose="020B0A0402010202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Black" panose="020B0A0402010202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Black" panose="020B0A0402010202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Black" panose="020B0A0402010202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Black" panose="020B0A04020102020204" pitchFamily="34" charset="0"/>
              </a:defRPr>
            </a:lvl9pPr>
          </a:lstStyle>
          <a:p>
            <a:pPr algn="ctr"/>
            <a:endParaRPr lang="ru-RU" altLang="ru-RU" sz="2800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Picture 2" descr="https://ds02.infourok.ru/uploads/ex/014c/0006a483-7cf816a1/img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346" y="0"/>
            <a:ext cx="916634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 descr="http://ess-sad10.ru/media/k2/items/cache/8012f255a337782bffaadea968723f36_XL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116" y="1785926"/>
            <a:ext cx="2359824" cy="3818960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Rectangle 2"/>
          <p:cNvSpPr txBox="1">
            <a:spLocks noChangeArrowheads="1"/>
          </p:cNvSpPr>
          <p:nvPr/>
        </p:nvSpPr>
        <p:spPr>
          <a:xfrm>
            <a:off x="971601" y="812651"/>
            <a:ext cx="6683930" cy="6622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i="1" dirty="0" smtClean="0">
                <a:solidFill>
                  <a:srgbClr val="FF0000"/>
                </a:solidFill>
                <a:latin typeface="Constantia" pitchFamily="18" charset="0"/>
              </a:rPr>
              <a:t>       </a:t>
            </a:r>
            <a:endParaRPr lang="ru-RU" sz="3800" b="1" i="1" dirty="0" smtClean="0">
              <a:solidFill>
                <a:srgbClr val="FF0000"/>
              </a:solidFill>
              <a:latin typeface="Constantia" pitchFamily="18" charset="0"/>
            </a:endParaRPr>
          </a:p>
          <a:p>
            <a:endParaRPr lang="ru-RU" sz="3800" b="1" i="1" dirty="0" smtClean="0">
              <a:solidFill>
                <a:srgbClr val="FF0000"/>
              </a:solidFill>
              <a:latin typeface="Constantia" pitchFamily="18" charset="0"/>
            </a:endParaRPr>
          </a:p>
          <a:p>
            <a:r>
              <a:rPr lang="ru-RU" sz="12600" b="1" i="1" dirty="0" smtClean="0">
                <a:solidFill>
                  <a:srgbClr val="7030A0"/>
                </a:solidFill>
                <a:latin typeface="Constantia" pitchFamily="18" charset="0"/>
              </a:rPr>
              <a:t>Четверостишие в картинках</a:t>
            </a:r>
            <a:endParaRPr lang="ru-RU" sz="12600" b="1" i="1" dirty="0">
              <a:solidFill>
                <a:srgbClr val="7030A0"/>
              </a:solidFill>
              <a:latin typeface="Constantia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714348" y="1643050"/>
            <a:ext cx="30003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Солнце, воздух и вода – Наши лучшие друзья.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ними будем мы дружить,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Чтоб здоровыми нам быть.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357818" y="4500570"/>
            <a:ext cx="27146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Зимой на лыжах ходишь, Резвишься на катке.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 летом загорелый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Купаешься в реке. </a:t>
            </a:r>
          </a:p>
        </p:txBody>
      </p:sp>
    </p:spTree>
    <p:extLst>
      <p:ext uri="{BB962C8B-B14F-4D97-AF65-F5344CB8AC3E}">
        <p14:creationId xmlns:p14="http://schemas.microsoft.com/office/powerpoint/2010/main" val="828565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агерь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лагерь</Template>
  <TotalTime>2388</TotalTime>
  <Words>366</Words>
  <Application>Microsoft Office PowerPoint</Application>
  <PresentationFormat>Экран (4:3)</PresentationFormat>
  <Paragraphs>223</Paragraphs>
  <Slides>14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лагерь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Гость</cp:lastModifiedBy>
  <cp:revision>260</cp:revision>
  <dcterms:created xsi:type="dcterms:W3CDTF">2014-06-20T11:03:26Z</dcterms:created>
  <dcterms:modified xsi:type="dcterms:W3CDTF">2017-12-18T02:53:13Z</dcterms:modified>
</cp:coreProperties>
</file>