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2" r:id="rId13"/>
    <p:sldId id="274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11F907-AF80-47DC-89AE-47091E5862C1}" type="datetimeFigureOut">
              <a:rPr lang="ru-RU" smtClean="0"/>
              <a:pPr/>
              <a:t>18.03.2016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AF53A47-BB57-4308-B4E6-8E7A1CC8EB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11F907-AF80-47DC-89AE-47091E5862C1}" type="datetimeFigureOut">
              <a:rPr lang="ru-RU" smtClean="0"/>
              <a:pPr/>
              <a:t>18.03.2016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F53A47-BB57-4308-B4E6-8E7A1CC8EB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11F907-AF80-47DC-89AE-47091E5862C1}" type="datetimeFigureOut">
              <a:rPr lang="ru-RU" smtClean="0"/>
              <a:pPr/>
              <a:t>18.03.2016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F53A47-BB57-4308-B4E6-8E7A1CC8EB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24765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370013" y="16764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332413" y="16764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332413" y="38100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80B65-68CF-4D96-9415-F6F742543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11F907-AF80-47DC-89AE-47091E5862C1}" type="datetimeFigureOut">
              <a:rPr lang="ru-RU" smtClean="0"/>
              <a:pPr/>
              <a:t>18.03.2016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F53A47-BB57-4308-B4E6-8E7A1CC8EB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11F907-AF80-47DC-89AE-47091E5862C1}" type="datetimeFigureOut">
              <a:rPr lang="ru-RU" smtClean="0"/>
              <a:pPr/>
              <a:t>18.03.2016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F53A47-BB57-4308-B4E6-8E7A1CC8EB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11F907-AF80-47DC-89AE-47091E5862C1}" type="datetimeFigureOut">
              <a:rPr lang="ru-RU" smtClean="0"/>
              <a:pPr/>
              <a:t>18.03.2016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F53A47-BB57-4308-B4E6-8E7A1CC8EB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11F907-AF80-47DC-89AE-47091E5862C1}" type="datetimeFigureOut">
              <a:rPr lang="ru-RU" smtClean="0"/>
              <a:pPr/>
              <a:t>18.03.2016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F53A47-BB57-4308-B4E6-8E7A1CC8EB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11F907-AF80-47DC-89AE-47091E5862C1}" type="datetimeFigureOut">
              <a:rPr lang="ru-RU" smtClean="0"/>
              <a:pPr/>
              <a:t>18.03.2016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F53A47-BB57-4308-B4E6-8E7A1CC8EB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11F907-AF80-47DC-89AE-47091E5862C1}" type="datetimeFigureOut">
              <a:rPr lang="ru-RU" smtClean="0"/>
              <a:pPr/>
              <a:t>18.03.2016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F53A47-BB57-4308-B4E6-8E7A1CC8EB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11F907-AF80-47DC-89AE-47091E5862C1}" type="datetimeFigureOut">
              <a:rPr lang="ru-RU" smtClean="0"/>
              <a:pPr/>
              <a:t>18.03.2016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F53A47-BB57-4308-B4E6-8E7A1CC8EB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11F907-AF80-47DC-89AE-47091E5862C1}" type="datetimeFigureOut">
              <a:rPr lang="ru-RU" smtClean="0"/>
              <a:pPr/>
              <a:t>18.03.2016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AF53A47-BB57-4308-B4E6-8E7A1CC8EB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11F907-AF80-47DC-89AE-47091E5862C1}" type="datetimeFigureOut">
              <a:rPr lang="ru-RU" smtClean="0"/>
              <a:pPr/>
              <a:t>18.03.2016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AF53A47-BB57-4308-B4E6-8E7A1CC8EB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065.radikal.ru/1109/bf/c23f04a4970f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424936" cy="286816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CC"/>
                </a:solidFill>
              </a:rPr>
              <a:t>Измерение  освещённости  класса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005064"/>
            <a:ext cx="7772400" cy="1199704"/>
          </a:xfrm>
        </p:spPr>
        <p:txBody>
          <a:bodyPr>
            <a:normAutofit fontScale="47500" lnSpcReduction="20000"/>
          </a:bodyPr>
          <a:lstStyle/>
          <a:p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Исполнитель эксперимента учащиеся 2 класса: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Гумарова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Самира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Кадралиева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Дарина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, Рахметова Саида.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Стратегический партнёр – система ПРОЛОГ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Руководитель :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Жубанова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Наталия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Шукургалиевна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7501346"/>
              </p:ext>
            </p:extLst>
          </p:nvPr>
        </p:nvGraphicFramePr>
        <p:xfrm>
          <a:off x="395536" y="1484784"/>
          <a:ext cx="8424936" cy="51415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1584176"/>
                <a:gridCol w="1512168"/>
                <a:gridCol w="1584176"/>
                <a:gridCol w="1512168"/>
              </a:tblGrid>
              <a:tr h="4480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класс</a:t>
                      </a:r>
                      <a:endParaRPr lang="ru-RU" dirty="0"/>
                    </a:p>
                  </a:txBody>
                  <a:tcPr/>
                </a:tc>
              </a:tr>
              <a:tr h="8481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1.Естественное освещение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r>
                        <a:rPr lang="ru-RU" dirty="0" smtClean="0"/>
                        <a:t> Люкс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1000 Люкс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1000 Люкс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280 Люкс</a:t>
                      </a:r>
                    </a:p>
                    <a:p>
                      <a:r>
                        <a:rPr lang="ru-RU" dirty="0" smtClean="0"/>
                        <a:t>Окна находятся в теневой стороне.</a:t>
                      </a:r>
                      <a:endParaRPr lang="ru-RU" dirty="0"/>
                    </a:p>
                  </a:txBody>
                  <a:tcPr/>
                </a:tc>
              </a:tr>
              <a:tr h="1104668">
                <a:tc>
                  <a:txBody>
                    <a:bodyPr/>
                    <a:lstStyle/>
                    <a:p>
                      <a:r>
                        <a:rPr lang="ru-RU" dirty="0" smtClean="0"/>
                        <a:t>2.Искусственное освещение </a:t>
                      </a:r>
                    </a:p>
                    <a:p>
                      <a:r>
                        <a:rPr lang="ru-RU" dirty="0" smtClean="0"/>
                        <a:t>(шторы закрыты)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350</a:t>
                      </a:r>
                      <a:r>
                        <a:rPr lang="ru-RU" baseline="0" dirty="0" smtClean="0"/>
                        <a:t> Люкс</a:t>
                      </a:r>
                    </a:p>
                    <a:p>
                      <a:r>
                        <a:rPr lang="ru-RU" baseline="0" dirty="0" smtClean="0"/>
                        <a:t>Не все лампочки работают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600 Люкс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650 Люкс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 Люкс</a:t>
                      </a:r>
                    </a:p>
                    <a:p>
                      <a:r>
                        <a:rPr lang="ru-RU" dirty="0" smtClean="0"/>
                        <a:t>Плохое освещение,</a:t>
                      </a:r>
                    </a:p>
                    <a:p>
                      <a:r>
                        <a:rPr lang="ru-RU" dirty="0" smtClean="0"/>
                        <a:t>Старые лампы.</a:t>
                      </a:r>
                      <a:endParaRPr lang="ru-RU" dirty="0"/>
                    </a:p>
                  </a:txBody>
                  <a:tcPr/>
                </a:tc>
              </a:tr>
              <a:tr h="1767469">
                <a:tc>
                  <a:txBody>
                    <a:bodyPr/>
                    <a:lstStyle/>
                    <a:p>
                      <a:r>
                        <a:rPr lang="ru-RU" dirty="0" smtClean="0"/>
                        <a:t>3. Естественное и 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искусственное освещение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1000 Люкс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1250 Люкс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1250 Люкс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392</a:t>
                      </a:r>
                      <a:r>
                        <a:rPr lang="ru-RU" baseline="0" dirty="0" smtClean="0"/>
                        <a:t> Люкс</a:t>
                      </a:r>
                    </a:p>
                    <a:p>
                      <a:r>
                        <a:rPr lang="ru-RU" baseline="0" dirty="0" smtClean="0"/>
                        <a:t>Теневая сторона и плохое освещение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</a:t>
            </a:r>
            <a:br>
              <a:rPr lang="ru-RU" sz="4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:\_my_pictures\20151123-009.jpeg"/>
          <p:cNvPicPr/>
          <p:nvPr/>
        </p:nvPicPr>
        <p:blipFill>
          <a:blip r:embed="rId2" cstate="print"/>
          <a:srcRect l="44643" t="11394" r="15675" b="17215"/>
          <a:stretch>
            <a:fillRect/>
          </a:stretch>
        </p:blipFill>
        <p:spPr bwMode="auto">
          <a:xfrm>
            <a:off x="539552" y="4193704"/>
            <a:ext cx="288032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268760"/>
            <a:ext cx="8363272" cy="338437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Недостаточно освещение доски и рабочего места ученика в кабинете 4 класса.</a:t>
            </a:r>
          </a:p>
          <a:p>
            <a:r>
              <a:rPr lang="ru-RU" dirty="0" smtClean="0"/>
              <a:t>Нужно заменить старые лампы и менять вовремя перегоревшие. </a:t>
            </a:r>
          </a:p>
          <a:p>
            <a:r>
              <a:rPr lang="ru-RU" dirty="0" smtClean="0"/>
              <a:t>Совмещать на уроках естественное и искусственное освещение. </a:t>
            </a:r>
          </a:p>
          <a:p>
            <a:r>
              <a:rPr lang="ru-RU" dirty="0" smtClean="0"/>
              <a:t> Раз в месяц  менять посадку   детей относительно рядов. 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Выводы и рекомендации:</a:t>
            </a:r>
            <a:endParaRPr lang="ru-RU" dirty="0"/>
          </a:p>
        </p:txBody>
      </p:sp>
      <p:pic>
        <p:nvPicPr>
          <p:cNvPr id="4" name="Рисунок 3" descr="F:\_my_pictures\20151123-014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365104"/>
            <a:ext cx="367240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076056" y="764704"/>
            <a:ext cx="3352800" cy="472440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  <a:defRPr/>
            </a:pPr>
            <a:r>
              <a:rPr lang="ru-RU" sz="2000" i="1" dirty="0" smtClean="0">
                <a:solidFill>
                  <a:schemeClr val="accent6">
                    <a:lumMod val="25000"/>
                  </a:schemeClr>
                </a:solidFill>
                <a:latin typeface="+mj-lt"/>
              </a:rPr>
              <a:t>Чудный дар природы вечной, </a:t>
            </a:r>
            <a:endParaRPr lang="ru-RU" sz="2000" dirty="0" smtClean="0">
              <a:solidFill>
                <a:schemeClr val="accent6">
                  <a:lumMod val="25000"/>
                </a:schemeClr>
              </a:solidFill>
              <a:latin typeface="+mj-lt"/>
            </a:endParaRPr>
          </a:p>
          <a:p>
            <a:pPr>
              <a:buFontTx/>
              <a:buNone/>
              <a:defRPr/>
            </a:pPr>
            <a:r>
              <a:rPr lang="ru-RU" sz="2000" i="1" dirty="0" smtClean="0">
                <a:solidFill>
                  <a:schemeClr val="accent6">
                    <a:lumMod val="25000"/>
                  </a:schemeClr>
                </a:solidFill>
                <a:latin typeface="+mj-lt"/>
              </a:rPr>
              <a:t>Дар бесценный и святой, </a:t>
            </a:r>
            <a:endParaRPr lang="ru-RU" sz="2000" dirty="0" smtClean="0">
              <a:solidFill>
                <a:schemeClr val="accent6">
                  <a:lumMod val="25000"/>
                </a:schemeClr>
              </a:solidFill>
              <a:latin typeface="+mj-lt"/>
            </a:endParaRPr>
          </a:p>
          <a:p>
            <a:pPr>
              <a:buFontTx/>
              <a:buNone/>
              <a:defRPr/>
            </a:pPr>
            <a:r>
              <a:rPr lang="ru-RU" sz="2000" i="1" dirty="0" smtClean="0">
                <a:solidFill>
                  <a:schemeClr val="accent6">
                    <a:lumMod val="25000"/>
                  </a:schemeClr>
                </a:solidFill>
                <a:latin typeface="+mj-lt"/>
              </a:rPr>
              <a:t>В нем источник бесконечный</a:t>
            </a:r>
            <a:endParaRPr lang="ru-RU" sz="2000" dirty="0" smtClean="0">
              <a:solidFill>
                <a:schemeClr val="accent6">
                  <a:lumMod val="25000"/>
                </a:schemeClr>
              </a:solidFill>
              <a:latin typeface="+mj-lt"/>
            </a:endParaRPr>
          </a:p>
          <a:p>
            <a:pPr>
              <a:buFontTx/>
              <a:buNone/>
              <a:defRPr/>
            </a:pPr>
            <a:r>
              <a:rPr lang="ru-RU" sz="2000" i="1" dirty="0" smtClean="0">
                <a:solidFill>
                  <a:schemeClr val="accent6">
                    <a:lumMod val="25000"/>
                  </a:schemeClr>
                </a:solidFill>
                <a:latin typeface="+mj-lt"/>
              </a:rPr>
              <a:t>Наслажденья красотой:</a:t>
            </a:r>
            <a:endParaRPr lang="ru-RU" sz="2000" dirty="0" smtClean="0">
              <a:solidFill>
                <a:schemeClr val="accent6">
                  <a:lumMod val="25000"/>
                </a:schemeClr>
              </a:solidFill>
              <a:latin typeface="+mj-lt"/>
            </a:endParaRPr>
          </a:p>
          <a:p>
            <a:pPr>
              <a:buFontTx/>
              <a:buNone/>
              <a:defRPr/>
            </a:pPr>
            <a:r>
              <a:rPr lang="ru-RU" sz="2000" i="1" dirty="0" smtClean="0">
                <a:solidFill>
                  <a:schemeClr val="accent6">
                    <a:lumMod val="25000"/>
                  </a:schemeClr>
                </a:solidFill>
                <a:latin typeface="+mj-lt"/>
              </a:rPr>
              <a:t>Небо, солнце, звезд сиянье,</a:t>
            </a:r>
            <a:endParaRPr lang="ru-RU" sz="2000" dirty="0" smtClean="0">
              <a:solidFill>
                <a:schemeClr val="accent6">
                  <a:lumMod val="25000"/>
                </a:schemeClr>
              </a:solidFill>
              <a:latin typeface="+mj-lt"/>
            </a:endParaRPr>
          </a:p>
          <a:p>
            <a:pPr>
              <a:buFontTx/>
              <a:buNone/>
              <a:defRPr/>
            </a:pPr>
            <a:r>
              <a:rPr lang="ru-RU" sz="2000" i="1" dirty="0" smtClean="0">
                <a:solidFill>
                  <a:schemeClr val="accent6">
                    <a:lumMod val="25000"/>
                  </a:schemeClr>
                </a:solidFill>
                <a:latin typeface="+mj-lt"/>
              </a:rPr>
              <a:t>Море в блеске голубом –</a:t>
            </a:r>
            <a:endParaRPr lang="ru-RU" sz="2000" dirty="0" smtClean="0">
              <a:solidFill>
                <a:schemeClr val="accent6">
                  <a:lumMod val="25000"/>
                </a:schemeClr>
              </a:solidFill>
              <a:latin typeface="+mj-lt"/>
            </a:endParaRPr>
          </a:p>
          <a:p>
            <a:pPr>
              <a:buFontTx/>
              <a:buNone/>
              <a:defRPr/>
            </a:pPr>
            <a:r>
              <a:rPr lang="ru-RU" sz="2000" i="1" dirty="0" smtClean="0">
                <a:solidFill>
                  <a:schemeClr val="accent6">
                    <a:lumMod val="25000"/>
                  </a:schemeClr>
                </a:solidFill>
                <a:latin typeface="+mj-lt"/>
              </a:rPr>
              <a:t>Всю картину мирозданья</a:t>
            </a:r>
            <a:endParaRPr lang="ru-RU" sz="2000" dirty="0" smtClean="0">
              <a:solidFill>
                <a:schemeClr val="accent6">
                  <a:lumMod val="25000"/>
                </a:schemeClr>
              </a:solidFill>
              <a:latin typeface="+mj-lt"/>
            </a:endParaRPr>
          </a:p>
          <a:p>
            <a:pPr>
              <a:buFontTx/>
              <a:buNone/>
              <a:defRPr/>
            </a:pPr>
            <a:r>
              <a:rPr lang="ru-RU" sz="2000" i="1" dirty="0" smtClean="0">
                <a:solidFill>
                  <a:schemeClr val="accent6">
                    <a:lumMod val="25000"/>
                  </a:schemeClr>
                </a:solidFill>
                <a:latin typeface="+mj-lt"/>
              </a:rPr>
              <a:t>Мы лишь в свете познаем.</a:t>
            </a:r>
            <a:endParaRPr lang="ru-RU" sz="2000" dirty="0" smtClean="0">
              <a:solidFill>
                <a:schemeClr val="accent6">
                  <a:lumMod val="25000"/>
                </a:schemeClr>
              </a:solidFill>
              <a:latin typeface="+mj-lt"/>
            </a:endParaRPr>
          </a:p>
          <a:p>
            <a:pPr>
              <a:defRPr/>
            </a:pPr>
            <a:endParaRPr lang="ru-RU" sz="1400" dirty="0">
              <a:latin typeface="+mj-lt"/>
            </a:endParaRPr>
          </a:p>
        </p:txBody>
      </p:sp>
      <p:pic>
        <p:nvPicPr>
          <p:cNvPr id="17411" name="Picture 5" descr="E:\мартын 3\32912822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4267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>
            <a:off x="1828800" y="474663"/>
            <a:ext cx="7124700" cy="97155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</a:rPr>
              <a:t>Источники информации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3379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  <a:defRPr/>
            </a:pPr>
            <a:endParaRPr lang="ru-RU" sz="1800" dirty="0" smtClean="0"/>
          </a:p>
          <a:p>
            <a:pPr marL="609600" indent="-609600" eaLnBrk="1" hangingPunct="1">
              <a:buFontTx/>
              <a:buNone/>
              <a:defRPr/>
            </a:pPr>
            <a:r>
              <a:rPr lang="ru-RU" sz="1800" dirty="0" smtClean="0"/>
              <a:t> </a:t>
            </a:r>
          </a:p>
          <a:p>
            <a:pPr>
              <a:defRPr/>
            </a:pPr>
            <a:r>
              <a:rPr lang="ru-RU" sz="1800" dirty="0" err="1" smtClean="0"/>
              <a:t>Белостоцкая</a:t>
            </a:r>
            <a:r>
              <a:rPr lang="ru-RU" sz="1800" dirty="0" smtClean="0"/>
              <a:t> Е.М. Гигиенические требования к естественному и искусственному освещению школ.</a:t>
            </a:r>
          </a:p>
          <a:p>
            <a:pPr>
              <a:defRPr/>
            </a:pPr>
            <a:r>
              <a:rPr lang="ru-RU" sz="1800" dirty="0" smtClean="0"/>
              <a:t> </a:t>
            </a:r>
            <a:r>
              <a:rPr lang="ru-RU" sz="1800" dirty="0" err="1" smtClean="0"/>
              <a:t>СанПин</a:t>
            </a:r>
            <a:r>
              <a:rPr lang="ru-RU" sz="1800" dirty="0" smtClean="0"/>
              <a:t> 2.4.2.1178-02 Гигиена умственного труда учащегося</a:t>
            </a:r>
          </a:p>
          <a:p>
            <a:pPr>
              <a:defRPr/>
            </a:pPr>
            <a:r>
              <a:rPr lang="ru-RU" sz="1800" smtClean="0"/>
              <a:t>Интернет </a:t>
            </a:r>
            <a:r>
              <a:rPr lang="ru-RU" sz="1800" dirty="0" smtClean="0"/>
              <a:t>ресурсы</a:t>
            </a:r>
          </a:p>
          <a:p>
            <a:pPr marL="609600" indent="-609600" eaLnBrk="1" hangingPunct="1">
              <a:defRPr/>
            </a:pPr>
            <a:endParaRPr lang="ru-RU" sz="1800" dirty="0" smtClean="0"/>
          </a:p>
        </p:txBody>
      </p:sp>
      <p:pic>
        <p:nvPicPr>
          <p:cNvPr id="18436" name="Picture 5" descr="K:\мартын 3\32912822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88640"/>
            <a:ext cx="8229600" cy="1143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Данные медосмотров </a:t>
            </a:r>
          </a:p>
          <a:p>
            <a:pPr algn="ctr">
              <a:defRPr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школе</a:t>
            </a:r>
            <a:r>
              <a:rPr lang="ru-RU" sz="4000" dirty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5" name="Прямоугольник 6"/>
          <p:cNvSpPr>
            <a:spLocks noGrp="1" noChangeArrowheads="1"/>
          </p:cNvSpPr>
          <p:nvPr>
            <p:ph idx="1"/>
          </p:nvPr>
        </p:nvSpPr>
        <p:spPr bwMode="auto">
          <a:xfrm>
            <a:off x="3347864" y="1340768"/>
            <a:ext cx="541094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3366"/>
                </a:solidFill>
              </a:rPr>
              <a:t>У детей, обучающихся в 1 классах, к концу учебного года состояние зрения ухудшается в 2 раза, а к 5 классу до 5% имеют проблемы со зрением. К концу обучения в школе доля здоровых детей составляет не более 10% - частота нарушения органов зрения увеличивается в 4,5 раза. Наиболее ранимые возрастные группы школьников - дети первых двух лет обучения и дети в возрасте 10-12 лет.</a:t>
            </a:r>
          </a:p>
        </p:txBody>
      </p:sp>
      <p:pic>
        <p:nvPicPr>
          <p:cNvPr id="6" name="Picture 4" descr="сканирование0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96752"/>
            <a:ext cx="3276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720000" algn="just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ru-RU" sz="2400" b="1" i="1" u="sng" dirty="0" smtClean="0">
                <a:solidFill>
                  <a:srgbClr val="C00000"/>
                </a:solidFill>
                <a:latin typeface="+mj-lt"/>
              </a:rPr>
              <a:t>Актуальность:</a:t>
            </a:r>
            <a:r>
              <a:rPr lang="ru-RU" sz="2400" b="1" u="sng" dirty="0" smtClean="0">
                <a:solidFill>
                  <a:srgbClr val="003366"/>
                </a:solidFill>
                <a:latin typeface="+mj-lt"/>
              </a:rPr>
              <a:t> </a:t>
            </a:r>
            <a:r>
              <a:rPr lang="ru-RU" sz="1900" b="1" dirty="0" smtClean="0">
                <a:solidFill>
                  <a:srgbClr val="003366"/>
                </a:solidFill>
                <a:latin typeface="+mj-lt"/>
              </a:rPr>
              <a:t>число детей  с дефектами зрения стремительно возрастает от младших классов к старшим.</a:t>
            </a:r>
          </a:p>
          <a:p>
            <a:pPr marL="720000" algn="just">
              <a:lnSpc>
                <a:spcPct val="150000"/>
              </a:lnSpc>
              <a:spcBef>
                <a:spcPts val="600"/>
              </a:spcBef>
              <a:buFontTx/>
              <a:buNone/>
              <a:defRPr/>
            </a:pPr>
            <a:endParaRPr lang="ru-RU" sz="1900" b="1" dirty="0" smtClean="0">
              <a:solidFill>
                <a:srgbClr val="003366"/>
              </a:solidFill>
              <a:latin typeface="+mj-lt"/>
            </a:endParaRPr>
          </a:p>
          <a:p>
            <a:pPr marL="72000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ru-RU" sz="2400" b="1" i="1" u="sng" dirty="0" smtClean="0">
                <a:solidFill>
                  <a:srgbClr val="C00000"/>
                </a:solidFill>
                <a:latin typeface="+mj-lt"/>
              </a:rPr>
              <a:t>Гипотеза:</a:t>
            </a:r>
            <a:r>
              <a:rPr lang="ru-RU" sz="1900" b="1" dirty="0" smtClean="0">
                <a:solidFill>
                  <a:srgbClr val="003366"/>
                </a:solidFill>
                <a:latin typeface="+mj-lt"/>
              </a:rPr>
              <a:t>    Так как на работоспособность и состояние зрительной функции влияет уровень освещённости,</a:t>
            </a:r>
            <a:r>
              <a:rPr lang="ru-RU" sz="1900" b="1" smtClean="0">
                <a:solidFill>
                  <a:srgbClr val="003366"/>
                </a:solidFill>
                <a:latin typeface="+mj-lt"/>
              </a:rPr>
              <a:t> </a:t>
            </a:r>
            <a:r>
              <a:rPr lang="ru-RU" sz="1900" b="1" smtClean="0">
                <a:solidFill>
                  <a:srgbClr val="003366"/>
                </a:solidFill>
                <a:latin typeface="+mj-lt"/>
              </a:rPr>
              <a:t>и чтобы </a:t>
            </a:r>
            <a:r>
              <a:rPr lang="ru-RU" sz="1900" b="1" dirty="0" smtClean="0">
                <a:solidFill>
                  <a:srgbClr val="003366"/>
                </a:solidFill>
                <a:latin typeface="+mj-lt"/>
              </a:rPr>
              <a:t>понять причины потери зрения, надо проанализировать освещённость школьных кабинетов и найти пути решения этой проблемы.</a:t>
            </a:r>
          </a:p>
          <a:p>
            <a:pPr marL="720000">
              <a:lnSpc>
                <a:spcPct val="150000"/>
              </a:lnSpc>
              <a:spcBef>
                <a:spcPts val="600"/>
              </a:spcBef>
              <a:buFontTx/>
              <a:buNone/>
              <a:defRPr/>
            </a:pPr>
            <a:endParaRPr lang="ru-RU" sz="1900" b="1" dirty="0" smtClean="0">
              <a:solidFill>
                <a:srgbClr val="003366"/>
              </a:solidFill>
              <a:latin typeface="+mj-lt"/>
            </a:endParaRPr>
          </a:p>
          <a:p>
            <a:pPr marL="72000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ru-RU" sz="1900" b="1" i="1" u="sng" dirty="0" smtClean="0">
                <a:solidFill>
                  <a:srgbClr val="C00000"/>
                </a:solidFill>
                <a:latin typeface="+mj-lt"/>
              </a:rPr>
              <a:t>Методы исследования:</a:t>
            </a:r>
            <a:r>
              <a:rPr lang="ru-RU" sz="1900" b="1" dirty="0" smtClean="0">
                <a:solidFill>
                  <a:srgbClr val="003366"/>
                </a:solidFill>
                <a:latin typeface="+mj-lt"/>
              </a:rPr>
              <a:t>   работа с литературой;     эксперимент; беседа; анализ.</a:t>
            </a:r>
          </a:p>
          <a:p>
            <a:pPr marL="720000" algn="just">
              <a:defRPr/>
            </a:pPr>
            <a:endParaRPr lang="ru-RU" sz="1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b="1" i="1" dirty="0" smtClean="0"/>
              <a:t>Цель</a:t>
            </a:r>
            <a:r>
              <a:rPr lang="ru-RU" i="1" dirty="0" smtClean="0"/>
              <a:t>:</a:t>
            </a:r>
            <a:r>
              <a:rPr lang="ru-RU" dirty="0" smtClean="0"/>
              <a:t> проверить соответствие освещенности школьных кабинетов с санитарно-гигиеническими нормами.</a:t>
            </a:r>
            <a:endParaRPr lang="en-US" dirty="0" smtClean="0"/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b="1" i="1" dirty="0" smtClean="0"/>
              <a:t>Задачи: </a:t>
            </a:r>
            <a:r>
              <a:rPr lang="ru-RU" b="1" dirty="0" smtClean="0"/>
              <a:t> </a:t>
            </a:r>
          </a:p>
          <a:p>
            <a:pPr lvl="0"/>
            <a:r>
              <a:rPr lang="ru-RU" dirty="0" smtClean="0"/>
              <a:t>Научиться  пользоваться  измерительным модулем  «Свет».</a:t>
            </a:r>
          </a:p>
          <a:p>
            <a:pPr lvl="0"/>
            <a:r>
              <a:rPr lang="ru-RU" dirty="0" smtClean="0"/>
              <a:t>Измерить  естественную  и искусственную  освещённость  класса.</a:t>
            </a:r>
          </a:p>
          <a:p>
            <a:pPr lvl="0"/>
            <a:r>
              <a:rPr lang="ru-RU" dirty="0" smtClean="0"/>
              <a:t>Сделать вывод о том, при каком свете лучше заниматься.</a:t>
            </a:r>
          </a:p>
          <a:p>
            <a:pPr lvl="0"/>
            <a:r>
              <a:rPr lang="ru-RU" dirty="0" smtClean="0"/>
              <a:t>  проведение анализа литературы;</a:t>
            </a:r>
          </a:p>
          <a:p>
            <a:pPr lvl="0"/>
            <a:r>
              <a:rPr lang="ru-RU" dirty="0" smtClean="0"/>
              <a:t>выполнение экспериментальных работ;</a:t>
            </a:r>
          </a:p>
          <a:p>
            <a:pPr lvl="0"/>
            <a:r>
              <a:rPr lang="ru-RU" dirty="0" smtClean="0"/>
              <a:t> анализирование полученных данных; </a:t>
            </a:r>
          </a:p>
          <a:p>
            <a:pPr lvl="0"/>
            <a:r>
              <a:rPr lang="ru-RU" dirty="0" smtClean="0"/>
              <a:t>определение способов устранения недостатков светового освещения. 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</a:rPr>
              <a:t>Цели и задачи: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Каким бывает свет?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908720"/>
            <a:ext cx="7992888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  уже знаете, почему  днем светло ,а ночью  темно. Днем  светит солнце, оно дает  нам тепло и свет. Свет бывает естественным и искусственным. Если помещение освещено только за счет  света солнца , то  говорят-естественное освещение. С наступлением зимы дни становятся короче, а ночи длиннее.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плохую пасмурную  погоду  мы включаем  освещение (люстры, бра, светильники) и это будет- искусственное освещение.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14" descr="Картинка 1 из 83244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322" y="4549025"/>
            <a:ext cx="3078634" cy="2308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E:\мартын 3\32912822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1224136" cy="1333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дминистратор\Pictures\20160318-001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798836" y="4111804"/>
            <a:ext cx="3661596" cy="2746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180528" y="1484784"/>
            <a:ext cx="9324528" cy="45259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Благодаря  зрению человек может  ощутить разницу в освещенности  комнаты  с  закрытыми шторами и открытыми шторами .Когда мы читаем, пишем, работаем за компьютером  наши  глаза устают. </a:t>
            </a:r>
          </a:p>
          <a:p>
            <a:r>
              <a:rPr lang="ru-RU" sz="2000" dirty="0" smtClean="0"/>
              <a:t>Постоянная работа при плохом освещении   может  привести  к  ухудшению  зрения и развитию  серьезных  заболеваний  глаз.</a:t>
            </a:r>
          </a:p>
          <a:p>
            <a:r>
              <a:rPr lang="ru-RU" sz="2000" dirty="0" smtClean="0"/>
              <a:t>Вот почему  нужно  хорошо  освещать помещение, в котором   ты занимаешься. Для  точного  определения  уровня   освещенности следует  использовать  специальные  технические   устройства. 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Для чего очень важно знать уровень освещённости ?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/>
              <a:t>Оборудование: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r>
              <a:rPr lang="ru-RU" sz="2800" i="1" dirty="0" smtClean="0"/>
              <a:t>Модульная система «</a:t>
            </a:r>
            <a:r>
              <a:rPr lang="en-US" sz="2800" i="1" dirty="0" err="1" smtClean="0"/>
              <a:t>PROLog</a:t>
            </a:r>
            <a:r>
              <a:rPr lang="ru-RU" sz="2800" i="1" dirty="0" smtClean="0"/>
              <a:t>», измерительный модуль свет.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Экспериментальная часть</a:t>
            </a:r>
            <a:endParaRPr lang="ru-RU" dirty="0"/>
          </a:p>
        </p:txBody>
      </p:sp>
      <p:pic>
        <p:nvPicPr>
          <p:cNvPr id="4" name="Picture 2" descr="E:\_my_pictures\20151122-00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99992" y="3356992"/>
            <a:ext cx="4168704" cy="3126528"/>
          </a:xfrm>
          <a:prstGeom prst="rect">
            <a:avLst/>
          </a:prstGeom>
          <a:noFill/>
        </p:spPr>
      </p:pic>
      <p:pic>
        <p:nvPicPr>
          <p:cNvPr id="5" name="Picture 1" descr="E:\_my_pictures\20151122-00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79512" y="3212976"/>
            <a:ext cx="4613373" cy="3460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324544" y="1556792"/>
            <a:ext cx="9468544" cy="1371608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Бережно относись к оборудованию.</a:t>
            </a:r>
          </a:p>
          <a:p>
            <a:r>
              <a:rPr lang="ru-RU" sz="2800" dirty="0" smtClean="0"/>
              <a:t>Не касаться открытых контактов разъёмов.</a:t>
            </a:r>
          </a:p>
          <a:p>
            <a:r>
              <a:rPr lang="ru-RU" sz="2800" dirty="0" smtClean="0"/>
              <a:t>Не прикасаться к устройству мокрыми руками.</a:t>
            </a:r>
            <a:endParaRPr lang="en-US" sz="28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Техника безопасности</a:t>
            </a:r>
            <a:endParaRPr lang="ru-RU" dirty="0"/>
          </a:p>
        </p:txBody>
      </p:sp>
      <p:pic>
        <p:nvPicPr>
          <p:cNvPr id="4" name="Рисунок 3" descr="F:\_my_pictures\20151123-008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0" y="3861048"/>
            <a:ext cx="4559597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_my_pictures\20151123-006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4788024" y="3933056"/>
            <a:ext cx="3983534" cy="248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Освещённость класса</a:t>
            </a:r>
            <a:r>
              <a:rPr lang="ru-RU" dirty="0" smtClean="0"/>
              <a:t>         </a:t>
            </a:r>
            <a:r>
              <a:rPr lang="ru-RU" b="1" dirty="0" smtClean="0"/>
              <a:t>Освещённость</a:t>
            </a:r>
            <a:endParaRPr lang="ru-RU" dirty="0" smtClean="0"/>
          </a:p>
          <a:p>
            <a:r>
              <a:rPr lang="ru-RU" i="1" dirty="0" smtClean="0"/>
              <a:t>Требуемый уровень</a:t>
            </a:r>
            <a:r>
              <a:rPr lang="ru-RU" dirty="0" smtClean="0"/>
              <a:t>                    </a:t>
            </a:r>
            <a:r>
              <a:rPr lang="ru-RU" i="1" dirty="0" smtClean="0"/>
              <a:t>800 Лк</a:t>
            </a:r>
            <a:endParaRPr lang="ru-RU" dirty="0" smtClean="0"/>
          </a:p>
          <a:p>
            <a:r>
              <a:rPr lang="ru-RU" dirty="0" smtClean="0"/>
              <a:t>1.Естественное освещение                Лк</a:t>
            </a:r>
          </a:p>
          <a:p>
            <a:r>
              <a:rPr lang="ru-RU" dirty="0" smtClean="0"/>
              <a:t>2.Искуственное освещение                Лк</a:t>
            </a:r>
          </a:p>
          <a:p>
            <a:r>
              <a:rPr lang="ru-RU" dirty="0" smtClean="0"/>
              <a:t>3. Естественное и </a:t>
            </a:r>
          </a:p>
          <a:p>
            <a:pPr>
              <a:buNone/>
            </a:pPr>
            <a:r>
              <a:rPr lang="ru-RU" dirty="0" smtClean="0"/>
              <a:t>искусственное освещение                  Лк</a:t>
            </a:r>
          </a:p>
          <a:p>
            <a:r>
              <a:rPr lang="ru-RU" dirty="0" smtClean="0"/>
              <a:t>Мы измерили освещённость кабинетов 1, 2, 3, 4 классов и получили такой результат.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Измерение освещённости класса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98</TotalTime>
  <Words>275</Words>
  <Application>Microsoft Office PowerPoint</Application>
  <PresentationFormat>Экран (4:3)</PresentationFormat>
  <Paragraphs>95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Измерение  освещённости  класса </vt:lpstr>
      <vt:lpstr>Данные медосмотров  по школе  </vt:lpstr>
      <vt:lpstr>Презентация PowerPoint</vt:lpstr>
      <vt:lpstr>Цели и задачи: </vt:lpstr>
      <vt:lpstr>Каким бывает свет? </vt:lpstr>
      <vt:lpstr>Для чего очень важно знать уровень освещённости ?</vt:lpstr>
      <vt:lpstr>Экспериментальная часть</vt:lpstr>
      <vt:lpstr>Техника безопасности</vt:lpstr>
      <vt:lpstr>Измерение освещённости класса</vt:lpstr>
      <vt:lpstr>Результаты </vt:lpstr>
      <vt:lpstr>Выводы и рекомендации:</vt:lpstr>
      <vt:lpstr>Презентация PowerPoint</vt:lpstr>
      <vt:lpstr>Источники информации</vt:lpstr>
      <vt:lpstr>Спасибо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Измерение  освещённости  класса </dc:title>
  <dc:creator>user</dc:creator>
  <cp:lastModifiedBy>User</cp:lastModifiedBy>
  <cp:revision>9</cp:revision>
  <dcterms:created xsi:type="dcterms:W3CDTF">2016-03-17T19:34:38Z</dcterms:created>
  <dcterms:modified xsi:type="dcterms:W3CDTF">2016-03-18T09:57:19Z</dcterms:modified>
</cp:coreProperties>
</file>