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0" r:id="rId7"/>
    <p:sldId id="271" r:id="rId8"/>
    <p:sldId id="272" r:id="rId9"/>
    <p:sldId id="261" r:id="rId10"/>
    <p:sldId id="262" r:id="rId11"/>
    <p:sldId id="263" r:id="rId12"/>
    <p:sldId id="264"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0079AD9-CC02-4F70-98B7-78269C26B795}" type="datetimeFigureOut">
              <a:rPr lang="ru-RU" smtClean="0"/>
              <a:t>11.01.2019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3739840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079AD9-CC02-4F70-98B7-78269C26B795}" type="datetimeFigureOut">
              <a:rPr lang="ru-RU" smtClean="0"/>
              <a:t>11.01.2019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255235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079AD9-CC02-4F70-98B7-78269C26B795}" type="datetimeFigureOut">
              <a:rPr lang="ru-RU" smtClean="0"/>
              <a:t>11.01.2019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2305480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079AD9-CC02-4F70-98B7-78269C26B795}" type="datetimeFigureOut">
              <a:rPr lang="ru-RU" smtClean="0"/>
              <a:t>11.01.2019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376422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0079AD9-CC02-4F70-98B7-78269C26B795}" type="datetimeFigureOut">
              <a:rPr lang="ru-RU" smtClean="0"/>
              <a:t>11.01.2019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240465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0079AD9-CC02-4F70-98B7-78269C26B795}" type="datetimeFigureOut">
              <a:rPr lang="ru-RU" smtClean="0"/>
              <a:t>11.01.2019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4018210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0079AD9-CC02-4F70-98B7-78269C26B795}" type="datetimeFigureOut">
              <a:rPr lang="ru-RU" smtClean="0"/>
              <a:t>11.01.2019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439699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0079AD9-CC02-4F70-98B7-78269C26B795}" type="datetimeFigureOut">
              <a:rPr lang="ru-RU" smtClean="0"/>
              <a:t>11.01.2019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1159567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079AD9-CC02-4F70-98B7-78269C26B795}" type="datetimeFigureOut">
              <a:rPr lang="ru-RU" smtClean="0"/>
              <a:t>11.01.2019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2977131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0079AD9-CC02-4F70-98B7-78269C26B795}" type="datetimeFigureOut">
              <a:rPr lang="ru-RU" smtClean="0"/>
              <a:t>11.01.2019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983640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0079AD9-CC02-4F70-98B7-78269C26B795}" type="datetimeFigureOut">
              <a:rPr lang="ru-RU" smtClean="0"/>
              <a:t>11.01.2019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F6BDC0-C6FB-4F1C-9122-A1DAD49117A5}" type="slidenum">
              <a:rPr lang="ru-RU" smtClean="0"/>
              <a:t>‹#›</a:t>
            </a:fld>
            <a:endParaRPr lang="ru-RU"/>
          </a:p>
        </p:txBody>
      </p:sp>
    </p:spTree>
    <p:extLst>
      <p:ext uri="{BB962C8B-B14F-4D97-AF65-F5344CB8AC3E}">
        <p14:creationId xmlns:p14="http://schemas.microsoft.com/office/powerpoint/2010/main" val="2412390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079AD9-CC02-4F70-98B7-78269C26B795}" type="datetimeFigureOut">
              <a:rPr lang="ru-RU" smtClean="0"/>
              <a:t>11.01.2019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6BDC0-C6FB-4F1C-9122-A1DAD49117A5}" type="slidenum">
              <a:rPr lang="ru-RU" smtClean="0"/>
              <a:t>‹#›</a:t>
            </a:fld>
            <a:endParaRPr lang="ru-RU"/>
          </a:p>
        </p:txBody>
      </p:sp>
    </p:spTree>
    <p:extLst>
      <p:ext uri="{BB962C8B-B14F-4D97-AF65-F5344CB8AC3E}">
        <p14:creationId xmlns:p14="http://schemas.microsoft.com/office/powerpoint/2010/main" val="1806913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3888432"/>
          </a:xfrm>
        </p:spPr>
        <p:txBody>
          <a:bodyPr>
            <a:noAutofit/>
          </a:bodyPr>
          <a:lstStyle/>
          <a:p>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smtClean="0">
                <a:solidFill>
                  <a:schemeClr val="tx1"/>
                </a:solidFill>
              </a:rPr>
              <a:t>ПРОЕКТ</a:t>
            </a:r>
            <a:br>
              <a:rPr lang="ru-RU" sz="1800" dirty="0" smtClean="0">
                <a:solidFill>
                  <a:schemeClr val="tx1"/>
                </a:solidFill>
              </a:rPr>
            </a:br>
            <a:r>
              <a:rPr lang="ru-RU" sz="1800" dirty="0" smtClean="0">
                <a:solidFill>
                  <a:schemeClr val="tx1"/>
                </a:solidFill>
              </a:rPr>
              <a:t>по профессиональному модулю</a:t>
            </a:r>
            <a:br>
              <a:rPr lang="ru-RU" sz="1800" dirty="0" smtClean="0">
                <a:solidFill>
                  <a:schemeClr val="tx1"/>
                </a:solidFill>
              </a:rPr>
            </a:br>
            <a:r>
              <a:rPr lang="ru-RU" sz="1800" u="sng" dirty="0" smtClean="0">
                <a:solidFill>
                  <a:schemeClr val="tx1"/>
                </a:solidFill>
              </a:rPr>
              <a:t>ПМ.01  Организация мероприятий, направленных на укрепление здоровья ребенка и его физического развития</a:t>
            </a:r>
            <a:r>
              <a:rPr lang="ru-RU" sz="1800" dirty="0" smtClean="0">
                <a:solidFill>
                  <a:schemeClr val="tx1"/>
                </a:solidFill>
                <a:effectLst/>
              </a:rPr>
              <a:t/>
            </a:r>
            <a:br>
              <a:rPr lang="ru-RU" sz="1800" dirty="0" smtClean="0">
                <a:solidFill>
                  <a:schemeClr val="tx1"/>
                </a:solidFill>
                <a:effectLst/>
              </a:rPr>
            </a:br>
            <a:r>
              <a:rPr lang="ru-RU" sz="1800" u="sng" dirty="0" smtClean="0">
                <a:solidFill>
                  <a:schemeClr val="tx1"/>
                </a:solidFill>
              </a:rPr>
              <a:t> </a:t>
            </a:r>
            <a:r>
              <a:rPr lang="ru-RU" sz="1800" dirty="0" smtClean="0">
                <a:solidFill>
                  <a:schemeClr val="tx1"/>
                </a:solidFill>
              </a:rPr>
              <a:t/>
            </a:r>
            <a:br>
              <a:rPr lang="ru-RU" sz="1800" dirty="0" smtClean="0">
                <a:solidFill>
                  <a:schemeClr val="tx1"/>
                </a:solidFill>
              </a:rPr>
            </a:br>
            <a:r>
              <a:rPr lang="ru-RU" sz="1800" u="sng" dirty="0" smtClean="0">
                <a:solidFill>
                  <a:schemeClr val="tx1"/>
                </a:solidFill>
              </a:rPr>
              <a:t> «Овощи и фрукты- полезные продукты»</a:t>
            </a:r>
            <a:r>
              <a:rPr lang="ru-RU" sz="1800" dirty="0" smtClean="0">
                <a:solidFill>
                  <a:schemeClr val="tx1"/>
                </a:solidFill>
              </a:rPr>
              <a:t/>
            </a:r>
            <a:br>
              <a:rPr lang="ru-RU" sz="1800" dirty="0" smtClean="0">
                <a:solidFill>
                  <a:schemeClr val="tx1"/>
                </a:solidFill>
              </a:rPr>
            </a:br>
            <a:endParaRPr lang="ru-RU" sz="1800" dirty="0"/>
          </a:p>
        </p:txBody>
      </p:sp>
      <p:sp>
        <p:nvSpPr>
          <p:cNvPr id="3" name="Подзаголовок 2"/>
          <p:cNvSpPr>
            <a:spLocks noGrp="1"/>
          </p:cNvSpPr>
          <p:nvPr>
            <p:ph type="subTitle" idx="1"/>
          </p:nvPr>
        </p:nvSpPr>
        <p:spPr>
          <a:xfrm>
            <a:off x="4788024" y="4293096"/>
            <a:ext cx="3088432" cy="1752600"/>
          </a:xfrm>
        </p:spPr>
        <p:txBody>
          <a:bodyPr>
            <a:normAutofit/>
          </a:bodyPr>
          <a:lstStyle/>
          <a:p>
            <a:pPr algn="l"/>
            <a:endParaRPr lang="ru-RU" sz="1200" dirty="0" smtClean="0"/>
          </a:p>
          <a:p>
            <a:pPr algn="l"/>
            <a:endParaRPr lang="ru-RU" sz="1200" dirty="0"/>
          </a:p>
        </p:txBody>
      </p:sp>
      <p:graphicFrame>
        <p:nvGraphicFramePr>
          <p:cNvPr id="5" name="Таблица 4"/>
          <p:cNvGraphicFramePr>
            <a:graphicFrameLocks noGrp="1"/>
          </p:cNvGraphicFramePr>
          <p:nvPr>
            <p:extLst>
              <p:ext uri="{D42A27DB-BD31-4B8C-83A1-F6EECF244321}">
                <p14:modId xmlns:p14="http://schemas.microsoft.com/office/powerpoint/2010/main" val="2201761766"/>
              </p:ext>
            </p:extLst>
          </p:nvPr>
        </p:nvGraphicFramePr>
        <p:xfrm>
          <a:off x="5436096" y="5500785"/>
          <a:ext cx="2880320" cy="640080"/>
        </p:xfrm>
        <a:graphic>
          <a:graphicData uri="http://schemas.openxmlformats.org/drawingml/2006/table">
            <a:tbl>
              <a:tblPr firstRow="1" firstCol="1" bandRow="1"/>
              <a:tblGrid>
                <a:gridCol w="2880320">
                  <a:extLst>
                    <a:ext uri="{9D8B030D-6E8A-4147-A177-3AD203B41FA5}">
                      <a16:colId xmlns:a16="http://schemas.microsoft.com/office/drawing/2014/main" val="20000"/>
                    </a:ext>
                  </a:extLst>
                </a:gridCol>
              </a:tblGrid>
              <a:tr h="320040">
                <a:tc>
                  <a:txBody>
                    <a:bodyPr/>
                    <a:lstStyle/>
                    <a:p>
                      <a:pPr>
                        <a:lnSpc>
                          <a:spcPct val="150000"/>
                        </a:lnSpc>
                        <a:spcAft>
                          <a:spcPts val="0"/>
                        </a:spcAft>
                      </a:pPr>
                      <a:r>
                        <a:rPr lang="ru-RU" sz="1400" dirty="0" smtClean="0">
                          <a:effectLst/>
                          <a:latin typeface="Times New Roman" panose="02020603050405020304" pitchFamily="18" charset="0"/>
                          <a:ea typeface="Times New Roman"/>
                          <a:cs typeface="Times New Roman" panose="02020603050405020304" pitchFamily="18" charset="0"/>
                        </a:rPr>
                        <a:t>Выполнила:</a:t>
                      </a:r>
                      <a:endParaRPr lang="ru-RU" sz="1400" dirty="0">
                        <a:effectLst/>
                        <a:latin typeface="Times New Roman" panose="02020603050405020304" pitchFamily="18" charset="0"/>
                        <a:ea typeface="Times New Roman"/>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r h="320040">
                <a:tc>
                  <a:txBody>
                    <a:bodyPr/>
                    <a:lstStyle/>
                    <a:p>
                      <a:pPr>
                        <a:lnSpc>
                          <a:spcPct val="150000"/>
                        </a:lnSpc>
                        <a:spcAft>
                          <a:spcPts val="0"/>
                        </a:spcAft>
                      </a:pPr>
                      <a:r>
                        <a:rPr lang="ru-RU" sz="1400" dirty="0" smtClean="0">
                          <a:effectLst/>
                          <a:latin typeface="Times New Roman"/>
                          <a:ea typeface="Times New Roman"/>
                          <a:cs typeface="Times New Roman"/>
                        </a:rPr>
                        <a:t>Мытник </a:t>
                      </a:r>
                      <a:r>
                        <a:rPr lang="ru-RU" sz="1400" dirty="0">
                          <a:effectLst/>
                          <a:latin typeface="Times New Roman"/>
                          <a:ea typeface="Times New Roman"/>
                          <a:cs typeface="Times New Roman"/>
                        </a:rPr>
                        <a:t>Татьяна Алексеевна</a:t>
                      </a:r>
                      <a:endParaRPr lang="ru-RU" sz="1100" dirty="0">
                        <a:effectLst/>
                        <a:latin typeface="Calibri"/>
                        <a:ea typeface="Times New Roman"/>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val="10001"/>
                  </a:ext>
                </a:extLst>
              </a:tr>
            </a:tbl>
          </a:graphicData>
        </a:graphic>
      </p:graphicFrame>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076770">
            <a:off x="1169259" y="3734021"/>
            <a:ext cx="3024336" cy="2268252"/>
          </a:xfrm>
          <a:prstGeom prst="rect">
            <a:avLst/>
          </a:prstGeom>
        </p:spPr>
      </p:pic>
    </p:spTree>
    <p:extLst>
      <p:ext uri="{BB962C8B-B14F-4D97-AF65-F5344CB8AC3E}">
        <p14:creationId xmlns:p14="http://schemas.microsoft.com/office/powerpoint/2010/main" val="702946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864096"/>
          </a:xfrm>
        </p:spPr>
        <p:txBody>
          <a:bodyPr>
            <a:normAutofit/>
          </a:bodyPr>
          <a:lstStyle/>
          <a:p>
            <a:r>
              <a:rPr lang="ru-RU" dirty="0" smtClean="0"/>
              <a:t>Подготовительный</a:t>
            </a:r>
            <a:endParaRPr lang="ru-RU" dirty="0"/>
          </a:p>
        </p:txBody>
      </p:sp>
      <p:sp>
        <p:nvSpPr>
          <p:cNvPr id="3" name="Объект 2"/>
          <p:cNvSpPr>
            <a:spLocks noGrp="1"/>
          </p:cNvSpPr>
          <p:nvPr>
            <p:ph idx="1"/>
          </p:nvPr>
        </p:nvSpPr>
        <p:spPr>
          <a:xfrm>
            <a:off x="611560" y="1600200"/>
            <a:ext cx="4464496" cy="4525963"/>
          </a:xfrm>
        </p:spPr>
        <p:txBody>
          <a:bodyPr>
            <a:normAutofit lnSpcReduction="10000"/>
          </a:bodyPr>
          <a:lstStyle/>
          <a:p>
            <a:r>
              <a:rPr lang="ru-RU" dirty="0"/>
              <a:t>1. Определение актуальности, цели, задач и темы проекта.</a:t>
            </a:r>
          </a:p>
          <a:p>
            <a:r>
              <a:rPr lang="ru-RU" dirty="0"/>
              <a:t>2. Сбор информации, анализ информации, подготовка к проекту (художественная  и научная литература, загадки).</a:t>
            </a:r>
          </a:p>
          <a:p>
            <a:endParaRPr lang="ru-RU" dirty="0"/>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7093" y="1412776"/>
            <a:ext cx="1688592" cy="2432304"/>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224" y="2662456"/>
            <a:ext cx="1798320" cy="2365248"/>
          </a:xfrm>
          <a:prstGeom prst="rect">
            <a:avLst/>
          </a:prstGeom>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3808" y="3933056"/>
            <a:ext cx="1804416" cy="2359152"/>
          </a:xfrm>
          <a:prstGeom prst="rect">
            <a:avLst/>
          </a:prstGeom>
        </p:spPr>
      </p:pic>
    </p:spTree>
    <p:extLst>
      <p:ext uri="{BB962C8B-B14F-4D97-AF65-F5344CB8AC3E}">
        <p14:creationId xmlns:p14="http://schemas.microsoft.com/office/powerpoint/2010/main" val="2121054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936104"/>
          </a:xfrm>
        </p:spPr>
        <p:txBody>
          <a:bodyPr/>
          <a:lstStyle/>
          <a:p>
            <a:r>
              <a:rPr lang="ru-RU" dirty="0" smtClean="0"/>
              <a:t>Основной</a:t>
            </a:r>
            <a:endParaRPr lang="ru-RU" dirty="0"/>
          </a:p>
        </p:txBody>
      </p:sp>
      <p:sp>
        <p:nvSpPr>
          <p:cNvPr id="3" name="Объект 2"/>
          <p:cNvSpPr>
            <a:spLocks noGrp="1"/>
          </p:cNvSpPr>
          <p:nvPr>
            <p:ph idx="1"/>
          </p:nvPr>
        </p:nvSpPr>
        <p:spPr>
          <a:xfrm>
            <a:off x="611560" y="1412776"/>
            <a:ext cx="3970784" cy="4525963"/>
          </a:xfrm>
        </p:spPr>
        <p:txBody>
          <a:bodyPr>
            <a:normAutofit fontScale="85000" lnSpcReduction="10000"/>
          </a:bodyPr>
          <a:lstStyle/>
          <a:p>
            <a:r>
              <a:rPr lang="ru-RU" dirty="0"/>
              <a:t>1.Организация родительского собрания по теме «Разговор о правильном питании» .</a:t>
            </a:r>
          </a:p>
          <a:p>
            <a:r>
              <a:rPr lang="ru-RU" dirty="0"/>
              <a:t>2. Консультации для родителей</a:t>
            </a:r>
          </a:p>
          <a:p>
            <a:r>
              <a:rPr lang="ru-RU" dirty="0"/>
              <a:t>3. Непосредственно – образовательная деятельность по теме проекта</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9992" y="3284984"/>
            <a:ext cx="3528392" cy="2646294"/>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3968" y="1412776"/>
            <a:ext cx="2530145" cy="1639194"/>
          </a:xfrm>
          <a:prstGeom prst="rect">
            <a:avLst/>
          </a:prstGeom>
        </p:spPr>
      </p:pic>
    </p:spTree>
    <p:extLst>
      <p:ext uri="{BB962C8B-B14F-4D97-AF65-F5344CB8AC3E}">
        <p14:creationId xmlns:p14="http://schemas.microsoft.com/office/powerpoint/2010/main" val="3286909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080120"/>
          </a:xfrm>
        </p:spPr>
        <p:txBody>
          <a:bodyPr/>
          <a:lstStyle/>
          <a:p>
            <a:r>
              <a:rPr lang="ru-RU" dirty="0" smtClean="0"/>
              <a:t>Заключительный</a:t>
            </a:r>
            <a:endParaRPr lang="ru-RU" dirty="0"/>
          </a:p>
        </p:txBody>
      </p:sp>
      <p:sp>
        <p:nvSpPr>
          <p:cNvPr id="3" name="Объект 2"/>
          <p:cNvSpPr>
            <a:spLocks noGrp="1"/>
          </p:cNvSpPr>
          <p:nvPr>
            <p:ph idx="1"/>
          </p:nvPr>
        </p:nvSpPr>
        <p:spPr>
          <a:xfrm>
            <a:off x="457200" y="1556792"/>
            <a:ext cx="8229600" cy="4569371"/>
          </a:xfrm>
        </p:spPr>
        <p:txBody>
          <a:bodyPr/>
          <a:lstStyle/>
          <a:p>
            <a:r>
              <a:rPr lang="ru-RU" dirty="0" smtClean="0"/>
              <a:t>Совместная </a:t>
            </a:r>
            <a:r>
              <a:rPr lang="ru-RU" dirty="0"/>
              <a:t>деятельность детей и родителей</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95800">
            <a:off x="839239" y="2975502"/>
            <a:ext cx="2664296" cy="1998222"/>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204864"/>
            <a:ext cx="2758224" cy="1894384"/>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4982" y="4221088"/>
            <a:ext cx="2951232" cy="2015346"/>
          </a:xfrm>
          <a:prstGeom prst="rect">
            <a:avLst/>
          </a:prstGeom>
        </p:spPr>
      </p:pic>
    </p:spTree>
    <p:extLst>
      <p:ext uri="{BB962C8B-B14F-4D97-AF65-F5344CB8AC3E}">
        <p14:creationId xmlns:p14="http://schemas.microsoft.com/office/powerpoint/2010/main" val="1168182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924944"/>
            <a:ext cx="7499176" cy="3201219"/>
          </a:xfrm>
        </p:spPr>
        <p:txBody>
          <a:bodyPr>
            <a:normAutofit/>
          </a:bodyPr>
          <a:lstStyle/>
          <a:p>
            <a:pPr marL="0" indent="0">
              <a:buNone/>
            </a:pPr>
            <a:r>
              <a:rPr lang="ru-RU" sz="5400" dirty="0" smtClean="0">
                <a:latin typeface="Times New Roman" panose="02020603050405020304" pitchFamily="18" charset="0"/>
                <a:cs typeface="Times New Roman" panose="02020603050405020304" pitchFamily="18" charset="0"/>
              </a:rPr>
              <a:t>Спасибо за внимание!</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6330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lstStyle/>
          <a:p>
            <a:r>
              <a:rPr lang="ru-RU" dirty="0" smtClean="0"/>
              <a:t>Цель проекта</a:t>
            </a:r>
            <a:endParaRPr lang="ru-RU" dirty="0"/>
          </a:p>
        </p:txBody>
      </p:sp>
      <p:sp>
        <p:nvSpPr>
          <p:cNvPr id="3" name="Объект 2"/>
          <p:cNvSpPr>
            <a:spLocks noGrp="1"/>
          </p:cNvSpPr>
          <p:nvPr>
            <p:ph idx="1"/>
          </p:nvPr>
        </p:nvSpPr>
        <p:spPr>
          <a:xfrm>
            <a:off x="457200" y="1844824"/>
            <a:ext cx="8229600" cy="4281339"/>
          </a:xfrm>
        </p:spPr>
        <p:txBody>
          <a:bodyPr/>
          <a:lstStyle/>
          <a:p>
            <a:r>
              <a:rPr lang="ru-RU" dirty="0"/>
              <a:t>Дополнение и закрепление знаний детей о витаминах, их пользе для здоровья человека, о содержании тех или иных витаминов в овощах или фруктах. Совершенствовать познавательные способности детей, способствовать тому, чтобы дети стремились узнавать новую информацию о продуктах.</a:t>
            </a:r>
          </a:p>
          <a:p>
            <a:endParaRPr lang="ru-RU" dirty="0"/>
          </a:p>
        </p:txBody>
      </p:sp>
    </p:spTree>
    <p:extLst>
      <p:ext uri="{BB962C8B-B14F-4D97-AF65-F5344CB8AC3E}">
        <p14:creationId xmlns:p14="http://schemas.microsoft.com/office/powerpoint/2010/main" val="4280231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864096"/>
          </a:xfrm>
        </p:spPr>
        <p:txBody>
          <a:bodyPr/>
          <a:lstStyle/>
          <a:p>
            <a:r>
              <a:rPr lang="ru-RU" dirty="0" smtClean="0"/>
              <a:t>Задачи проекта</a:t>
            </a:r>
            <a:endParaRPr lang="ru-RU" dirty="0"/>
          </a:p>
        </p:txBody>
      </p:sp>
      <p:sp>
        <p:nvSpPr>
          <p:cNvPr id="3" name="Объект 2"/>
          <p:cNvSpPr>
            <a:spLocks noGrp="1"/>
          </p:cNvSpPr>
          <p:nvPr>
            <p:ph idx="1"/>
          </p:nvPr>
        </p:nvSpPr>
        <p:spPr/>
        <p:txBody>
          <a:bodyPr>
            <a:normAutofit lnSpcReduction="10000"/>
          </a:bodyPr>
          <a:lstStyle/>
          <a:p>
            <a:pPr lvl="0"/>
            <a:r>
              <a:rPr lang="ru-RU" dirty="0"/>
              <a:t>Учить описывать внешний вид овощей  и фруктов,  делать простые выводы о произрастании  овощей и фруктов.</a:t>
            </a:r>
          </a:p>
          <a:p>
            <a:pPr lvl="0"/>
            <a:r>
              <a:rPr lang="ru-RU" dirty="0"/>
              <a:t>Формировать интерес к произведениям русского фольклора (загадки, пословицы, поговорки).</a:t>
            </a:r>
          </a:p>
          <a:p>
            <a:pPr lvl="0"/>
            <a:r>
              <a:rPr lang="ru-RU" dirty="0"/>
              <a:t>Повышать заинтересованность родителей к продуктивной досуговой деятельности с детьми.</a:t>
            </a:r>
          </a:p>
          <a:p>
            <a:endParaRPr lang="ru-RU" dirty="0"/>
          </a:p>
        </p:txBody>
      </p:sp>
    </p:spTree>
    <p:extLst>
      <p:ext uri="{BB962C8B-B14F-4D97-AF65-F5344CB8AC3E}">
        <p14:creationId xmlns:p14="http://schemas.microsoft.com/office/powerpoint/2010/main" val="1362608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080120"/>
          </a:xfrm>
        </p:spPr>
        <p:txBody>
          <a:bodyPr/>
          <a:lstStyle/>
          <a:p>
            <a:r>
              <a:rPr lang="ru-RU" dirty="0" smtClean="0"/>
              <a:t>Тип проекта</a:t>
            </a:r>
            <a:endParaRPr lang="ru-RU" dirty="0"/>
          </a:p>
        </p:txBody>
      </p:sp>
      <p:sp>
        <p:nvSpPr>
          <p:cNvPr id="3" name="Объект 2"/>
          <p:cNvSpPr>
            <a:spLocks noGrp="1"/>
          </p:cNvSpPr>
          <p:nvPr>
            <p:ph idx="1"/>
          </p:nvPr>
        </p:nvSpPr>
        <p:spPr/>
        <p:txBody>
          <a:bodyPr>
            <a:normAutofit lnSpcReduction="10000"/>
          </a:bodyPr>
          <a:lstStyle/>
          <a:p>
            <a:r>
              <a:rPr lang="ru-RU" sz="2800" b="1" dirty="0"/>
              <a:t>Тип проекта: </a:t>
            </a:r>
            <a:r>
              <a:rPr lang="ru-RU" sz="2800" dirty="0"/>
              <a:t>краткосрочный  (1 неделя) </a:t>
            </a:r>
          </a:p>
          <a:p>
            <a:r>
              <a:rPr lang="ru-RU" sz="2800" b="1" dirty="0"/>
              <a:t>Вид проекта: </a:t>
            </a:r>
            <a:r>
              <a:rPr lang="ru-RU" sz="2800" dirty="0"/>
              <a:t>практико-ориентированный</a:t>
            </a:r>
          </a:p>
          <a:p>
            <a:r>
              <a:rPr lang="ru-RU" sz="2800" b="1" dirty="0"/>
              <a:t>Участники проекта: </a:t>
            </a:r>
            <a:r>
              <a:rPr lang="ru-RU" sz="2800" dirty="0"/>
              <a:t>дети, воспитатель, старший воспитатель, инструктор по физическому воспитанию, родители .</a:t>
            </a:r>
          </a:p>
          <a:p>
            <a:pPr marL="0" indent="0" algn="ctr">
              <a:buNone/>
            </a:pPr>
            <a:endParaRPr lang="ru-RU" sz="2600" dirty="0" smtClean="0">
              <a:latin typeface="Times New Roman" panose="02020603050405020304" pitchFamily="18" charset="0"/>
              <a:cs typeface="Times New Roman" panose="02020603050405020304" pitchFamily="18" charset="0"/>
            </a:endParaRPr>
          </a:p>
          <a:p>
            <a:pPr marL="0" indent="0" algn="ctr">
              <a:buNone/>
            </a:pPr>
            <a:r>
              <a:rPr lang="ru-RU" sz="2600" dirty="0" smtClean="0">
                <a:latin typeface="Times New Roman" panose="02020603050405020304" pitchFamily="18" charset="0"/>
                <a:cs typeface="Times New Roman" panose="02020603050405020304" pitchFamily="18" charset="0"/>
              </a:rPr>
              <a:t>Проект </a:t>
            </a:r>
            <a:r>
              <a:rPr lang="ru-RU" sz="2600" dirty="0">
                <a:latin typeface="Times New Roman" panose="02020603050405020304" pitchFamily="18" charset="0"/>
                <a:cs typeface="Times New Roman" panose="02020603050405020304" pitchFamily="18" charset="0"/>
              </a:rPr>
              <a:t>реализовывался на базе Мурманского муниципального бюджетного дошкольного образовательного учреждения детский сад комбинированного вида № 87, в старшей группе.</a:t>
            </a:r>
          </a:p>
          <a:p>
            <a:endParaRPr lang="ru-RU" dirty="0"/>
          </a:p>
        </p:txBody>
      </p:sp>
    </p:spTree>
    <p:extLst>
      <p:ext uri="{BB962C8B-B14F-4D97-AF65-F5344CB8AC3E}">
        <p14:creationId xmlns:p14="http://schemas.microsoft.com/office/powerpoint/2010/main" val="3176684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143000"/>
          </a:xfrm>
        </p:spPr>
        <p:txBody>
          <a:bodyPr/>
          <a:lstStyle/>
          <a:p>
            <a:r>
              <a:rPr lang="ru-RU" dirty="0" smtClean="0"/>
              <a:t>Ожидаемые результаты</a:t>
            </a:r>
            <a:endParaRPr lang="ru-RU" dirty="0"/>
          </a:p>
        </p:txBody>
      </p:sp>
      <p:sp>
        <p:nvSpPr>
          <p:cNvPr id="3" name="Объект 2"/>
          <p:cNvSpPr>
            <a:spLocks noGrp="1"/>
          </p:cNvSpPr>
          <p:nvPr>
            <p:ph idx="1"/>
          </p:nvPr>
        </p:nvSpPr>
        <p:spPr>
          <a:xfrm>
            <a:off x="457200" y="1916832"/>
            <a:ext cx="8229600" cy="4392488"/>
          </a:xfrm>
        </p:spPr>
        <p:txBody>
          <a:bodyPr>
            <a:normAutofit/>
          </a:bodyPr>
          <a:lstStyle/>
          <a:p>
            <a:r>
              <a:rPr lang="ru-RU" b="1" dirty="0"/>
              <a:t>Образовательные</a:t>
            </a:r>
            <a:endParaRPr lang="ru-RU" dirty="0"/>
          </a:p>
          <a:p>
            <a:pPr lvl="0"/>
            <a:r>
              <a:rPr lang="ru-RU" dirty="0"/>
              <a:t>Дети узнают много нового о витаминах, содержащихся в овощах и фруктах, получат практические навыки по приготовлению салатов.</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7284" y="4077072"/>
            <a:ext cx="3539885" cy="2654914"/>
          </a:xfrm>
          <a:prstGeom prst="rect">
            <a:avLst/>
          </a:prstGeom>
        </p:spPr>
      </p:pic>
    </p:spTree>
    <p:extLst>
      <p:ext uri="{BB962C8B-B14F-4D97-AF65-F5344CB8AC3E}">
        <p14:creationId xmlns:p14="http://schemas.microsoft.com/office/powerpoint/2010/main" val="1804801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836712"/>
            <a:ext cx="7920880" cy="5289451"/>
          </a:xfrm>
        </p:spPr>
        <p:txBody>
          <a:bodyPr/>
          <a:lstStyle/>
          <a:p>
            <a:r>
              <a:rPr lang="ru-RU" b="1" dirty="0"/>
              <a:t>Воспитательные</a:t>
            </a:r>
            <a:endParaRPr lang="ru-RU" dirty="0"/>
          </a:p>
          <a:p>
            <a:pPr lvl="0"/>
            <a:r>
              <a:rPr lang="ru-RU" dirty="0"/>
              <a:t>Дети станут более выносливыми, жизнерадостными, здоровыми.</a:t>
            </a:r>
          </a:p>
          <a:p>
            <a:pPr lvl="0"/>
            <a:r>
              <a:rPr lang="ru-RU" dirty="0"/>
              <a:t>Дети узнают и правильно будут придумывать названия салатов из овощей и фруктов.</a:t>
            </a:r>
          </a:p>
          <a:p>
            <a:pPr lvl="0"/>
            <a:r>
              <a:rPr lang="ru-RU" dirty="0"/>
              <a:t>Не будут привередничать во время еды.</a:t>
            </a:r>
          </a:p>
          <a:p>
            <a:endParaRPr lang="ru-RU" dirty="0"/>
          </a:p>
        </p:txBody>
      </p:sp>
    </p:spTree>
    <p:extLst>
      <p:ext uri="{BB962C8B-B14F-4D97-AF65-F5344CB8AC3E}">
        <p14:creationId xmlns:p14="http://schemas.microsoft.com/office/powerpoint/2010/main" val="1816128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4258816" cy="5217443"/>
          </a:xfrm>
        </p:spPr>
        <p:txBody>
          <a:bodyPr>
            <a:normAutofit lnSpcReduction="10000"/>
          </a:bodyPr>
          <a:lstStyle/>
          <a:p>
            <a:r>
              <a:rPr lang="ru-RU" b="1" dirty="0"/>
              <a:t>Технические</a:t>
            </a:r>
            <a:endParaRPr lang="ru-RU" dirty="0"/>
          </a:p>
          <a:p>
            <a:pPr lvl="0"/>
            <a:r>
              <a:rPr lang="ru-RU" dirty="0" smtClean="0"/>
              <a:t>Оформление </a:t>
            </a:r>
            <a:r>
              <a:rPr lang="ru-RU" dirty="0"/>
              <a:t>фотоальбома, мини - книжек об овощах.</a:t>
            </a:r>
          </a:p>
          <a:p>
            <a:pPr lvl="0"/>
            <a:r>
              <a:rPr lang="ru-RU" dirty="0" smtClean="0"/>
              <a:t>Конспекты </a:t>
            </a:r>
            <a:r>
              <a:rPr lang="ru-RU" dirty="0"/>
              <a:t>занятий по ознакомлению с овощами – фруктами.</a:t>
            </a:r>
          </a:p>
          <a:p>
            <a:pPr lvl="0"/>
            <a:r>
              <a:rPr lang="ru-RU" dirty="0"/>
              <a:t>Оформление консультация для  родителей.</a:t>
            </a:r>
          </a:p>
          <a:p>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5660" y="3501008"/>
            <a:ext cx="3240360" cy="2291962"/>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5660" y="908720"/>
            <a:ext cx="3096344" cy="2340316"/>
          </a:xfrm>
          <a:prstGeom prst="rect">
            <a:avLst/>
          </a:prstGeom>
        </p:spPr>
      </p:pic>
    </p:spTree>
    <p:extLst>
      <p:ext uri="{BB962C8B-B14F-4D97-AF65-F5344CB8AC3E}">
        <p14:creationId xmlns:p14="http://schemas.microsoft.com/office/powerpoint/2010/main" val="3783125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229600" cy="5289451"/>
          </a:xfrm>
        </p:spPr>
        <p:txBody>
          <a:bodyPr>
            <a:normAutofit fontScale="92500" lnSpcReduction="10000"/>
          </a:bodyPr>
          <a:lstStyle/>
          <a:p>
            <a:r>
              <a:rPr lang="ru-RU" b="1" dirty="0"/>
              <a:t>Проектировочный</a:t>
            </a:r>
            <a:endParaRPr lang="ru-RU" dirty="0"/>
          </a:p>
          <a:p>
            <a:r>
              <a:rPr lang="ru-RU" dirty="0"/>
              <a:t>Участие детей в проекте «Овощи и фрукты- полезные продукты» позволит максимально обогатить знания и представления детей об овощах и </a:t>
            </a:r>
            <a:r>
              <a:rPr lang="ru-RU" dirty="0" err="1"/>
              <a:t>фруктых</a:t>
            </a:r>
            <a:r>
              <a:rPr lang="ru-RU" dirty="0"/>
              <a:t>, их свойствах, развить связную речь, творческие способности, поисковую деятельность, развить познавательную активность детей.</a:t>
            </a:r>
          </a:p>
          <a:p>
            <a:r>
              <a:rPr lang="ru-RU" dirty="0"/>
              <a:t>Проект способствует установлению новых форм взаимодействия между детьми, родителями и педагогами.</a:t>
            </a:r>
          </a:p>
          <a:p>
            <a:endParaRPr lang="ru-RU" dirty="0"/>
          </a:p>
        </p:txBody>
      </p:sp>
    </p:spTree>
    <p:extLst>
      <p:ext uri="{BB962C8B-B14F-4D97-AF65-F5344CB8AC3E}">
        <p14:creationId xmlns:p14="http://schemas.microsoft.com/office/powerpoint/2010/main" val="3322455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реализации проекта</a:t>
            </a:r>
            <a:endParaRPr lang="ru-RU" dirty="0"/>
          </a:p>
        </p:txBody>
      </p:sp>
      <p:sp>
        <p:nvSpPr>
          <p:cNvPr id="3" name="Объект 2"/>
          <p:cNvSpPr>
            <a:spLocks noGrp="1"/>
          </p:cNvSpPr>
          <p:nvPr>
            <p:ph idx="1"/>
          </p:nvPr>
        </p:nvSpPr>
        <p:spPr/>
        <p:txBody>
          <a:bodyPr/>
          <a:lstStyle/>
          <a:p>
            <a:r>
              <a:rPr lang="ru-RU" dirty="0" smtClean="0"/>
              <a:t>Подготовительный </a:t>
            </a:r>
          </a:p>
          <a:p>
            <a:r>
              <a:rPr lang="ru-RU" dirty="0" smtClean="0"/>
              <a:t>Основной</a:t>
            </a:r>
          </a:p>
          <a:p>
            <a:r>
              <a:rPr lang="ru-RU" dirty="0" smtClean="0"/>
              <a:t>Заключительный</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2461583"/>
            <a:ext cx="3312368" cy="2484276"/>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3573016"/>
            <a:ext cx="3491880" cy="2618910"/>
          </a:xfrm>
          <a:prstGeom prst="rect">
            <a:avLst/>
          </a:prstGeom>
        </p:spPr>
      </p:pic>
    </p:spTree>
    <p:extLst>
      <p:ext uri="{BB962C8B-B14F-4D97-AF65-F5344CB8AC3E}">
        <p14:creationId xmlns:p14="http://schemas.microsoft.com/office/powerpoint/2010/main" val="353702665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313</Words>
  <Application>Microsoft Office PowerPoint</Application>
  <PresentationFormat>Экран (4:3)</PresentationFormat>
  <Paragraphs>43</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Times New Roman</vt:lpstr>
      <vt:lpstr>Тема Office</vt:lpstr>
      <vt:lpstr>   ПРОЕКТ по профессиональному модулю ПМ.01  Организация мероприятий, направленных на укрепление здоровья ребенка и его физического развития    «Овощи и фрукты- полезные продукты» </vt:lpstr>
      <vt:lpstr>Цель проекта</vt:lpstr>
      <vt:lpstr>Задачи проекта</vt:lpstr>
      <vt:lpstr>Тип проекта</vt:lpstr>
      <vt:lpstr>Ожидаемые результаты</vt:lpstr>
      <vt:lpstr>Презентация PowerPoint</vt:lpstr>
      <vt:lpstr>Презентация PowerPoint</vt:lpstr>
      <vt:lpstr>Презентация PowerPoint</vt:lpstr>
      <vt:lpstr>Этапы реализации проекта</vt:lpstr>
      <vt:lpstr>Подготовительный</vt:lpstr>
      <vt:lpstr>Основной</vt:lpstr>
      <vt:lpstr>Заключительный</vt:lpstr>
      <vt:lpstr>Презентация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и науки Мурманской области Государственное автономное образовательное учреждение  Мурманской области среднего профессионального образования  «Мурманский педагогический колледж» (ГАОУ МО СПО «МПК»)  ПРОЕКТ по профессиональному модулю ПМ.01  Организация мероприятий, направленных на укрепление здоровья ребенка и его физического развития    «Овощи и фрукты- полезные продукты»</dc:title>
  <dc:creator>Rosya</dc:creator>
  <cp:lastModifiedBy>Татьяна</cp:lastModifiedBy>
  <cp:revision>9</cp:revision>
  <dcterms:created xsi:type="dcterms:W3CDTF">2016-01-06T16:02:08Z</dcterms:created>
  <dcterms:modified xsi:type="dcterms:W3CDTF">2019-01-11T08:52:15Z</dcterms:modified>
</cp:coreProperties>
</file>