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2" r:id="rId6"/>
    <p:sldId id="274" r:id="rId7"/>
    <p:sldId id="263" r:id="rId8"/>
    <p:sldId id="277" r:id="rId9"/>
    <p:sldId id="281" r:id="rId10"/>
    <p:sldId id="283" r:id="rId11"/>
    <p:sldId id="265" r:id="rId12"/>
    <p:sldId id="266" r:id="rId13"/>
    <p:sldId id="267" r:id="rId14"/>
    <p:sldId id="269" r:id="rId15"/>
    <p:sldId id="271" r:id="rId16"/>
    <p:sldId id="272" r:id="rId17"/>
    <p:sldId id="273"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K:\ProPowerPoint\Шаблоны\ПРИРОДА\Осень\Ose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 y="-17463"/>
            <a:ext cx="9140825"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3779912" y="5301207"/>
            <a:ext cx="5364087" cy="864097"/>
          </a:xfrm>
        </p:spPr>
        <p:txBody>
          <a:bodyPr/>
          <a:lstStyle>
            <a:lvl1pPr>
              <a:defRPr b="1">
                <a:solidFill>
                  <a:schemeClr val="tx1">
                    <a:lumMod val="85000"/>
                    <a:lumOff val="15000"/>
                  </a:schemeClr>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4355976" y="6309320"/>
            <a:ext cx="4680520" cy="409600"/>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Tree>
    <p:extLst>
      <p:ext uri="{BB962C8B-B14F-4D97-AF65-F5344CB8AC3E}">
        <p14:creationId xmlns:p14="http://schemas.microsoft.com/office/powerpoint/2010/main" val="127042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766334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K:\ProPowerPoint\Шаблоны\ПРИРОДА\Осень\OsenSlid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0638"/>
            <a:ext cx="9170988" cy="687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Заголовок 1"/>
          <p:cNvSpPr>
            <a:spLocks noGrp="1"/>
          </p:cNvSpPr>
          <p:nvPr>
            <p:ph type="title"/>
          </p:nvPr>
        </p:nvSpPr>
        <p:spPr bwMode="auto">
          <a:xfrm>
            <a:off x="1547813" y="274638"/>
            <a:ext cx="71389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8" name="Текст 2"/>
          <p:cNvSpPr>
            <a:spLocks noGrp="1"/>
          </p:cNvSpPr>
          <p:nvPr>
            <p:ph type="body" idx="1"/>
          </p:nvPr>
        </p:nvSpPr>
        <p:spPr bwMode="auto">
          <a:xfrm>
            <a:off x="1547813" y="1600200"/>
            <a:ext cx="7138987"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Tree>
  </p:cSld>
  <p:clrMap bg1="lt1" tx1="dk1" bg2="lt2" tx2="dk2" accent1="accent1" accent2="accent2" accent3="accent3" accent4="accent4" accent5="accent5" accent6="accent6" hlink="hlink" folHlink="folHlink"/>
  <p:sldLayoutIdLst>
    <p:sldLayoutId id="2147483656" r:id="rId1"/>
    <p:sldLayoutId id="2147483655"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K:\ProPowerPoint\Шаблоны\ПРИРОДА\Осень\OsenPrin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113" y="-100013"/>
            <a:ext cx="9263063" cy="695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1501647" y="1340768"/>
            <a:ext cx="7488559" cy="2626004"/>
          </a:xfrm>
          <a:solidFill>
            <a:schemeClr val="accent6">
              <a:lumMod val="75000"/>
              <a:alpha val="43000"/>
            </a:schemeClr>
          </a:solidFill>
          <a:ln w="38100"/>
        </p:spPr>
        <p:txBody>
          <a:bodyPr/>
          <a:lstStyle/>
          <a:p>
            <a:pPr>
              <a:defRPr/>
            </a:pP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Проект второй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младшей группы</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«Деревья нашего участка»</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119664" y="4653136"/>
            <a:ext cx="3024336" cy="923330"/>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Составили воспитатели: </a:t>
            </a:r>
          </a:p>
          <a:p>
            <a:r>
              <a:rPr lang="ru-RU" dirty="0" smtClean="0">
                <a:latin typeface="Times New Roman" panose="02020603050405020304" pitchFamily="18" charset="0"/>
                <a:cs typeface="Times New Roman" panose="02020603050405020304" pitchFamily="18" charset="0"/>
              </a:rPr>
              <a:t>Слепец Елена Сергеевна,</a:t>
            </a:r>
          </a:p>
          <a:p>
            <a:r>
              <a:rPr lang="ru-RU" dirty="0" err="1" smtClean="0">
                <a:latin typeface="Times New Roman" panose="02020603050405020304" pitchFamily="18" charset="0"/>
                <a:cs typeface="Times New Roman" panose="02020603050405020304" pitchFamily="18" charset="0"/>
              </a:rPr>
              <a:t>Щипцова</a:t>
            </a:r>
            <a:r>
              <a:rPr lang="ru-RU" dirty="0" smtClean="0">
                <a:latin typeface="Times New Roman" panose="02020603050405020304" pitchFamily="18" charset="0"/>
                <a:cs typeface="Times New Roman" panose="02020603050405020304" pitchFamily="18" charset="0"/>
              </a:rPr>
              <a:t> Татьяна Юрьевна</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15616" y="0"/>
            <a:ext cx="7874590" cy="1477328"/>
          </a:xfrm>
          <a:prstGeom prst="rect">
            <a:avLst/>
          </a:prstGeom>
        </p:spPr>
        <p:txBody>
          <a:bodyPr wrap="square">
            <a:spAutoFit/>
          </a:bodyPr>
          <a:lstStyle/>
          <a:p>
            <a:pPr algn="ctr"/>
            <a:r>
              <a:rPr lang="ru-RU" dirty="0" smtClean="0">
                <a:latin typeface="Times New Roman" panose="02020603050405020304" pitchFamily="18" charset="0"/>
                <a:cs typeface="Times New Roman" panose="02020603050405020304" pitchFamily="18" charset="0"/>
              </a:rPr>
              <a:t>Государственное бюджетное дошкольное образовательное учреждение детский сад №85 общеразвивающего вида с приоритетным осуществлением деятельности по познавательно-речевому развитию детей</a:t>
            </a:r>
          </a:p>
          <a:p>
            <a:pPr algn="ctr"/>
            <a:r>
              <a:rPr lang="ru-RU" dirty="0" smtClean="0">
                <a:latin typeface="Times New Roman" panose="02020603050405020304" pitchFamily="18" charset="0"/>
                <a:cs typeface="Times New Roman" panose="02020603050405020304" pitchFamily="18" charset="0"/>
              </a:rPr>
              <a:t>Фрунзенского района Санкт-Петербурга</a:t>
            </a:r>
          </a:p>
          <a:p>
            <a:endParaRPr lang="ru-RU" dirty="0"/>
          </a:p>
        </p:txBody>
      </p:sp>
      <p:sp>
        <p:nvSpPr>
          <p:cNvPr id="7" name="TextBox 6"/>
          <p:cNvSpPr txBox="1"/>
          <p:nvPr/>
        </p:nvSpPr>
        <p:spPr>
          <a:xfrm>
            <a:off x="4116084" y="6165304"/>
            <a:ext cx="1873654" cy="369332"/>
          </a:xfrm>
          <a:prstGeom prst="rect">
            <a:avLst/>
          </a:prstGeom>
          <a:noFill/>
        </p:spPr>
        <p:txBody>
          <a:bodyPr wrap="none" rtlCol="0">
            <a:spAutoFit/>
          </a:bodyPr>
          <a:lstStyle/>
          <a:p>
            <a:r>
              <a:rPr lang="ru-RU" dirty="0" smtClean="0">
                <a:latin typeface="Times New Roman" panose="02020603050405020304" pitchFamily="18" charset="0"/>
                <a:cs typeface="Times New Roman" panose="02020603050405020304" pitchFamily="18" charset="0"/>
              </a:rPr>
              <a:t>Санкт-Петербург</a:t>
            </a:r>
            <a:endParaRPr lang="ru-RU"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47664" y="0"/>
            <a:ext cx="7488832" cy="954107"/>
          </a:xfrm>
          <a:prstGeom prst="rect">
            <a:avLst/>
          </a:prstGeom>
        </p:spPr>
        <p:txBody>
          <a:bodyPr wrap="square">
            <a:spAutoFit/>
          </a:bodyPr>
          <a:lstStyle/>
          <a:p>
            <a:pPr algn="just"/>
            <a:r>
              <a:rPr lang="ru-RU" sz="1400" dirty="0" smtClean="0">
                <a:latin typeface="Times New Roman" panose="02020603050405020304" pitchFamily="18" charset="0"/>
                <a:cs typeface="Times New Roman" panose="02020603050405020304" pitchFamily="18" charset="0"/>
              </a:rPr>
              <a:t>«ПОДБЕРИ ЛИСТОЧКИ» Цель: способствовать формированию </a:t>
            </a:r>
            <a:r>
              <a:rPr lang="ru-RU" sz="1400" dirty="0" err="1" smtClean="0">
                <a:latin typeface="Times New Roman" panose="02020603050405020304" pitchFamily="18" charset="0"/>
                <a:cs typeface="Times New Roman" panose="02020603050405020304" pitchFamily="18" charset="0"/>
              </a:rPr>
              <a:t>цветовосприятия</a:t>
            </a:r>
            <a:r>
              <a:rPr lang="ru-RU" sz="1400" dirty="0" smtClean="0">
                <a:latin typeface="Times New Roman" panose="02020603050405020304" pitchFamily="18" charset="0"/>
                <a:cs typeface="Times New Roman" panose="02020603050405020304" pitchFamily="18" charset="0"/>
              </a:rPr>
              <a:t> листьев деревьев.</a:t>
            </a:r>
          </a:p>
          <a:p>
            <a:pPr algn="just"/>
            <a:r>
              <a:rPr lang="ru-RU" sz="1400" dirty="0" smtClean="0">
                <a:latin typeface="Times New Roman" panose="02020603050405020304" pitchFamily="18" charset="0"/>
                <a:cs typeface="Times New Roman" panose="02020603050405020304" pitchFamily="18" charset="0"/>
              </a:rPr>
              <a:t>Ход игры: Предложить ребенку разложить листочки к деревьям соответствующего цвета, чтобы листочки были одинакового цвета с деревом.</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63421" y="1446459"/>
            <a:ext cx="2736304" cy="1539171"/>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2080" y="1375085"/>
            <a:ext cx="2808312" cy="1579676"/>
          </a:xfrm>
          <a:prstGeom prst="rect">
            <a:avLst/>
          </a:prstGeom>
        </p:spPr>
      </p:pic>
      <p:sp>
        <p:nvSpPr>
          <p:cNvPr id="2" name="Прямоугольник 1"/>
          <p:cNvSpPr/>
          <p:nvPr/>
        </p:nvSpPr>
        <p:spPr>
          <a:xfrm>
            <a:off x="1547664" y="2954761"/>
            <a:ext cx="7488832" cy="1600438"/>
          </a:xfrm>
          <a:prstGeom prst="rect">
            <a:avLst/>
          </a:prstGeom>
        </p:spPr>
        <p:txBody>
          <a:bodyPr wrap="square">
            <a:spAutoFit/>
          </a:bodyPr>
          <a:lstStyle/>
          <a:p>
            <a:pPr lvl="0" algn="just"/>
            <a:r>
              <a:rPr lang="ru-RU" sz="1400" dirty="0">
                <a:solidFill>
                  <a:prstClr val="black"/>
                </a:solidFill>
                <a:latin typeface="Times New Roman" panose="02020603050405020304" pitchFamily="18" charset="0"/>
                <a:cs typeface="Times New Roman" panose="02020603050405020304" pitchFamily="18" charset="0"/>
              </a:rPr>
              <a:t>«СОСТАВЬ КАРТИНКУ» Цель: обучение мысленному соединению частей предмета в единое целое – синтезу; расширить представление о деревьях; учить собирать целое из частей; развивать зрительное восприятие, внимание; развитие моторики пальцев рук.</a:t>
            </a:r>
          </a:p>
          <a:p>
            <a:pPr lvl="0" algn="just"/>
            <a:r>
              <a:rPr lang="ru-RU" sz="1400" dirty="0">
                <a:solidFill>
                  <a:prstClr val="black"/>
                </a:solidFill>
                <a:latin typeface="Times New Roman" panose="02020603050405020304" pitchFamily="18" charset="0"/>
                <a:cs typeface="Times New Roman" panose="02020603050405020304" pitchFamily="18" charset="0"/>
              </a:rPr>
              <a:t>Ход игры: Воспитатель просит детей сложить части картинок осенних деревьев в одно целое. Детям необходимо найти и сложить вместе картинки одного дерева. Далее воспитатель побуждает детей к называнию полученного дерева. По завершению игры педагог с детьми закрепляет названия цветов.</a:t>
            </a: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31573" y="4640933"/>
            <a:ext cx="4056751" cy="1513984"/>
          </a:xfrm>
          <a:prstGeom prst="rect">
            <a:avLst/>
          </a:prstGeom>
        </p:spPr>
      </p:pic>
    </p:spTree>
    <p:extLst>
      <p:ext uri="{BB962C8B-B14F-4D97-AF65-F5344CB8AC3E}">
        <p14:creationId xmlns:p14="http://schemas.microsoft.com/office/powerpoint/2010/main" val="2124267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27176" y="0"/>
            <a:ext cx="7416824" cy="2462213"/>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Дидактические игры на прогулке </a:t>
            </a:r>
          </a:p>
          <a:p>
            <a:pPr algn="just"/>
            <a:r>
              <a:rPr lang="ru-RU" sz="1400" dirty="0" smtClean="0">
                <a:latin typeface="Times New Roman" panose="02020603050405020304" pitchFamily="18" charset="0"/>
                <a:cs typeface="Times New Roman" panose="02020603050405020304" pitchFamily="18" charset="0"/>
              </a:rPr>
              <a:t>«С КАКОГО ДЕРЕВА ЛИСТОЧЕК» Цель: учить детей узнавать и называть листья с деревьев, развивать зрительную память, внимание. Материал: за ранее приготовленные  листочки с деревьев, колокольчик.                                                                                                      Ход игры: На площадке по кругу разложены листочки с деревьев. Дети бегают вокруг листьев, пока звенит звонок. Как только звонок замолкает - дети останавливаются и по очереди называют, с какого дерева листочек, у которого они остановились.</a:t>
            </a:r>
          </a:p>
          <a:p>
            <a:pPr algn="just"/>
            <a:r>
              <a:rPr lang="ru-RU" sz="1400" dirty="0" smtClean="0">
                <a:latin typeface="Times New Roman" panose="02020603050405020304" pitchFamily="18" charset="0"/>
                <a:cs typeface="Times New Roman" panose="02020603050405020304" pitchFamily="18" charset="0"/>
              </a:rPr>
              <a:t>«НАЗВАТЬ ДЕРЕВО» Цель: учить детей узнавать и называть деревья на уличной площадке; развивать зрительную память, воспитывать любовь к природе. Ход игры: Воспитатель подводит детей к деревьям и просит напомнить название этого дерева. -Кто быстрее найдет березу? -Один, два, три - к березе беги! дереву.</a:t>
            </a: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95736" y="2462213"/>
            <a:ext cx="4320480" cy="2430270"/>
          </a:xfrm>
          <a:prstGeom prst="rect">
            <a:avLst/>
          </a:prstGeom>
        </p:spPr>
      </p:pic>
    </p:spTree>
    <p:extLst>
      <p:ext uri="{BB962C8B-B14F-4D97-AF65-F5344CB8AC3E}">
        <p14:creationId xmlns:p14="http://schemas.microsoft.com/office/powerpoint/2010/main" val="510477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113499"/>
            <a:ext cx="6858000" cy="1600438"/>
          </a:xfrm>
          <a:prstGeom prst="rect">
            <a:avLst/>
          </a:prstGeom>
        </p:spPr>
        <p:txBody>
          <a:bodyPr wrap="square">
            <a:spAutoFit/>
          </a:bodyPr>
          <a:lstStyle/>
          <a:p>
            <a:pPr algn="just"/>
            <a:r>
              <a:rPr lang="ru-RU" sz="1400" dirty="0" smtClean="0">
                <a:latin typeface="Times New Roman" panose="02020603050405020304" pitchFamily="18" charset="0"/>
                <a:cs typeface="Times New Roman" panose="02020603050405020304" pitchFamily="18" charset="0"/>
              </a:rPr>
              <a:t>«НАЙДИ ЛИСТОЧЕК.» Цель: различать и называть листья знакомых деревьев, вспоминать названия деревьев, развивать речь детей; воспитывать у них внимание и эстетические чувства. Материал: у каждого ребенка одинаковые букеты из 34 листочков , один букет у воспитателя. Ход игры: Воспитатель раздает детям букеты, а один оставляет себе. Затем показывает какой-то листочек, например, березовый и говорит: «Раз, два, три - такой же листочек покажи!» Дети поднимают руки и показывают березовые листочки.</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99792" y="1730997"/>
            <a:ext cx="4929208" cy="2772680"/>
          </a:xfrm>
          <a:prstGeom prst="rect">
            <a:avLst/>
          </a:prstGeom>
        </p:spPr>
      </p:pic>
    </p:spTree>
    <p:extLst>
      <p:ext uri="{BB962C8B-B14F-4D97-AF65-F5344CB8AC3E}">
        <p14:creationId xmlns:p14="http://schemas.microsoft.com/office/powerpoint/2010/main" val="1272233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91680" y="0"/>
            <a:ext cx="7200800" cy="3754874"/>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Подвижные игры:</a:t>
            </a:r>
          </a:p>
          <a:p>
            <a:pPr algn="just"/>
            <a:r>
              <a:rPr lang="ru-RU" sz="1400" dirty="0" smtClean="0">
                <a:latin typeface="Times New Roman" panose="02020603050405020304" pitchFamily="18" charset="0"/>
                <a:cs typeface="Times New Roman" panose="02020603050405020304" pitchFamily="18" charset="0"/>
              </a:rPr>
              <a:t>«НАЙДИ ЛИСТОК, КАК НА ДЕРЕВЕ» Цель: учить классифицировать растения по определенному признаку; развивать наблюдательность. Ход игры: Воспитатель делит группу на несколько подгрупп. Каждой предлагает хорошо рассмотреть листья на одном из деревьев, а потом найти такие же на земле. Педагог говорит: «Давайте посмотрим, какая команда быстрее найдет нужные листья». Дети начинают поиски. Члены каждой команды, выполнив задание, собираются около дерева, листья которого они искали. Выигрывает та команда, которая соберется возле дерева первой, или та, которая соберет больше листьев.</a:t>
            </a:r>
          </a:p>
          <a:p>
            <a:pPr algn="just"/>
            <a:r>
              <a:rPr lang="ru-RU" sz="1400" dirty="0" smtClean="0">
                <a:latin typeface="Times New Roman" panose="02020603050405020304" pitchFamily="18" charset="0"/>
                <a:cs typeface="Times New Roman" panose="02020603050405020304" pitchFamily="18" charset="0"/>
              </a:rPr>
              <a:t>«ТАКОЙ ЛИСТОК - ЛЕТИ КО МНЕ» Цель: развивать внимание, наблюдательность; упражнять в нахождении листьев по сходству; активизировать словарь. Ход игры: Воспитатель с детьми рассматривает листья, упавшие с деревьев. Описывает их, говорит, с какого они дерева. Через некоторое время, раздает детям листья от разных деревьев, находящихся на участке, и просит внимательно его послушать. Показывает лист от дерева и говорит: «У кого такой же листок, бегите ко мне!»</a:t>
            </a:r>
          </a:p>
          <a:p>
            <a:pPr algn="just"/>
            <a:r>
              <a:rPr lang="ru-RU" sz="1400" dirty="0" smtClean="0">
                <a:latin typeface="Times New Roman" panose="02020603050405020304" pitchFamily="18" charset="0"/>
                <a:cs typeface="Times New Roman" panose="02020603050405020304" pitchFamily="18" charset="0"/>
              </a:rPr>
              <a:t>«НАЙДИ СВОЙ ДОМИК» Каждый ребенок выбирает себе домик (дерево). По сигналу дети выбегают на площадку и бегают в разных направлениях. По сигналу «Найди свой домик!» занимают домики и называют название дерево, под которым они стоят.</a:t>
            </a:r>
            <a:endParaRPr lang="ru-RU" sz="1400"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71800" y="3763091"/>
            <a:ext cx="4688230" cy="2639797"/>
          </a:xfrm>
          <a:prstGeom prst="rect">
            <a:avLst/>
          </a:prstGeom>
        </p:spPr>
      </p:pic>
    </p:spTree>
    <p:extLst>
      <p:ext uri="{BB962C8B-B14F-4D97-AF65-F5344CB8AC3E}">
        <p14:creationId xmlns:p14="http://schemas.microsoft.com/office/powerpoint/2010/main" val="682172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619672" y="-27296"/>
            <a:ext cx="7632848" cy="954107"/>
          </a:xfrm>
          <a:prstGeom prst="rect">
            <a:avLst/>
          </a:prstGeom>
        </p:spPr>
        <p:txBody>
          <a:bodyPr wrap="square">
            <a:spAutoFit/>
          </a:bodyPr>
          <a:lstStyle/>
          <a:p>
            <a:r>
              <a:rPr lang="ru-RU" sz="1400" dirty="0">
                <a:latin typeface="Times New Roman" panose="02020603050405020304" pitchFamily="18" charset="0"/>
                <a:cs typeface="Times New Roman" panose="02020603050405020304" pitchFamily="18" charset="0"/>
              </a:rPr>
              <a:t>8</a:t>
            </a:r>
            <a:r>
              <a:rPr lang="ru-RU" sz="1400" dirty="0" smtClean="0">
                <a:latin typeface="Times New Roman" panose="02020603050405020304" pitchFamily="18" charset="0"/>
                <a:cs typeface="Times New Roman" panose="02020603050405020304" pitchFamily="18" charset="0"/>
              </a:rPr>
              <a:t>. Работа с родителями:</a:t>
            </a:r>
          </a:p>
          <a:p>
            <a:r>
              <a:rPr lang="ru-RU" sz="1400" dirty="0" smtClean="0">
                <a:latin typeface="Times New Roman" panose="02020603050405020304" pitchFamily="18" charset="0"/>
                <a:cs typeface="Times New Roman" panose="02020603050405020304" pitchFamily="18" charset="0"/>
              </a:rPr>
              <a:t>1. Рекомендации: «Прогулки с детьми на природу».</a:t>
            </a:r>
          </a:p>
          <a:p>
            <a:r>
              <a:rPr lang="ru-RU" sz="1400" dirty="0" smtClean="0">
                <a:latin typeface="Times New Roman" panose="02020603050405020304" pitchFamily="18" charset="0"/>
                <a:cs typeface="Times New Roman" panose="02020603050405020304" pitchFamily="18" charset="0"/>
              </a:rPr>
              <a:t>2. Консультация: «Будем заботиться, и беречь природу».</a:t>
            </a:r>
          </a:p>
          <a:p>
            <a:r>
              <a:rPr lang="ru-RU" sz="1400" dirty="0" smtClean="0">
                <a:latin typeface="Times New Roman" panose="02020603050405020304" pitchFamily="18" charset="0"/>
                <a:cs typeface="Times New Roman" panose="02020603050405020304" pitchFamily="18" charset="0"/>
              </a:rPr>
              <a:t>3. Совместная творческая деятельность: оформление выставки детских работ «Листопад»</a:t>
            </a:r>
            <a:endParaRPr lang="ru-RU" sz="1400"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28515" y="926811"/>
            <a:ext cx="3168193" cy="1782109"/>
          </a:xfrm>
          <a:prstGeom prst="rect">
            <a:avLst/>
          </a:prstGeom>
        </p:spPr>
      </p:pic>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4048" y="2852936"/>
            <a:ext cx="3591716" cy="2020340"/>
          </a:xfrm>
          <a:prstGeom prst="rect">
            <a:avLst/>
          </a:prstGeom>
        </p:spPr>
      </p:pic>
    </p:spTree>
    <p:extLst>
      <p:ext uri="{BB962C8B-B14F-4D97-AF65-F5344CB8AC3E}">
        <p14:creationId xmlns:p14="http://schemas.microsoft.com/office/powerpoint/2010/main" val="3393962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63688" y="13076"/>
            <a:ext cx="6912768" cy="1169551"/>
          </a:xfrm>
          <a:prstGeom prst="rect">
            <a:avLst/>
          </a:prstGeom>
        </p:spPr>
        <p:txBody>
          <a:bodyPr wrap="square">
            <a:spAutoFit/>
          </a:bodyPr>
          <a:lstStyle/>
          <a:p>
            <a:pPr algn="just"/>
            <a:r>
              <a:rPr lang="ru-RU" sz="1400" b="1" dirty="0" smtClean="0">
                <a:latin typeface="Times New Roman" panose="02020603050405020304" pitchFamily="18" charset="0"/>
                <a:cs typeface="Times New Roman" panose="02020603050405020304" pitchFamily="18" charset="0"/>
              </a:rPr>
              <a:t>Итог: </a:t>
            </a:r>
            <a:r>
              <a:rPr lang="ru-RU" sz="1400" dirty="0" smtClean="0">
                <a:latin typeface="Times New Roman" panose="02020603050405020304" pitchFamily="18" charset="0"/>
                <a:cs typeface="Times New Roman" panose="02020603050405020304" pitchFamily="18" charset="0"/>
              </a:rPr>
              <a:t>В результате проведения игр, бесед, наблюдений у детей сформировались элементарные представления  о деревьях; дети научились находить их характерные признаки. Дети с удовольствием включаются в проигрывание пальчиковых, дидактических и подвижных игр. Знают наизусть стихи о деревьях. Появилось заботливое отношение к объектам природы. </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63688" y="1342854"/>
            <a:ext cx="3456384" cy="1841413"/>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8090" y="3674427"/>
            <a:ext cx="3539885" cy="199118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88090" y="1358858"/>
            <a:ext cx="3539884" cy="1850658"/>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63688" y="3645024"/>
            <a:ext cx="3456384" cy="1991185"/>
          </a:xfrm>
          <a:prstGeom prst="rect">
            <a:avLst/>
          </a:prstGeom>
        </p:spPr>
      </p:pic>
    </p:spTree>
    <p:extLst>
      <p:ext uri="{BB962C8B-B14F-4D97-AF65-F5344CB8AC3E}">
        <p14:creationId xmlns:p14="http://schemas.microsoft.com/office/powerpoint/2010/main" val="3851416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568913" y="188640"/>
            <a:ext cx="7575087" cy="923330"/>
          </a:xfrm>
          <a:prstGeom prst="rect">
            <a:avLst/>
          </a:prstGeom>
          <a:noFill/>
        </p:spPr>
        <p:txBody>
          <a:bodyPr wrap="none" lIns="91440" tIns="45720" rIns="91440" bIns="45720">
            <a:spAutoFit/>
          </a:bodyPr>
          <a:lstStyle/>
          <a:p>
            <a:pPr algn="ctr"/>
            <a:r>
              <a:rPr lang="ru-RU" sz="5400" b="1" dirty="0" smtClean="0">
                <a:ln w="22225">
                  <a:solidFill>
                    <a:schemeClr val="accent2"/>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Спасибо за внимание!!!</a:t>
            </a:r>
            <a:endParaRPr lang="ru-RU" sz="5400" b="1" dirty="0">
              <a:ln w="22225">
                <a:solidFill>
                  <a:schemeClr val="accent2"/>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84148" y="1340768"/>
            <a:ext cx="5544616" cy="4069984"/>
          </a:xfrm>
          <a:prstGeom prst="rect">
            <a:avLst/>
          </a:prstGeom>
        </p:spPr>
      </p:pic>
    </p:spTree>
    <p:extLst>
      <p:ext uri="{BB962C8B-B14F-4D97-AF65-F5344CB8AC3E}">
        <p14:creationId xmlns:p14="http://schemas.microsoft.com/office/powerpoint/2010/main" val="350747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332656"/>
            <a:ext cx="6858000" cy="4247317"/>
          </a:xfrm>
          <a:prstGeom prst="rect">
            <a:avLst/>
          </a:prstGeom>
        </p:spPr>
        <p:txBody>
          <a:bodyPr wrap="square">
            <a:spAutoFit/>
          </a:bodyPr>
          <a:lstStyle/>
          <a:p>
            <a:pPr algn="ctr"/>
            <a:r>
              <a:rPr lang="ru-RU" b="1" dirty="0" smtClean="0">
                <a:latin typeface="Times New Roman" panose="02020603050405020304" pitchFamily="18" charset="0"/>
                <a:cs typeface="Times New Roman" panose="02020603050405020304" pitchFamily="18" charset="0"/>
              </a:rPr>
              <a:t>Список использованной литературы: </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1</a:t>
            </a:r>
            <a:r>
              <a:rPr lang="ru-RU" dirty="0" smtClean="0">
                <a:latin typeface="Times New Roman" panose="02020603050405020304" pitchFamily="18" charset="0"/>
                <a:cs typeface="Times New Roman" panose="02020603050405020304" pitchFamily="18" charset="0"/>
              </a:rPr>
              <a:t>. Николаева С.Н. «Методика экологического воспитания дошкольников». Учебное пособие для студентов среднего и высшего </a:t>
            </a:r>
            <a:r>
              <a:rPr lang="ru-RU" dirty="0" err="1" smtClean="0">
                <a:latin typeface="Times New Roman" panose="02020603050405020304" pitchFamily="18" charset="0"/>
                <a:cs typeface="Times New Roman" panose="02020603050405020304" pitchFamily="18" charset="0"/>
              </a:rPr>
              <a:t>пед</a:t>
            </a:r>
            <a:r>
              <a:rPr lang="ru-RU" dirty="0" smtClean="0">
                <a:latin typeface="Times New Roman" panose="02020603050405020304" pitchFamily="18" charset="0"/>
                <a:cs typeface="Times New Roman" panose="02020603050405020304" pitchFamily="18" charset="0"/>
              </a:rPr>
              <a:t>. Учебного заведений. М. Издательский центр «Академия», 1999 г. </a:t>
            </a:r>
          </a:p>
          <a:p>
            <a:endParaRPr lang="ru-RU" dirty="0" smtClean="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2</a:t>
            </a:r>
            <a:r>
              <a:rPr lang="ru-RU" dirty="0" smtClean="0">
                <a:latin typeface="Times New Roman" panose="02020603050405020304" pitchFamily="18" charset="0"/>
                <a:cs typeface="Times New Roman" panose="02020603050405020304" pitchFamily="18" charset="0"/>
              </a:rPr>
              <a:t>. Рыжова Н.А.  «Экологическое образование в детском саду». М. Издательский дом «Карапуз», 2001 г.  </a:t>
            </a:r>
          </a:p>
          <a:p>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3. </a:t>
            </a:r>
            <a:r>
              <a:rPr lang="ru-RU" dirty="0" err="1" smtClean="0">
                <a:latin typeface="Times New Roman" panose="02020603050405020304" pitchFamily="18" charset="0"/>
                <a:cs typeface="Times New Roman" panose="02020603050405020304" pitchFamily="18" charset="0"/>
              </a:rPr>
              <a:t>Теплюк</a:t>
            </a:r>
            <a:r>
              <a:rPr lang="ru-RU" dirty="0" smtClean="0">
                <a:latin typeface="Times New Roman" panose="02020603050405020304" pitchFamily="18" charset="0"/>
                <a:cs typeface="Times New Roman" panose="02020603050405020304" pitchFamily="18" charset="0"/>
              </a:rPr>
              <a:t> С.Н. «Занятия на прогулках с детьми младшего дошкольного возраста» Пособие для педагогов дошкольных учреждений. Издательство центр ВЛАДОС, 2001 г. </a:t>
            </a:r>
          </a:p>
          <a:p>
            <a:endParaRPr lang="ru-RU" dirty="0" smtClean="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4</a:t>
            </a:r>
            <a:r>
              <a:rPr lang="ru-RU" dirty="0" smtClean="0">
                <a:latin typeface="Times New Roman" panose="02020603050405020304" pitchFamily="18" charset="0"/>
                <a:cs typeface="Times New Roman" panose="02020603050405020304" pitchFamily="18" charset="0"/>
              </a:rPr>
              <a:t>. Шорыгина Т. А. «Деревья. Какие они?». Москва, 2001г.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1832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691680" y="233353"/>
            <a:ext cx="7344816" cy="5863144"/>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АКТУАЛЬНОСТЬ:</a:t>
            </a:r>
            <a:r>
              <a:rPr lang="ru-RU" b="1" dirty="0" smtClean="0">
                <a:latin typeface="Times New Roman" panose="02020603050405020304" pitchFamily="18" charset="0"/>
                <a:cs typeface="Times New Roman" panose="02020603050405020304" pitchFamily="18" charset="0"/>
              </a:rPr>
              <a:t> </a:t>
            </a:r>
          </a:p>
          <a:p>
            <a:pPr algn="just"/>
            <a:r>
              <a:rPr lang="ru-RU" sz="1400" dirty="0" smtClean="0">
                <a:latin typeface="Times New Roman" panose="02020603050405020304" pitchFamily="18" charset="0"/>
                <a:cs typeface="Times New Roman" panose="02020603050405020304" pitchFamily="18" charset="0"/>
              </a:rPr>
              <a:t>Во время прогулки выяснилось что дети не знают названия деревьев на участке детского сада. Так же у детей недостаточно развито чувство заботы к объектам природы. Дети рвали листочки у деревьев, пытались ломать ветки. Начинать экологическое воспитание дошкольников можно уже в младшей группе. Малыши доверчивы и непосредственны, легко включаются в совместную с взрослым практическую деятельность. Важным аспектом экологического воспитания на данном возрастном этапе является формирование у детей первоначальных представлений о живых объектах, развитие элементарных умений правильно взаимодействовать с растениями, участвовать в деятельности по созданию для них нужных условий. Заложить любовь к родной природе можно только в младшем возрасте. Потом поменять мировоззрение, изменить представления и взгляды человека на окружающее необычайно сложно. Именно поэтому важно своевременно развивать экологическое сознание маленькой личности. Таким образом, мы решили реализовать проект «Деревья нашего участка». Это позволит расширить и углубить интерес и знания детей о деревьях, послужит формированию бережного отношения к  ним.</a:t>
            </a:r>
          </a:p>
          <a:p>
            <a:pPr lvl="0"/>
            <a:r>
              <a:rPr lang="ru-RU" sz="1400" b="1" dirty="0">
                <a:solidFill>
                  <a:prstClr val="black"/>
                </a:solidFill>
                <a:latin typeface="Times New Roman" panose="02020603050405020304" pitchFamily="18" charset="0"/>
                <a:cs typeface="Times New Roman" panose="02020603050405020304" pitchFamily="18" charset="0"/>
              </a:rPr>
              <a:t>Цель: </a:t>
            </a:r>
            <a:r>
              <a:rPr lang="ru-RU" sz="1400" dirty="0">
                <a:solidFill>
                  <a:prstClr val="black"/>
                </a:solidFill>
                <a:latin typeface="Times New Roman" panose="02020603050405020304" pitchFamily="18" charset="0"/>
                <a:cs typeface="Times New Roman" panose="02020603050405020304" pitchFamily="18" charset="0"/>
              </a:rPr>
              <a:t>Создание условий для детей младшего дошкольного возраста для ознакомления с деревьями на территории ДОУ.</a:t>
            </a:r>
          </a:p>
          <a:p>
            <a:pPr lvl="0">
              <a:lnSpc>
                <a:spcPct val="150000"/>
              </a:lnSpc>
            </a:pPr>
            <a:r>
              <a:rPr lang="ru-RU" sz="1400" b="1" dirty="0">
                <a:solidFill>
                  <a:prstClr val="black"/>
                </a:solidFill>
                <a:latin typeface="Times New Roman" panose="02020603050405020304" pitchFamily="18" charset="0"/>
                <a:cs typeface="Times New Roman" panose="02020603050405020304" pitchFamily="18" charset="0"/>
              </a:rPr>
              <a:t>Задачи:</a:t>
            </a:r>
            <a:r>
              <a:rPr lang="ru-RU" sz="1400" dirty="0">
                <a:solidFill>
                  <a:prstClr val="black"/>
                </a:solidFill>
                <a:latin typeface="Times New Roman" panose="02020603050405020304" pitchFamily="18" charset="0"/>
                <a:cs typeface="Times New Roman" panose="02020603050405020304" pitchFamily="18" charset="0"/>
              </a:rPr>
              <a:t> </a:t>
            </a:r>
          </a:p>
          <a:p>
            <a:pPr lvl="0"/>
            <a:r>
              <a:rPr lang="ru-RU" sz="1400" dirty="0">
                <a:solidFill>
                  <a:prstClr val="black"/>
                </a:solidFill>
                <a:latin typeface="Times New Roman" panose="02020603050405020304" pitchFamily="18" charset="0"/>
                <a:cs typeface="Times New Roman" panose="02020603050405020304" pitchFamily="18" charset="0"/>
              </a:rPr>
              <a:t>-Учить различать характерные признаки  деревьев (берёзы, сосны, рябины, ели, вяза, липы, клена).</a:t>
            </a:r>
          </a:p>
          <a:p>
            <a:pPr lvl="0"/>
            <a:r>
              <a:rPr lang="ru-RU" sz="1400" dirty="0">
                <a:solidFill>
                  <a:prstClr val="black"/>
                </a:solidFill>
                <a:latin typeface="Times New Roman" panose="02020603050405020304" pitchFamily="18" charset="0"/>
                <a:cs typeface="Times New Roman" panose="02020603050405020304" pitchFamily="18" charset="0"/>
              </a:rPr>
              <a:t>- Формировать представление детей о разнообразии деревьев.</a:t>
            </a:r>
          </a:p>
          <a:p>
            <a:pPr lvl="0"/>
            <a:r>
              <a:rPr lang="ru-RU" sz="1400" dirty="0">
                <a:solidFill>
                  <a:prstClr val="black"/>
                </a:solidFill>
                <a:latin typeface="Times New Roman" panose="02020603050405020304" pitchFamily="18" charset="0"/>
                <a:cs typeface="Times New Roman" panose="02020603050405020304" pitchFamily="18" charset="0"/>
              </a:rPr>
              <a:t>- Создать условия для формирования у детей младшего дошкольного возраста бережного отношения к природе.</a:t>
            </a:r>
          </a:p>
          <a:p>
            <a:pPr lvl="0"/>
            <a:r>
              <a:rPr lang="ru-RU" sz="1400" dirty="0">
                <a:solidFill>
                  <a:prstClr val="black"/>
                </a:solidFill>
                <a:latin typeface="Times New Roman" panose="02020603050405020304" pitchFamily="18" charset="0"/>
                <a:cs typeface="Times New Roman" panose="02020603050405020304" pitchFamily="18" charset="0"/>
              </a:rPr>
              <a:t> - Продолжать развивать интерес к объектам природы.</a:t>
            </a:r>
          </a:p>
          <a:p>
            <a:pPr lvl="0"/>
            <a:r>
              <a:rPr lang="ru-RU" sz="1400" dirty="0">
                <a:solidFill>
                  <a:prstClr val="black"/>
                </a:solidFill>
                <a:latin typeface="Times New Roman" panose="02020603050405020304" pitchFamily="18" charset="0"/>
                <a:cs typeface="Times New Roman" panose="02020603050405020304" pitchFamily="18" charset="0"/>
              </a:rPr>
              <a:t> - Продолжать развивать познавательные интересы.</a:t>
            </a:r>
          </a:p>
          <a:p>
            <a:pPr algn="just"/>
            <a:endParaRPr lang="ru-RU" sz="1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691680" y="0"/>
            <a:ext cx="7272808" cy="5001369"/>
          </a:xfrm>
          <a:prstGeom prst="rect">
            <a:avLst/>
          </a:prstGeom>
        </p:spPr>
        <p:txBody>
          <a:bodyPr wrap="square">
            <a:spAutoFit/>
          </a:bodyPr>
          <a:lstStyle/>
          <a:p>
            <a:endParaRPr lang="ru-RU" sz="1400" dirty="0" smtClean="0">
              <a:latin typeface="Times New Roman" panose="02020603050405020304" pitchFamily="18" charset="0"/>
              <a:cs typeface="Times New Roman" panose="02020603050405020304" pitchFamily="18" charset="0"/>
            </a:endParaRPr>
          </a:p>
          <a:p>
            <a:r>
              <a:rPr lang="ru-RU" sz="1400" b="1" dirty="0" smtClean="0">
                <a:latin typeface="Times New Roman" panose="02020603050405020304" pitchFamily="18" charset="0"/>
                <a:cs typeface="Times New Roman" panose="02020603050405020304" pitchFamily="18" charset="0"/>
              </a:rPr>
              <a:t>Тип проекта: </a:t>
            </a:r>
            <a:r>
              <a:rPr lang="ru-RU" sz="1400" dirty="0" smtClean="0">
                <a:latin typeface="Times New Roman" panose="02020603050405020304" pitchFamily="18" charset="0"/>
                <a:cs typeface="Times New Roman" panose="02020603050405020304" pitchFamily="18" charset="0"/>
              </a:rPr>
              <a:t>познавательно-творческий, групповой, краткосрочный (1 неделя).</a:t>
            </a:r>
          </a:p>
          <a:p>
            <a:pPr>
              <a:lnSpc>
                <a:spcPct val="150000"/>
              </a:lnSpc>
            </a:pPr>
            <a:r>
              <a:rPr lang="ru-RU" sz="1400" b="1" dirty="0" smtClean="0">
                <a:latin typeface="Times New Roman" panose="02020603050405020304" pitchFamily="18" charset="0"/>
                <a:cs typeface="Times New Roman" panose="02020603050405020304" pitchFamily="18" charset="0"/>
              </a:rPr>
              <a:t>Предполагаемый результат:</a:t>
            </a:r>
          </a:p>
          <a:p>
            <a:r>
              <a:rPr lang="ru-RU" sz="1400" b="1" dirty="0" smtClean="0">
                <a:latin typeface="Times New Roman" panose="02020603050405020304" pitchFamily="18" charset="0"/>
                <a:cs typeface="Times New Roman" panose="02020603050405020304" pitchFamily="18" charset="0"/>
              </a:rPr>
              <a:t>Дети: </a:t>
            </a:r>
            <a:r>
              <a:rPr lang="ru-RU" sz="1400" dirty="0" smtClean="0">
                <a:latin typeface="Times New Roman" panose="02020603050405020304" pitchFamily="18" charset="0"/>
                <a:cs typeface="Times New Roman" panose="02020603050405020304" pitchFamily="18" charset="0"/>
              </a:rPr>
              <a:t>формирование осознанно-правильного отношения к природе, систематизация знаний о деревьях, повышение познавательных интересов через различные виды деятельности.</a:t>
            </a:r>
          </a:p>
          <a:p>
            <a:r>
              <a:rPr lang="ru-RU" sz="1400" b="1" dirty="0" smtClean="0">
                <a:latin typeface="Times New Roman" panose="02020603050405020304" pitchFamily="18" charset="0"/>
                <a:cs typeface="Times New Roman" panose="02020603050405020304" pitchFamily="18" charset="0"/>
              </a:rPr>
              <a:t>Родители: </a:t>
            </a:r>
            <a:r>
              <a:rPr lang="ru-RU" sz="1400" dirty="0" smtClean="0">
                <a:latin typeface="Times New Roman" panose="02020603050405020304" pitchFamily="18" charset="0"/>
                <a:cs typeface="Times New Roman" panose="02020603050405020304" pitchFamily="18" charset="0"/>
              </a:rPr>
              <a:t>повысится интерес у родителей к данному вопросу, расширится кругозор экологических знаний родителей.</a:t>
            </a:r>
          </a:p>
          <a:p>
            <a:r>
              <a:rPr lang="ru-RU" sz="1400" dirty="0" smtClean="0">
                <a:latin typeface="Times New Roman" panose="02020603050405020304" pitchFamily="18" charset="0"/>
                <a:cs typeface="Times New Roman" panose="02020603050405020304" pitchFamily="18" charset="0"/>
              </a:rPr>
              <a:t>Участники проекта: дети, родители, воспитатели.</a:t>
            </a:r>
          </a:p>
          <a:p>
            <a:r>
              <a:rPr lang="ru-RU" sz="1400" dirty="0">
                <a:latin typeface="Times New Roman" panose="02020603050405020304" pitchFamily="18" charset="0"/>
                <a:cs typeface="Times New Roman" panose="02020603050405020304" pitchFamily="18" charset="0"/>
              </a:rPr>
              <a:t>Методы и приёмы: наглядные, словесные, игровые, практические:</a:t>
            </a:r>
          </a:p>
          <a:p>
            <a:r>
              <a:rPr lang="ru-RU" sz="1400" dirty="0">
                <a:latin typeface="Times New Roman" panose="02020603050405020304" pitchFamily="18" charset="0"/>
                <a:cs typeface="Times New Roman" panose="02020603050405020304" pitchFamily="18" charset="0"/>
              </a:rPr>
              <a:t> - наблюдения,</a:t>
            </a:r>
          </a:p>
          <a:p>
            <a:r>
              <a:rPr lang="ru-RU" sz="1400" dirty="0">
                <a:latin typeface="Times New Roman" panose="02020603050405020304" pitchFamily="18" charset="0"/>
                <a:cs typeface="Times New Roman" panose="02020603050405020304" pitchFamily="18" charset="0"/>
              </a:rPr>
              <a:t>- рассматривание картин, прослушивание песен и музыкальных произведений,</a:t>
            </a:r>
          </a:p>
          <a:p>
            <a:r>
              <a:rPr lang="ru-RU" sz="1400" dirty="0">
                <a:latin typeface="Times New Roman" panose="02020603050405020304" pitchFamily="18" charset="0"/>
                <a:cs typeface="Times New Roman" panose="02020603050405020304" pitchFamily="18" charset="0"/>
              </a:rPr>
              <a:t>- беседы,</a:t>
            </a:r>
          </a:p>
          <a:p>
            <a:r>
              <a:rPr lang="ru-RU" sz="1400" dirty="0">
                <a:latin typeface="Times New Roman" panose="02020603050405020304" pitchFamily="18" charset="0"/>
                <a:cs typeface="Times New Roman" panose="02020603050405020304" pitchFamily="18" charset="0"/>
              </a:rPr>
              <a:t>- чтение художественной литературы,</a:t>
            </a:r>
          </a:p>
          <a:p>
            <a:r>
              <a:rPr lang="ru-RU" sz="1400" dirty="0">
                <a:latin typeface="Times New Roman" panose="02020603050405020304" pitchFamily="18" charset="0"/>
                <a:cs typeface="Times New Roman" panose="02020603050405020304" pitchFamily="18" charset="0"/>
              </a:rPr>
              <a:t>- заучивание стихов, пословиц,</a:t>
            </a:r>
          </a:p>
          <a:p>
            <a:r>
              <a:rPr lang="ru-RU" sz="1400" dirty="0">
                <a:latin typeface="Times New Roman" panose="02020603050405020304" pitchFamily="18" charset="0"/>
                <a:cs typeface="Times New Roman" panose="02020603050405020304" pitchFamily="18" charset="0"/>
              </a:rPr>
              <a:t>- игры,</a:t>
            </a:r>
          </a:p>
          <a:p>
            <a:r>
              <a:rPr lang="ru-RU" sz="1400" dirty="0">
                <a:latin typeface="Times New Roman" panose="02020603050405020304" pitchFamily="18" charset="0"/>
                <a:cs typeface="Times New Roman" panose="02020603050405020304" pitchFamily="18" charset="0"/>
              </a:rPr>
              <a:t>- экскурсии,</a:t>
            </a:r>
          </a:p>
          <a:p>
            <a:r>
              <a:rPr lang="ru-RU" sz="1400" dirty="0">
                <a:latin typeface="Times New Roman" panose="02020603050405020304" pitchFamily="18" charset="0"/>
                <a:cs typeface="Times New Roman" panose="02020603050405020304" pitchFamily="18" charset="0"/>
              </a:rPr>
              <a:t>- опыты.</a:t>
            </a:r>
          </a:p>
          <a:p>
            <a:r>
              <a:rPr lang="ru-RU" sz="1400" dirty="0">
                <a:latin typeface="Times New Roman" panose="02020603050405020304" pitchFamily="18" charset="0"/>
                <a:cs typeface="Times New Roman" panose="02020603050405020304" pitchFamily="18" charset="0"/>
              </a:rPr>
              <a:t>Продукты проекта:  разработанные рекомендации и консультации для родителей; выставка творческих работ детей; систематизированный дидактический, литературный и иллюстрированный материал по теме «Деревья».</a:t>
            </a:r>
          </a:p>
          <a:p>
            <a:endParaRPr lang="ru-RU" sz="1400"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407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22104" y="-154924"/>
            <a:ext cx="7128792" cy="1815882"/>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Этапы реализации проекта</a:t>
            </a:r>
          </a:p>
          <a:p>
            <a:pPr algn="ctr"/>
            <a:endParaRPr lang="ru-RU" sz="1400" b="1" dirty="0" smtClean="0">
              <a:latin typeface="Times New Roman" panose="02020603050405020304" pitchFamily="18" charset="0"/>
              <a:cs typeface="Times New Roman" panose="02020603050405020304" pitchFamily="18" charset="0"/>
            </a:endParaRPr>
          </a:p>
          <a:p>
            <a:pPr marL="400050" indent="-400050" algn="ctr">
              <a:buAutoNum type="romanUcPeriod"/>
            </a:pPr>
            <a:r>
              <a:rPr lang="ru-RU" sz="1400" b="1" dirty="0" smtClean="0">
                <a:latin typeface="Times New Roman" panose="02020603050405020304" pitchFamily="18" charset="0"/>
                <a:cs typeface="Times New Roman" panose="02020603050405020304" pitchFamily="18" charset="0"/>
              </a:rPr>
              <a:t>Подготовительный этап:</a:t>
            </a:r>
          </a:p>
          <a:p>
            <a:pPr algn="ctr"/>
            <a:endParaRPr lang="ru-RU" sz="1400" b="1" dirty="0" smtClean="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 постановка целей, определение актуальности и значимости проекта</a:t>
            </a:r>
          </a:p>
          <a:p>
            <a:r>
              <a:rPr lang="ru-RU" sz="1400" dirty="0" smtClean="0">
                <a:latin typeface="Times New Roman" panose="02020603050405020304" pitchFamily="18" charset="0"/>
                <a:cs typeface="Times New Roman" panose="02020603050405020304" pitchFamily="18" charset="0"/>
              </a:rPr>
              <a:t>– подбор методической литературы для реализации проекта;</a:t>
            </a:r>
          </a:p>
          <a:p>
            <a:r>
              <a:rPr lang="ru-RU" sz="1400" dirty="0" smtClean="0">
                <a:latin typeface="Times New Roman" panose="02020603050405020304" pitchFamily="18" charset="0"/>
                <a:cs typeface="Times New Roman" panose="02020603050405020304" pitchFamily="18" charset="0"/>
              </a:rPr>
              <a:t>– подбор наглядно-дидактического материала, художественной литературы, репродукций картин, организация развивающей среды в группе.</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9160" y="1691408"/>
            <a:ext cx="2592853" cy="1851790"/>
          </a:xfrm>
          <a:prstGeom prst="rect">
            <a:avLst/>
          </a:prstGeom>
        </p:spPr>
      </p:pic>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9159" y="3678144"/>
            <a:ext cx="2592853" cy="2070038"/>
          </a:xfrm>
          <a:prstGeom prst="rect">
            <a:avLst/>
          </a:prstGeom>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24940" y="1712789"/>
            <a:ext cx="1247845" cy="1965356"/>
          </a:xfrm>
          <a:prstGeom prst="rect">
            <a:avLst/>
          </a:prstGeom>
        </p:spPr>
      </p:pic>
      <p:pic>
        <p:nvPicPr>
          <p:cNvPr id="11" name="Рисунок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62867" y="1593725"/>
            <a:ext cx="1348742" cy="2084419"/>
          </a:xfrm>
          <a:prstGeom prst="rect">
            <a:avLst/>
          </a:prstGeom>
        </p:spPr>
      </p:pic>
    </p:spTree>
    <p:extLst>
      <p:ext uri="{BB962C8B-B14F-4D97-AF65-F5344CB8AC3E}">
        <p14:creationId xmlns:p14="http://schemas.microsoft.com/office/powerpoint/2010/main" val="2882175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286000" y="197346"/>
            <a:ext cx="6102424" cy="1815882"/>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II. Основной этап:</a:t>
            </a:r>
          </a:p>
          <a:p>
            <a:pPr algn="just"/>
            <a:r>
              <a:rPr lang="ru-RU" sz="1400" dirty="0" smtClean="0">
                <a:latin typeface="Times New Roman" panose="02020603050405020304" pitchFamily="18" charset="0"/>
                <a:cs typeface="Times New Roman" panose="02020603050405020304" pitchFamily="18" charset="0"/>
              </a:rPr>
              <a:t>1. Беседы с детьми:</a:t>
            </a:r>
          </a:p>
          <a:p>
            <a:pPr algn="just"/>
            <a:r>
              <a:rPr lang="ru-RU" sz="1400" dirty="0" smtClean="0">
                <a:latin typeface="Times New Roman" panose="02020603050405020304" pitchFamily="18" charset="0"/>
                <a:cs typeface="Times New Roman" panose="02020603050405020304" pitchFamily="18" charset="0"/>
              </a:rPr>
              <a:t>- «Здравствуй, дерево!»;</a:t>
            </a:r>
          </a:p>
          <a:p>
            <a:pPr algn="just"/>
            <a:r>
              <a:rPr lang="ru-RU" sz="1400" dirty="0" smtClean="0">
                <a:latin typeface="Times New Roman" panose="02020603050405020304" pitchFamily="18" charset="0"/>
                <a:cs typeface="Times New Roman" panose="02020603050405020304" pitchFamily="18" charset="0"/>
              </a:rPr>
              <a:t>- «Какие деревья растут на участке»;</a:t>
            </a:r>
          </a:p>
          <a:p>
            <a:pPr algn="just"/>
            <a:r>
              <a:rPr lang="ru-RU" sz="1400" dirty="0" smtClean="0">
                <a:latin typeface="Times New Roman" panose="02020603050405020304" pitchFamily="18" charset="0"/>
                <a:cs typeface="Times New Roman" panose="02020603050405020304" pitchFamily="18" charset="0"/>
              </a:rPr>
              <a:t>- «Как деревья помогают человеку»;</a:t>
            </a:r>
          </a:p>
          <a:p>
            <a:pPr algn="just"/>
            <a:r>
              <a:rPr lang="ru-RU" sz="1400" dirty="0" smtClean="0">
                <a:latin typeface="Times New Roman" panose="02020603050405020304" pitchFamily="18" charset="0"/>
                <a:cs typeface="Times New Roman" panose="02020603050405020304" pitchFamily="18" charset="0"/>
              </a:rPr>
              <a:t>- «Как появляются деревья»;</a:t>
            </a:r>
          </a:p>
          <a:p>
            <a:pPr algn="just"/>
            <a:r>
              <a:rPr lang="ru-RU" sz="1400" dirty="0" smtClean="0">
                <a:latin typeface="Times New Roman" panose="02020603050405020304" pitchFamily="18" charset="0"/>
                <a:cs typeface="Times New Roman" panose="02020603050405020304" pitchFamily="18" charset="0"/>
              </a:rPr>
              <a:t>- «Почему нужно беречь и охранять деревья»;</a:t>
            </a:r>
          </a:p>
          <a:p>
            <a:pPr algn="just"/>
            <a:r>
              <a:rPr lang="ru-RU" sz="1400" dirty="0" smtClean="0">
                <a:latin typeface="Times New Roman" panose="02020603050405020304" pitchFamily="18" charset="0"/>
                <a:cs typeface="Times New Roman" panose="02020603050405020304" pitchFamily="18" charset="0"/>
              </a:rPr>
              <a:t>- «Как сберечь деревья?»</a:t>
            </a: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98737" y="2013228"/>
            <a:ext cx="4505334" cy="2536156"/>
          </a:xfrm>
          <a:prstGeom prst="rect">
            <a:avLst/>
          </a:prstGeom>
        </p:spPr>
      </p:pic>
    </p:spTree>
    <p:extLst>
      <p:ext uri="{BB962C8B-B14F-4D97-AF65-F5344CB8AC3E}">
        <p14:creationId xmlns:p14="http://schemas.microsoft.com/office/powerpoint/2010/main" val="3035660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0"/>
            <a:ext cx="7524328" cy="954107"/>
          </a:xfrm>
          <a:prstGeom prst="rect">
            <a:avLst/>
          </a:prstGeom>
        </p:spPr>
        <p:txBody>
          <a:bodyPr wrap="square">
            <a:spAutoFit/>
          </a:bodyPr>
          <a:lstStyle/>
          <a:p>
            <a:pPr algn="just"/>
            <a:r>
              <a:rPr lang="ru-RU" sz="1400" dirty="0" smtClean="0">
                <a:latin typeface="Times New Roman" panose="02020603050405020304" pitchFamily="18" charset="0"/>
                <a:cs typeface="Times New Roman" panose="02020603050405020304" pitchFamily="18" charset="0"/>
              </a:rPr>
              <a:t>2. Ознакомление детей с художественной литературой:</a:t>
            </a:r>
          </a:p>
          <a:p>
            <a:pPr algn="just"/>
            <a:r>
              <a:rPr lang="ru-RU" sz="1400" dirty="0" smtClean="0">
                <a:latin typeface="Times New Roman" panose="02020603050405020304" pitchFamily="18" charset="0"/>
                <a:cs typeface="Times New Roman" panose="02020603050405020304" pitchFamily="18" charset="0"/>
              </a:rPr>
              <a:t>Чтение: И. Семенова «Березка», О. Высоцкая «Наш сад», «Две сосны и ель», А. Прокофьев «Наш лесок», М. </a:t>
            </a:r>
            <a:r>
              <a:rPr lang="ru-RU" sz="1400" dirty="0" err="1" smtClean="0">
                <a:latin typeface="Times New Roman" panose="02020603050405020304" pitchFamily="18" charset="0"/>
                <a:cs typeface="Times New Roman" panose="02020603050405020304" pitchFamily="18" charset="0"/>
              </a:rPr>
              <a:t>Ивенсен</a:t>
            </a:r>
            <a:r>
              <a:rPr lang="ru-RU" sz="1400" dirty="0" smtClean="0">
                <a:latin typeface="Times New Roman" panose="02020603050405020304" pitchFamily="18" charset="0"/>
                <a:cs typeface="Times New Roman" panose="02020603050405020304" pitchFamily="18" charset="0"/>
              </a:rPr>
              <a:t> «Ёлочка», И. </a:t>
            </a:r>
            <a:r>
              <a:rPr lang="ru-RU" sz="1400" dirty="0" err="1" smtClean="0">
                <a:latin typeface="Times New Roman" panose="02020603050405020304" pitchFamily="18" charset="0"/>
                <a:cs typeface="Times New Roman" panose="02020603050405020304" pitchFamily="18" charset="0"/>
              </a:rPr>
              <a:t>Токмакова</a:t>
            </a:r>
            <a:r>
              <a:rPr lang="ru-RU" sz="1400" dirty="0" smtClean="0">
                <a:latin typeface="Times New Roman" panose="02020603050405020304" pitchFamily="18" charset="0"/>
                <a:cs typeface="Times New Roman" panose="02020603050405020304" pitchFamily="18" charset="0"/>
              </a:rPr>
              <a:t> «Ива», П. Воронько «Липка»; заучивание: П. Воронько «Берёзка».</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71047" y="954107"/>
            <a:ext cx="1872208" cy="2381425"/>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2536" y="980587"/>
            <a:ext cx="1736542" cy="2328463"/>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84168" y="954107"/>
            <a:ext cx="1851303" cy="2421890"/>
          </a:xfrm>
          <a:prstGeom prst="rect">
            <a:avLst/>
          </a:prstGeom>
        </p:spPr>
      </p:pic>
      <p:sp>
        <p:nvSpPr>
          <p:cNvPr id="2" name="Прямоугольник 1"/>
          <p:cNvSpPr/>
          <p:nvPr/>
        </p:nvSpPr>
        <p:spPr>
          <a:xfrm>
            <a:off x="1688588" y="3584159"/>
            <a:ext cx="7455412" cy="738664"/>
          </a:xfrm>
          <a:prstGeom prst="rect">
            <a:avLst/>
          </a:prstGeom>
        </p:spPr>
        <p:txBody>
          <a:bodyPr wrap="square">
            <a:spAutoFit/>
          </a:bodyPr>
          <a:lstStyle/>
          <a:p>
            <a:pPr lvl="0"/>
            <a:r>
              <a:rPr lang="ru-RU" sz="1400" dirty="0">
                <a:solidFill>
                  <a:prstClr val="black"/>
                </a:solidFill>
                <a:latin typeface="Times New Roman" panose="02020603050405020304" pitchFamily="18" charset="0"/>
                <a:cs typeface="Times New Roman" panose="02020603050405020304" pitchFamily="18" charset="0"/>
              </a:rPr>
              <a:t>3. Рассматривание картин с изображением деревьев в разное время года: И. Э. Грабарь «Рябинка», И. И. Шишкин «Зима», И. Левитан «Весна. Цветущие яблони», И. И. Шишкин «Дубовая роща»  и беседы по их содержанию.</a:t>
            </a:r>
          </a:p>
        </p:txBody>
      </p:sp>
      <p:pic>
        <p:nvPicPr>
          <p:cNvPr id="3" name="Рисунок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02421" y="4523022"/>
            <a:ext cx="2235341" cy="1817751"/>
          </a:xfrm>
          <a:prstGeom prst="rect">
            <a:avLst/>
          </a:prstGeom>
        </p:spPr>
      </p:pic>
      <p:pic>
        <p:nvPicPr>
          <p:cNvPr id="11" name="Рисунок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68143" y="4430501"/>
            <a:ext cx="2799961" cy="1953358"/>
          </a:xfrm>
          <a:prstGeom prst="rect">
            <a:avLst/>
          </a:prstGeom>
        </p:spPr>
      </p:pic>
      <p:sp>
        <p:nvSpPr>
          <p:cNvPr id="12" name="Прямоугольник 11"/>
          <p:cNvSpPr/>
          <p:nvPr/>
        </p:nvSpPr>
        <p:spPr>
          <a:xfrm>
            <a:off x="1619672" y="6488668"/>
            <a:ext cx="2092239" cy="369332"/>
          </a:xfrm>
          <a:prstGeom prst="rect">
            <a:avLst/>
          </a:prstGeom>
        </p:spPr>
        <p:txBody>
          <a:bodyPr wrap="none">
            <a:spAutoFit/>
          </a:bodyPr>
          <a:lstStyle/>
          <a:p>
            <a:pPr lvl="0"/>
            <a:r>
              <a:rPr lang="ru-RU" sz="1400" dirty="0">
                <a:solidFill>
                  <a:prstClr val="black"/>
                </a:solidFill>
                <a:latin typeface="Times New Roman" panose="02020603050405020304" pitchFamily="18" charset="0"/>
                <a:cs typeface="Times New Roman" panose="02020603050405020304" pitchFamily="18" charset="0"/>
              </a:rPr>
              <a:t>И. Э. Грабарь «Рябинка</a:t>
            </a:r>
            <a:r>
              <a:rPr lang="ru-RU" dirty="0">
                <a:solidFill>
                  <a:prstClr val="black"/>
                </a:solidFill>
                <a:latin typeface="Times New Roman" panose="02020603050405020304" pitchFamily="18" charset="0"/>
                <a:cs typeface="Times New Roman" panose="02020603050405020304" pitchFamily="18" charset="0"/>
              </a:rPr>
              <a:t>»</a:t>
            </a:r>
          </a:p>
        </p:txBody>
      </p:sp>
      <p:sp>
        <p:nvSpPr>
          <p:cNvPr id="13" name="Прямоугольник 12"/>
          <p:cNvSpPr/>
          <p:nvPr/>
        </p:nvSpPr>
        <p:spPr>
          <a:xfrm>
            <a:off x="5721162" y="6488668"/>
            <a:ext cx="2450543" cy="307777"/>
          </a:xfrm>
          <a:prstGeom prst="rect">
            <a:avLst/>
          </a:prstGeom>
        </p:spPr>
        <p:txBody>
          <a:bodyPr wrap="none">
            <a:spAutoFit/>
          </a:bodyPr>
          <a:lstStyle/>
          <a:p>
            <a:pPr lvl="0"/>
            <a:r>
              <a:rPr lang="ru-RU" sz="1400" dirty="0">
                <a:solidFill>
                  <a:prstClr val="black"/>
                </a:solidFill>
                <a:latin typeface="Times New Roman" panose="02020603050405020304" pitchFamily="18" charset="0"/>
                <a:cs typeface="Times New Roman" panose="02020603050405020304" pitchFamily="18" charset="0"/>
              </a:rPr>
              <a:t>Исаак Левитан Золотая осень</a:t>
            </a:r>
          </a:p>
        </p:txBody>
      </p:sp>
    </p:spTree>
    <p:extLst>
      <p:ext uri="{BB962C8B-B14F-4D97-AF65-F5344CB8AC3E}">
        <p14:creationId xmlns:p14="http://schemas.microsoft.com/office/powerpoint/2010/main" val="4024956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0"/>
            <a:ext cx="6978184" cy="1292662"/>
          </a:xfrm>
          <a:prstGeom prst="rect">
            <a:avLst/>
          </a:prstGeom>
        </p:spPr>
        <p:txBody>
          <a:bodyPr wrap="square">
            <a:spAutoFit/>
          </a:bodyPr>
          <a:lstStyle/>
          <a:p>
            <a:r>
              <a:rPr lang="ru-RU" sz="1400" dirty="0" smtClean="0">
                <a:latin typeface="Times New Roman" panose="02020603050405020304" pitchFamily="18" charset="0"/>
                <a:cs typeface="Times New Roman" panose="02020603050405020304" pitchFamily="18" charset="0"/>
              </a:rPr>
              <a:t>4. Прослушивание: запись «Голоса леса», в музыкально-поэтическом сопровождении: Е. Кочеткова «Дерево», «Дуб» и «Береза» И. </a:t>
            </a:r>
            <a:r>
              <a:rPr lang="ru-RU" sz="1400" dirty="0" err="1" smtClean="0">
                <a:latin typeface="Times New Roman" panose="02020603050405020304" pitchFamily="18" charset="0"/>
                <a:cs typeface="Times New Roman" panose="02020603050405020304" pitchFamily="18" charset="0"/>
              </a:rPr>
              <a:t>Токмаковой</a:t>
            </a:r>
            <a:r>
              <a:rPr lang="ru-RU" sz="1400" dirty="0" smtClean="0">
                <a:latin typeface="Times New Roman" panose="02020603050405020304" pitchFamily="18" charset="0"/>
                <a:cs typeface="Times New Roman" panose="02020603050405020304" pitchFamily="18" charset="0"/>
              </a:rPr>
              <a:t>.</a:t>
            </a:r>
          </a:p>
          <a:p>
            <a:r>
              <a:rPr lang="ru-RU" sz="1400" dirty="0" smtClean="0">
                <a:latin typeface="Times New Roman" panose="02020603050405020304" pitchFamily="18" charset="0"/>
                <a:cs typeface="Times New Roman" panose="02020603050405020304" pitchFamily="18" charset="0"/>
              </a:rPr>
              <a:t>5. Экскурсия: Рассматривание деревьев на участке.</a:t>
            </a:r>
          </a:p>
          <a:p>
            <a:endParaRPr lang="ru-RU" dirty="0" smtClean="0"/>
          </a:p>
          <a:p>
            <a:r>
              <a:rPr lang="ru-RU" dirty="0" smtClean="0"/>
              <a:t>.</a:t>
            </a:r>
            <a:endParaRPr lang="ru-RU" dirty="0"/>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63688" y="1104967"/>
            <a:ext cx="3192604" cy="1795840"/>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94931" y="1104967"/>
            <a:ext cx="3202925" cy="1801645"/>
          </a:xfrm>
          <a:prstGeom prst="rect">
            <a:avLst/>
          </a:prstGeom>
        </p:spPr>
      </p:pic>
      <p:sp>
        <p:nvSpPr>
          <p:cNvPr id="2" name="Прямоугольник 1"/>
          <p:cNvSpPr/>
          <p:nvPr/>
        </p:nvSpPr>
        <p:spPr>
          <a:xfrm>
            <a:off x="1619672" y="3032874"/>
            <a:ext cx="7416824" cy="738664"/>
          </a:xfrm>
          <a:prstGeom prst="rect">
            <a:avLst/>
          </a:prstGeom>
        </p:spPr>
        <p:txBody>
          <a:bodyPr wrap="square">
            <a:spAutoFit/>
          </a:bodyPr>
          <a:lstStyle/>
          <a:p>
            <a:pPr lvl="0"/>
            <a:r>
              <a:rPr lang="ru-RU" sz="1400" dirty="0">
                <a:solidFill>
                  <a:prstClr val="black"/>
                </a:solidFill>
                <a:latin typeface="Times New Roman" panose="02020603050405020304" pitchFamily="18" charset="0"/>
                <a:cs typeface="Times New Roman" panose="02020603050405020304" pitchFamily="18" charset="0"/>
              </a:rPr>
              <a:t>6. Совместная и самостоятельная художественно-продуктивная деятельность:</a:t>
            </a:r>
          </a:p>
          <a:p>
            <a:pPr lvl="0"/>
            <a:r>
              <a:rPr lang="ru-RU" sz="1400" dirty="0">
                <a:solidFill>
                  <a:prstClr val="black"/>
                </a:solidFill>
                <a:latin typeface="Times New Roman" panose="02020603050405020304" pitchFamily="18" charset="0"/>
                <a:cs typeface="Times New Roman" panose="02020603050405020304" pitchFamily="18" charset="0"/>
              </a:rPr>
              <a:t>- рисование на тему «Листопад»;</a:t>
            </a:r>
          </a:p>
          <a:p>
            <a:pPr lvl="0"/>
            <a:r>
              <a:rPr lang="ru-RU" sz="1400" dirty="0">
                <a:solidFill>
                  <a:prstClr val="black"/>
                </a:solidFill>
                <a:latin typeface="Times New Roman" panose="02020603050405020304" pitchFamily="18" charset="0"/>
                <a:cs typeface="Times New Roman" panose="02020603050405020304" pitchFamily="18" charset="0"/>
              </a:rPr>
              <a:t>- аппликация «Осенние листочки».</a:t>
            </a: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63688" y="4292445"/>
            <a:ext cx="3456384" cy="1941789"/>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08104" y="4286312"/>
            <a:ext cx="3491390" cy="1964195"/>
          </a:xfrm>
          <a:prstGeom prst="rect">
            <a:avLst/>
          </a:prstGeom>
        </p:spPr>
      </p:pic>
    </p:spTree>
    <p:extLst>
      <p:ext uri="{BB962C8B-B14F-4D97-AF65-F5344CB8AC3E}">
        <p14:creationId xmlns:p14="http://schemas.microsoft.com/office/powerpoint/2010/main" val="592736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47664" y="0"/>
            <a:ext cx="7488832" cy="1169551"/>
          </a:xfrm>
          <a:prstGeom prst="rect">
            <a:avLst/>
          </a:prstGeom>
        </p:spPr>
        <p:txBody>
          <a:bodyPr wrap="square">
            <a:spAutoFit/>
          </a:bodyPr>
          <a:lstStyle/>
          <a:p>
            <a:r>
              <a:rPr lang="ru-RU" sz="1400" dirty="0" smtClean="0">
                <a:latin typeface="Times New Roman" panose="02020603050405020304" pitchFamily="18" charset="0"/>
                <a:cs typeface="Times New Roman" panose="02020603050405020304" pitchFamily="18" charset="0"/>
              </a:rPr>
              <a:t>7. Непосредственно образовательная деятельность:</a:t>
            </a:r>
          </a:p>
          <a:p>
            <a:r>
              <a:rPr lang="ru-RU" sz="1400" dirty="0" smtClean="0">
                <a:latin typeface="Times New Roman" panose="02020603050405020304" pitchFamily="18" charset="0"/>
                <a:cs typeface="Times New Roman" panose="02020603050405020304" pitchFamily="18" charset="0"/>
              </a:rPr>
              <a:t>«Листопад, листопад». Цель: уточнить представления о деревьях</a:t>
            </a:r>
            <a:r>
              <a:rPr lang="ru-RU" sz="1400" dirty="0">
                <a:latin typeface="Times New Roman" panose="02020603050405020304" pitchFamily="18" charset="0"/>
                <a:cs typeface="Times New Roman" panose="02020603050405020304" pitchFamily="18" charset="0"/>
              </a:rPr>
              <a:t>; знакомить с характерными особенностями осенних деревьев; </a:t>
            </a:r>
            <a:r>
              <a:rPr lang="ru-RU" sz="1400" dirty="0" smtClean="0">
                <a:latin typeface="Times New Roman" panose="02020603050405020304" pitchFamily="18" charset="0"/>
                <a:cs typeface="Times New Roman" panose="02020603050405020304" pitchFamily="18" charset="0"/>
              </a:rPr>
              <a:t>формировать положительное отношение к растительному миру природы; воспитывать эстетическое восприятие; учить видеть прекрасное и любоваться красотой разных деревьев</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1680" y="1169551"/>
            <a:ext cx="3098939" cy="1743153"/>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2080" y="1169551"/>
            <a:ext cx="2952328" cy="1729685"/>
          </a:xfrm>
          <a:prstGeom prst="rect">
            <a:avLst/>
          </a:prstGeom>
        </p:spPr>
      </p:pic>
      <p:sp>
        <p:nvSpPr>
          <p:cNvPr id="2" name="Прямоугольник 1"/>
          <p:cNvSpPr/>
          <p:nvPr/>
        </p:nvSpPr>
        <p:spPr>
          <a:xfrm>
            <a:off x="1887232" y="2980015"/>
            <a:ext cx="7149264" cy="3662541"/>
          </a:xfrm>
          <a:prstGeom prst="rect">
            <a:avLst/>
          </a:prstGeom>
        </p:spPr>
        <p:txBody>
          <a:bodyPr wrap="square">
            <a:spAutoFit/>
          </a:bodyPr>
          <a:lstStyle/>
          <a:p>
            <a:pPr lvl="0" algn="ctr"/>
            <a:r>
              <a:rPr lang="ru-RU" b="1" dirty="0">
                <a:solidFill>
                  <a:prstClr val="black"/>
                </a:solidFill>
                <a:latin typeface="Times New Roman" panose="02020603050405020304" pitchFamily="18" charset="0"/>
                <a:cs typeface="Times New Roman" panose="02020603050405020304" pitchFamily="18" charset="0"/>
              </a:rPr>
              <a:t>Пальчиковая гимнастика</a:t>
            </a:r>
          </a:p>
          <a:p>
            <a:pPr lvl="0" algn="just"/>
            <a:r>
              <a:rPr lang="ru-RU" dirty="0">
                <a:solidFill>
                  <a:prstClr val="black"/>
                </a:solidFill>
                <a:latin typeface="Times New Roman" panose="02020603050405020304" pitchFamily="18" charset="0"/>
                <a:cs typeface="Times New Roman" panose="02020603050405020304" pitchFamily="18" charset="0"/>
              </a:rPr>
              <a:t>«</a:t>
            </a:r>
            <a:r>
              <a:rPr lang="ru-RU" sz="1400" dirty="0">
                <a:solidFill>
                  <a:prstClr val="black"/>
                </a:solidFill>
                <a:latin typeface="Times New Roman" panose="02020603050405020304" pitchFamily="18" charset="0"/>
                <a:cs typeface="Times New Roman" panose="02020603050405020304" pitchFamily="18" charset="0"/>
              </a:rPr>
              <a:t>РЯБИНКА» Зябнет рябинка,   (Раздвинув пальцы на руках,) Дрожит на ветру  (Трясут руками.) Стынет на солнышке,(сжимают и разжимают пальцы рук) Мерзнет в жару Дайте Рябинке Пальто и ботинки: Надо согреться,  (соединяют руки вместе и дуют на них.) Бедной рябинке.</a:t>
            </a:r>
          </a:p>
          <a:p>
            <a:pPr lvl="0" algn="just"/>
            <a:r>
              <a:rPr lang="ru-RU" sz="1400" dirty="0">
                <a:solidFill>
                  <a:prstClr val="black"/>
                </a:solidFill>
                <a:latin typeface="Times New Roman" panose="02020603050405020304" pitchFamily="18" charset="0"/>
                <a:cs typeface="Times New Roman" panose="02020603050405020304" pitchFamily="18" charset="0"/>
              </a:rPr>
              <a:t>«ДВЕ БОЛЬШИХ  СОСНЫ» Две больших сосны Стояли рядом, А меж ними елочка росла. Две сосны Подружку укрывали, Чтоб вершинку Ветры не сломали, Чтоб красивой елочка была.</a:t>
            </a:r>
          </a:p>
          <a:p>
            <a:pPr lvl="0" algn="just"/>
            <a:r>
              <a:rPr lang="ru-RU" sz="1400" dirty="0">
                <a:solidFill>
                  <a:prstClr val="black"/>
                </a:solidFill>
                <a:latin typeface="Times New Roman" panose="02020603050405020304" pitchFamily="18" charset="0"/>
                <a:cs typeface="Times New Roman" panose="02020603050405020304" pitchFamily="18" charset="0"/>
              </a:rPr>
              <a:t>«БЕРЕЗКА» Падали листочки осенью с берёзки (загибаем пальчики). Зимушка снежинки вешала на ветки (смыкаем поочерёдно пальчики большой и указательный, большой и средний и т.д.). А весною почки лопались на ветках (хлопают в ладоши). Угощала соком белая берёзка (ручки в горсть "пьём"). Летом зеленели листья на берёзе. Укрывая деток от летнего зноя (закрывают ладонями голову). (Понять руки вверх.) (Опустить руки вниз и отвести немного в стороны.) (Поднять руки вверх и покачать ими из стороны в сторону.) (Изобразить руками вершину елочки, соединив ладошки над головой.) (Поставить руки на пояс и Поворачиваться из стороны в сторону.)</a:t>
            </a:r>
          </a:p>
        </p:txBody>
      </p:sp>
    </p:spTree>
    <p:extLst>
      <p:ext uri="{BB962C8B-B14F-4D97-AF65-F5344CB8AC3E}">
        <p14:creationId xmlns:p14="http://schemas.microsoft.com/office/powerpoint/2010/main" val="549047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91680" y="0"/>
            <a:ext cx="7452320" cy="1384995"/>
          </a:xfrm>
          <a:prstGeom prst="rect">
            <a:avLst/>
          </a:prstGeom>
        </p:spPr>
        <p:txBody>
          <a:bodyPr wrap="square">
            <a:spAutoFit/>
          </a:bodyPr>
          <a:lstStyle/>
          <a:p>
            <a:pPr algn="ctr"/>
            <a:r>
              <a:rPr lang="ru-RU" sz="1400" b="1" dirty="0" smtClean="0">
                <a:latin typeface="Times New Roman" panose="02020603050405020304" pitchFamily="18" charset="0"/>
                <a:cs typeface="Times New Roman" panose="02020603050405020304" pitchFamily="18" charset="0"/>
              </a:rPr>
              <a:t>Дидактические игры в группе</a:t>
            </a:r>
          </a:p>
          <a:p>
            <a:pPr algn="just"/>
            <a:r>
              <a:rPr lang="ru-RU" sz="1400" dirty="0" smtClean="0">
                <a:latin typeface="Times New Roman" panose="02020603050405020304" pitchFamily="18" charset="0"/>
                <a:cs typeface="Times New Roman" panose="02020603050405020304" pitchFamily="18" charset="0"/>
              </a:rPr>
              <a:t>«С КАКОГО ДЕРЕВА ЛИСТОК» Цели:</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закрепить с детьми названия деревьев, внешний вид листьев, плодов; развивать внимание, наблюдательность, память; воспитывать познавательный интерес.</a:t>
            </a:r>
          </a:p>
          <a:p>
            <a:pPr algn="just"/>
            <a:r>
              <a:rPr lang="ru-RU" sz="1400" dirty="0" smtClean="0">
                <a:latin typeface="Times New Roman" panose="02020603050405020304" pitchFamily="18" charset="0"/>
                <a:cs typeface="Times New Roman" panose="02020603050405020304" pitchFamily="18" charset="0"/>
              </a:rPr>
              <a:t>Ход игры: предложить детям  найти на картинке листочки к деревьям соответствующего внешнего вида.</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1680" y="1457569"/>
            <a:ext cx="3105589" cy="1746894"/>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13216" y="1438413"/>
            <a:ext cx="3136083" cy="1764047"/>
          </a:xfrm>
          <a:prstGeom prst="rect">
            <a:avLst/>
          </a:prstGeom>
        </p:spPr>
      </p:pic>
      <p:sp>
        <p:nvSpPr>
          <p:cNvPr id="2" name="Прямоугольник 1"/>
          <p:cNvSpPr/>
          <p:nvPr/>
        </p:nvSpPr>
        <p:spPr>
          <a:xfrm>
            <a:off x="1682434" y="3573016"/>
            <a:ext cx="7461565" cy="1169551"/>
          </a:xfrm>
          <a:prstGeom prst="rect">
            <a:avLst/>
          </a:prstGeom>
        </p:spPr>
        <p:txBody>
          <a:bodyPr wrap="square">
            <a:spAutoFit/>
          </a:bodyPr>
          <a:lstStyle/>
          <a:p>
            <a:pPr lvl="0" algn="just"/>
            <a:r>
              <a:rPr lang="ru-RU" sz="1400" dirty="0">
                <a:solidFill>
                  <a:prstClr val="black"/>
                </a:solidFill>
                <a:latin typeface="Times New Roman" panose="02020603050405020304" pitchFamily="18" charset="0"/>
                <a:cs typeface="Times New Roman" panose="02020603050405020304" pitchFamily="18" charset="0"/>
              </a:rPr>
              <a:t>«ДЕРЕВЬЯ, ЛИСТЬЯ И ПЛОДЫ» Цели: расширять и уточнять знания детей о деревьях и </a:t>
            </a:r>
            <a:r>
              <a:rPr lang="ru-RU" sz="1400" dirty="0" smtClean="0">
                <a:solidFill>
                  <a:prstClr val="black"/>
                </a:solidFill>
                <a:latin typeface="Times New Roman" panose="02020603050405020304" pitchFamily="18" charset="0"/>
                <a:cs typeface="Times New Roman" panose="02020603050405020304" pitchFamily="18" charset="0"/>
              </a:rPr>
              <a:t>кустарниках; учить </a:t>
            </a:r>
            <a:r>
              <a:rPr lang="ru-RU" sz="1400" dirty="0">
                <a:solidFill>
                  <a:prstClr val="black"/>
                </a:solidFill>
                <a:latin typeface="Times New Roman" panose="02020603050405020304" pitchFamily="18" charset="0"/>
                <a:cs typeface="Times New Roman" panose="02020603050405020304" pitchFamily="18" charset="0"/>
              </a:rPr>
              <a:t>классифицировать деревья и кустарники; учить подбирать листья и плоды к деревьям и кустарникам, а также </a:t>
            </a:r>
            <a:br>
              <a:rPr lang="ru-RU" sz="1400" dirty="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плоды к листьям; воспитывать бережное и заботливое отношение к природе: к деревьям и </a:t>
            </a:r>
            <a:r>
              <a:rPr lang="ru-RU" sz="1400" dirty="0" smtClean="0">
                <a:solidFill>
                  <a:prstClr val="black"/>
                </a:solidFill>
                <a:latin typeface="Times New Roman" panose="02020603050405020304" pitchFamily="18" charset="0"/>
                <a:cs typeface="Times New Roman" panose="02020603050405020304" pitchFamily="18" charset="0"/>
              </a:rPr>
              <a:t>кустарникам </a:t>
            </a:r>
            <a:r>
              <a:rPr lang="ru-RU" sz="1400" dirty="0">
                <a:solidFill>
                  <a:prstClr val="black"/>
                </a:solidFill>
                <a:latin typeface="Times New Roman" panose="02020603050405020304" pitchFamily="18" charset="0"/>
                <a:cs typeface="Times New Roman" panose="02020603050405020304" pitchFamily="18" charset="0"/>
              </a:rPr>
              <a:t>своего города.</a:t>
            </a: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07704" y="4714128"/>
            <a:ext cx="1073503" cy="1897484"/>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35896" y="4768577"/>
            <a:ext cx="1936447" cy="1656013"/>
          </a:xfrm>
          <a:prstGeom prst="rect">
            <a:avLst/>
          </a:prstGeom>
        </p:spPr>
      </p:pic>
    </p:spTree>
    <p:extLst>
      <p:ext uri="{BB962C8B-B14F-4D97-AF65-F5344CB8AC3E}">
        <p14:creationId xmlns:p14="http://schemas.microsoft.com/office/powerpoint/2010/main" val="25922693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sen">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Osenn</Template>
  <TotalTime>427</TotalTime>
  <Words>1784</Words>
  <Application>Microsoft Office PowerPoint</Application>
  <PresentationFormat>Экран (4:3)</PresentationFormat>
  <Paragraphs>96</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Calibri</vt:lpstr>
      <vt:lpstr>Times New Roman</vt:lpstr>
      <vt:lpstr>Osen</vt:lpstr>
      <vt:lpstr> Проект второй  младшей группы «Деревья нашего участка»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младшей группы ГБДОУ детский сад № 85 «Деревья нашего участка»</dc:title>
  <dc:creator>Александр Слепец</dc:creator>
  <dc:description>http://propowerpoint.ru - Бесплатные шаблоны для презентаций. Полезные советы и уроки  _x000d__x000d_
PowerPoint .</dc:description>
  <cp:lastModifiedBy>Александр Слепец</cp:lastModifiedBy>
  <cp:revision>39</cp:revision>
  <dcterms:created xsi:type="dcterms:W3CDTF">2018-03-27T14:05:20Z</dcterms:created>
  <dcterms:modified xsi:type="dcterms:W3CDTF">2019-01-11T18:56:32Z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00080002080000000000010243100207f8000400038000</vt:lpwstr>
  </property>
</Properties>
</file>