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3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2832" autoAdjust="0"/>
  </p:normalViewPr>
  <p:slideViewPr>
    <p:cSldViewPr snapToGrid="0">
      <p:cViewPr>
        <p:scale>
          <a:sx n="70" d="100"/>
          <a:sy n="70" d="100"/>
        </p:scale>
        <p:origin x="-738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4D1DB1-747D-4BD6-9ED6-CD89C8BA882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CF69978-8855-43A9-A964-AC2C26BD2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11.svg"/><Relationship Id="rId18" Type="http://schemas.openxmlformats.org/officeDocument/2006/relationships/image" Target="../media/image15.svg"/><Relationship Id="rId3" Type="http://schemas.openxmlformats.org/officeDocument/2006/relationships/image" Target="../media/image4.pn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8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6.xml"/><Relationship Id="rId5" Type="http://schemas.openxmlformats.org/officeDocument/2006/relationships/slide" Target="slide7.xml"/><Relationship Id="rId15" Type="http://schemas.openxmlformats.org/officeDocument/2006/relationships/image" Target="../media/image13.svg"/><Relationship Id="rId10" Type="http://schemas.openxmlformats.org/officeDocument/2006/relationships/image" Target="../media/image9.svg"/><Relationship Id="rId19" Type="http://schemas.openxmlformats.org/officeDocument/2006/relationships/slide" Target="slide1.xml"/><Relationship Id="rId4" Type="http://schemas.openxmlformats.org/officeDocument/2006/relationships/image" Target="../media/image5.svg"/><Relationship Id="rId9" Type="http://schemas.openxmlformats.org/officeDocument/2006/relationships/image" Target="../media/image6.png"/><Relationship Id="rId14" Type="http://schemas.openxmlformats.org/officeDocument/2006/relationships/image" Target="../media/image8.png"/><Relationship Id="rId22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www.yaklass.ru/p/russky-yazik/6-klass/imia-prilagatelnoe-10562/pravopisanie-imen-prilagatelnykh-10565/re-c6df7004-f7ee-4987-98d5-b00a7c4340e2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videotutor-rusyaz.ru/uchenikam/testy-i-upragneniya/145-pravopisaniennnvchastyahrechiupragneniyaitest.html" TargetMode="External"/><Relationship Id="rId5" Type="http://schemas.openxmlformats.org/officeDocument/2006/relationships/hyperlink" Target="https://vklasse.online/6-klass/uchebniki/russkij-yazyk/mt-baranov-ta-ladyzhenskaya-la-trostentsova-2012-chast-2" TargetMode="External"/><Relationship Id="rId4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xmlns="" id="{A540FAC9-3505-49ED-9B06-A0F8C14853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2"/>
            <a:ext cx="12188727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xmlns="" id="{9879B3CD-E329-42F5-B136-BA1F37EC05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5464" y="484632"/>
            <a:ext cx="7453539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F4A373-807C-45EB-A5C8-FD879FEF8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5465" y="977900"/>
            <a:ext cx="7024191" cy="3327734"/>
          </a:xfrm>
        </p:spPr>
        <p:txBody>
          <a:bodyPr anchor="b"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Распределительный </a:t>
            </a:r>
            <a:r>
              <a:rPr lang="ru-RU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диктант</a:t>
            </a:r>
            <a: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«Правописание </a:t>
            </a:r>
            <a: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 и НН в суффиксах имён </a:t>
            </a:r>
            <a: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прилагательных»</a:t>
            </a: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класс</a:t>
            </a:r>
          </a:p>
        </p:txBody>
      </p:sp>
      <p:cxnSp>
        <p:nvCxnSpPr>
          <p:cNvPr id="18" name="Straight Connector 11">
            <a:extLst>
              <a:ext uri="{FF2B5EF4-FFF2-40B4-BE49-F238E27FC236}">
                <a16:creationId xmlns:a16="http://schemas.microsoft.com/office/drawing/2014/main" xmlns="" id="{51B042EF-3024-4C57-B282-1B30607FB7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158681" y="4476657"/>
            <a:ext cx="537097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4925" y="506649"/>
            <a:ext cx="3870514" cy="5839560"/>
          </a:xfrm>
          <a:prstGeom prst="rect">
            <a:avLst/>
          </a:prstGeom>
          <a:noFill/>
        </p:spPr>
      </p:pic>
      <p:pic>
        <p:nvPicPr>
          <p:cNvPr id="15" name="Рисунок 14">
            <a:hlinkClick r:id="rId3" action="ppaction://hlinksldjump"/>
            <a:extLst>
              <a:ext uri="{FF2B5EF4-FFF2-40B4-BE49-F238E27FC236}">
                <a16:creationId xmlns:a16="http://schemas.microsoft.com/office/drawing/2014/main" xmlns="" id="{60DA0CD7-E52C-4296-8615-1FECA575B70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225556" y="5713497"/>
            <a:ext cx="597460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3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FC8843-27B2-4AB6-8FA4-13AEEFE858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45994"/>
            <a:ext cx="12192000" cy="100965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Меню</a:t>
            </a:r>
          </a:p>
        </p:txBody>
      </p:sp>
      <p:pic>
        <p:nvPicPr>
          <p:cNvPr id="4" name="Рисунок 3" descr="Книги">
            <a:hlinkClick r:id="rId2" action="ppaction://hlinksldjump"/>
            <a:extLst>
              <a:ext uri="{FF2B5EF4-FFF2-40B4-BE49-F238E27FC236}">
                <a16:creationId xmlns:a16="http://schemas.microsoft.com/office/drawing/2014/main" xmlns="" id="{511D565E-5125-4466-90C8-8832131BD8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65752" y="2012961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653413B-E15E-40D2-818F-AC932A7FB2D8}"/>
              </a:ext>
            </a:extLst>
          </p:cNvPr>
          <p:cNvSpPr txBox="1"/>
          <p:nvPr/>
        </p:nvSpPr>
        <p:spPr>
          <a:xfrm>
            <a:off x="1847851" y="2239331"/>
            <a:ext cx="4829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теоретический материал</a:t>
            </a:r>
          </a:p>
        </p:txBody>
      </p:sp>
      <p:pic>
        <p:nvPicPr>
          <p:cNvPr id="7" name="Рисунок 6" descr="Контрольный список">
            <a:hlinkClick r:id="rId5" action="ppaction://hlinksldjump"/>
            <a:extLst>
              <a:ext uri="{FF2B5EF4-FFF2-40B4-BE49-F238E27FC236}">
                <a16:creationId xmlns:a16="http://schemas.microsoft.com/office/drawing/2014/main" xmlns="" id="{78E8D298-E726-4DCA-B087-131690E568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65752" y="5238749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E7EF74B-D31F-4616-B1A5-87EC269FBB7D}"/>
              </a:ext>
            </a:extLst>
          </p:cNvPr>
          <p:cNvSpPr txBox="1"/>
          <p:nvPr/>
        </p:nvSpPr>
        <p:spPr>
          <a:xfrm>
            <a:off x="1788414" y="5465119"/>
            <a:ext cx="4095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ключ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9DA6068-8A36-4580-B4FE-843463065E6A}"/>
              </a:ext>
            </a:extLst>
          </p:cNvPr>
          <p:cNvSpPr txBox="1"/>
          <p:nvPr/>
        </p:nvSpPr>
        <p:spPr>
          <a:xfrm>
            <a:off x="1847852" y="3852224"/>
            <a:ext cx="538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диктант (инструкция)</a:t>
            </a:r>
          </a:p>
        </p:txBody>
      </p:sp>
      <p:pic>
        <p:nvPicPr>
          <p:cNvPr id="19" name="Рисунок 18" descr="Открытая книга">
            <a:hlinkClick r:id="rId8" action="ppaction://hlinksldjump"/>
            <a:extLst>
              <a:ext uri="{FF2B5EF4-FFF2-40B4-BE49-F238E27FC236}">
                <a16:creationId xmlns:a16="http://schemas.microsoft.com/office/drawing/2014/main" xmlns="" id="{887B05B8-8F44-451A-8ED7-01892A82887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65752" y="3625854"/>
            <a:ext cx="914400" cy="914400"/>
          </a:xfrm>
          <a:prstGeom prst="rect">
            <a:avLst/>
          </a:prstGeom>
        </p:spPr>
      </p:pic>
      <p:pic>
        <p:nvPicPr>
          <p:cNvPr id="21" name="Рисунок 20" descr="Значок сотрудника">
            <a:hlinkClick r:id="rId11" action="ppaction://hlinksldjump"/>
            <a:extLst>
              <a:ext uri="{FF2B5EF4-FFF2-40B4-BE49-F238E27FC236}">
                <a16:creationId xmlns:a16="http://schemas.microsoft.com/office/drawing/2014/main" xmlns="" id="{4E56C88C-A5D7-4097-91C0-799DAB07E0D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6219825" y="2008474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F0AFBC6-16EE-4035-AC55-748CEC097BA7}"/>
              </a:ext>
            </a:extLst>
          </p:cNvPr>
          <p:cNvSpPr txBox="1"/>
          <p:nvPr/>
        </p:nvSpPr>
        <p:spPr>
          <a:xfrm>
            <a:off x="7322432" y="2239330"/>
            <a:ext cx="3918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материалы для учителя</a:t>
            </a:r>
          </a:p>
        </p:txBody>
      </p:sp>
      <p:pic>
        <p:nvPicPr>
          <p:cNvPr id="24" name="Рисунок 23" descr="Карандаш">
            <a:extLst>
              <a:ext uri="{FF2B5EF4-FFF2-40B4-BE49-F238E27FC236}">
                <a16:creationId xmlns:a16="http://schemas.microsoft.com/office/drawing/2014/main" xmlns="" id="{A42BA1AD-16B3-4250-BE63-5A89F1C06C9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1680152" y="3508886"/>
            <a:ext cx="461667" cy="461666"/>
          </a:xfrm>
          <a:prstGeom prst="rect">
            <a:avLst/>
          </a:prstGeom>
        </p:spPr>
      </p:pic>
      <p:pic>
        <p:nvPicPr>
          <p:cNvPr id="26" name="Рисунок 25" descr="Одна шестеренка">
            <a:hlinkClick r:id="rId16" action="ppaction://hlinksldjump"/>
            <a:extLst>
              <a:ext uri="{FF2B5EF4-FFF2-40B4-BE49-F238E27FC236}">
                <a16:creationId xmlns:a16="http://schemas.microsoft.com/office/drawing/2014/main" xmlns="" id="{DC465DA0-690E-4500-931F-55958F2BD2C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6219825" y="3625854"/>
            <a:ext cx="914400" cy="914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5A735DA-922E-4E33-BE55-C665405533DA}"/>
              </a:ext>
            </a:extLst>
          </p:cNvPr>
          <p:cNvSpPr txBox="1"/>
          <p:nvPr/>
        </p:nvSpPr>
        <p:spPr>
          <a:xfrm>
            <a:off x="7322433" y="3852224"/>
            <a:ext cx="3602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ресурсы</a:t>
            </a:r>
          </a:p>
        </p:txBody>
      </p:sp>
      <p:pic>
        <p:nvPicPr>
          <p:cNvPr id="32" name="Рисунок 31" descr="Классная доска">
            <a:hlinkClick r:id="rId19" action="ppaction://hlinksldjump"/>
            <a:extLst>
              <a:ext uri="{FF2B5EF4-FFF2-40B4-BE49-F238E27FC236}">
                <a16:creationId xmlns:a16="http://schemas.microsoft.com/office/drawing/2014/main" xmlns="" id="{193FA6E6-C572-4E03-8E82-6202E57182B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6219825" y="5234282"/>
            <a:ext cx="914400" cy="9144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F602C93-5021-4A2A-B2EC-6BDA52E44D35}"/>
              </a:ext>
            </a:extLst>
          </p:cNvPr>
          <p:cNvSpPr txBox="1"/>
          <p:nvPr/>
        </p:nvSpPr>
        <p:spPr>
          <a:xfrm>
            <a:off x="7229475" y="5460651"/>
            <a:ext cx="2752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главная страница</a:t>
            </a:r>
          </a:p>
        </p:txBody>
      </p:sp>
    </p:spTree>
    <p:extLst>
      <p:ext uri="{BB962C8B-B14F-4D97-AF65-F5344CB8AC3E}">
        <p14:creationId xmlns:p14="http://schemas.microsoft.com/office/powerpoint/2010/main" xmlns="" val="4173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B0EA6CD-062A-4E16-8266-02CA53298F09}"/>
              </a:ext>
            </a:extLst>
          </p:cNvPr>
          <p:cNvSpPr/>
          <p:nvPr/>
        </p:nvSpPr>
        <p:spPr>
          <a:xfrm>
            <a:off x="1669563" y="290835"/>
            <a:ext cx="8344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Теория </a:t>
            </a:r>
            <a:endParaRPr lang="ru-RU" sz="2400" b="1" dirty="0"/>
          </a:p>
        </p:txBody>
      </p:sp>
      <p:pic>
        <p:nvPicPr>
          <p:cNvPr id="6" name="Рисунок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11939470-11F5-41F1-825E-CE89AF6754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541" y="6260540"/>
            <a:ext cx="597460" cy="5974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2197" y="1477107"/>
            <a:ext cx="10424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2640" y="1128931"/>
            <a:ext cx="3224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Одна буква Н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73457" y="1843165"/>
            <a:ext cx="99901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Одна буква </a:t>
            </a:r>
            <a:r>
              <a:rPr lang="ru-RU" b="1" dirty="0" smtClean="0"/>
              <a:t>Н</a:t>
            </a:r>
            <a:r>
              <a:rPr lang="ru-RU" dirty="0" smtClean="0"/>
              <a:t> пишется в суффиксах -ан/-</a:t>
            </a:r>
            <a:r>
              <a:rPr lang="ru-RU" dirty="0" err="1" smtClean="0"/>
              <a:t>ян</a:t>
            </a:r>
            <a:r>
              <a:rPr lang="ru-RU" dirty="0" smtClean="0"/>
              <a:t>, -</a:t>
            </a:r>
            <a:r>
              <a:rPr lang="ru-RU" dirty="0" err="1" smtClean="0"/>
              <a:t>ын</a:t>
            </a:r>
            <a:r>
              <a:rPr lang="ru-RU" dirty="0" smtClean="0"/>
              <a:t>/-ин отыменных прилагательных: </a:t>
            </a:r>
            <a:r>
              <a:rPr lang="ru-RU" i="1" dirty="0" smtClean="0"/>
              <a:t>ледяной (&lt; лёд), песчаный (&lt; песок), серебряный (&lt; серебро), комариный (&lt; комар).</a:t>
            </a:r>
            <a:endParaRPr lang="ru-RU" dirty="0" smtClean="0"/>
          </a:p>
          <a:p>
            <a:r>
              <a:rPr lang="ru-RU" dirty="0" smtClean="0"/>
              <a:t>Исключения: </a:t>
            </a:r>
            <a:r>
              <a:rPr lang="ru-RU" i="1" dirty="0" smtClean="0"/>
              <a:t>стеклянный, оловянный, деревянный</a:t>
            </a:r>
            <a:r>
              <a:rPr lang="ru-RU" dirty="0" smtClean="0"/>
              <a:t>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Примечания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 smtClean="0"/>
              <a:t>1. в прилагательных </a:t>
            </a:r>
            <a:r>
              <a:rPr lang="ru-RU" i="1" dirty="0" smtClean="0"/>
              <a:t>свиной, пряный, бараний, румяный, юный, тюлений</a:t>
            </a:r>
            <a:r>
              <a:rPr lang="ru-RU" dirty="0" smtClean="0"/>
              <a:t> и некоторых других звук [</a:t>
            </a:r>
            <a:r>
              <a:rPr lang="ru-RU" dirty="0" err="1" smtClean="0"/>
              <a:t>н</a:t>
            </a:r>
            <a:r>
              <a:rPr lang="ru-RU" dirty="0" smtClean="0"/>
              <a:t>] относится к корню.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2. Следует различать прилагательное </a:t>
            </a:r>
            <a:r>
              <a:rPr lang="ru-RU" i="1" dirty="0" smtClean="0"/>
              <a:t>масляный</a:t>
            </a:r>
            <a:r>
              <a:rPr lang="ru-RU" dirty="0" smtClean="0"/>
              <a:t>, образованное от существительного </a:t>
            </a:r>
            <a:r>
              <a:rPr lang="ru-RU" i="1" dirty="0" smtClean="0"/>
              <a:t>масло</a:t>
            </a:r>
            <a:r>
              <a:rPr lang="ru-RU" dirty="0" smtClean="0"/>
              <a:t> с помощью суффикса -</a:t>
            </a:r>
            <a:r>
              <a:rPr lang="ru-RU" dirty="0" err="1" smtClean="0"/>
              <a:t>ян</a:t>
            </a:r>
            <a:r>
              <a:rPr lang="ru-RU" dirty="0" smtClean="0"/>
              <a:t>, и </a:t>
            </a:r>
            <a:r>
              <a:rPr lang="ru-RU" i="1" dirty="0" smtClean="0"/>
              <a:t>масленый</a:t>
            </a:r>
            <a:r>
              <a:rPr lang="ru-RU" dirty="0" smtClean="0"/>
              <a:t>, </a:t>
            </a:r>
            <a:r>
              <a:rPr lang="ru-RU" sz="2000" dirty="0" smtClean="0"/>
              <a:t>образованное</a:t>
            </a:r>
            <a:r>
              <a:rPr lang="ru-RU" dirty="0" smtClean="0"/>
              <a:t> от глагола </a:t>
            </a:r>
            <a:r>
              <a:rPr lang="ru-RU" i="1" dirty="0" smtClean="0"/>
              <a:t>маслить</a:t>
            </a:r>
            <a:r>
              <a:rPr lang="ru-RU" dirty="0" smtClean="0"/>
              <a:t> при помощи суффикса -</a:t>
            </a:r>
            <a:r>
              <a:rPr lang="ru-RU" dirty="0" err="1" smtClean="0"/>
              <a:t>ен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Ср.: </a:t>
            </a:r>
            <a:r>
              <a:rPr lang="ru-RU" i="1" dirty="0" smtClean="0"/>
              <a:t>масляные краски</a:t>
            </a:r>
            <a:r>
              <a:rPr lang="ru-RU" dirty="0" smtClean="0"/>
              <a:t> (разведённые на масле), </a:t>
            </a:r>
            <a:r>
              <a:rPr lang="ru-RU" i="1" dirty="0" smtClean="0"/>
              <a:t>масляный насос</a:t>
            </a:r>
            <a:r>
              <a:rPr lang="ru-RU" dirty="0" smtClean="0"/>
              <a:t> (работающий на масле) и </a:t>
            </a:r>
            <a:r>
              <a:rPr lang="ru-RU" i="1" dirty="0" smtClean="0"/>
              <a:t>масленая каша </a:t>
            </a:r>
            <a:r>
              <a:rPr lang="ru-RU" dirty="0" smtClean="0"/>
              <a:t>(пропитанная маслом),</a:t>
            </a:r>
            <a:r>
              <a:rPr lang="ru-RU" i="1" dirty="0" smtClean="0"/>
              <a:t> масленые руки</a:t>
            </a:r>
            <a:r>
              <a:rPr lang="ru-RU" dirty="0" smtClean="0"/>
              <a:t> (испачканные маслом), а также: </a:t>
            </a:r>
            <a:r>
              <a:rPr lang="ru-RU" i="1" dirty="0" smtClean="0"/>
              <a:t>масленые глаза, масленый голос</a:t>
            </a:r>
            <a:r>
              <a:rPr lang="ru-RU" dirty="0" smtClean="0"/>
              <a:t> (льстивый).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91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B0EA6CD-062A-4E16-8266-02CA53298F09}"/>
              </a:ext>
            </a:extLst>
          </p:cNvPr>
          <p:cNvSpPr/>
          <p:nvPr/>
        </p:nvSpPr>
        <p:spPr>
          <a:xfrm>
            <a:off x="1669563" y="290835"/>
            <a:ext cx="8344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Теория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0313" y="1224466"/>
            <a:ext cx="2482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Две буквы Н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68990" y="1886132"/>
            <a:ext cx="989462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НН </a:t>
            </a:r>
            <a:r>
              <a:rPr lang="ru-RU" sz="2000" dirty="0" smtClean="0"/>
              <a:t>пишутся:</a:t>
            </a:r>
          </a:p>
          <a:p>
            <a:r>
              <a:rPr lang="ru-RU" sz="2000" dirty="0" smtClean="0"/>
              <a:t>а) в отыменных прилагательных, образованных от основ на -</a:t>
            </a:r>
            <a:r>
              <a:rPr lang="ru-RU" sz="2000" dirty="0" err="1" smtClean="0"/>
              <a:t>н</a:t>
            </a:r>
            <a:r>
              <a:rPr lang="ru-RU" sz="2000" dirty="0" smtClean="0"/>
              <a:t>, -мя при помощи суффикса -</a:t>
            </a:r>
            <a:r>
              <a:rPr lang="ru-RU" sz="2000" dirty="0" err="1" smtClean="0"/>
              <a:t>н</a:t>
            </a:r>
            <a:r>
              <a:rPr lang="ru-RU" sz="2000" dirty="0" smtClean="0"/>
              <a:t>:</a:t>
            </a:r>
            <a:r>
              <a:rPr lang="ru-RU" sz="2000" i="1" dirty="0" smtClean="0"/>
              <a:t> каменный</a:t>
            </a:r>
            <a:r>
              <a:rPr lang="ru-RU" sz="2000" dirty="0" smtClean="0"/>
              <a:t> (&lt; камень), </a:t>
            </a:r>
            <a:r>
              <a:rPr lang="ru-RU" sz="2000" i="1" dirty="0" smtClean="0"/>
              <a:t>пламенный</a:t>
            </a:r>
            <a:r>
              <a:rPr lang="ru-RU" sz="2000" dirty="0" smtClean="0"/>
              <a:t> (&lt; пламя), </a:t>
            </a:r>
            <a:r>
              <a:rPr lang="ru-RU" sz="2000" i="1" dirty="0" smtClean="0"/>
              <a:t>осенний</a:t>
            </a:r>
            <a:r>
              <a:rPr lang="ru-RU" sz="2000" dirty="0" smtClean="0"/>
              <a:t> (&lt; осень), </a:t>
            </a:r>
            <a:r>
              <a:rPr lang="ru-RU" sz="2000" i="1" dirty="0" smtClean="0"/>
              <a:t>весенний </a:t>
            </a:r>
            <a:r>
              <a:rPr lang="ru-RU" sz="2000" dirty="0" smtClean="0"/>
              <a:t>(&lt; весна);</a:t>
            </a:r>
          </a:p>
          <a:p>
            <a:r>
              <a:rPr lang="ru-RU" sz="2000" dirty="0" smtClean="0"/>
              <a:t>б) в суффиксах -</a:t>
            </a:r>
            <a:r>
              <a:rPr lang="ru-RU" sz="2000" b="1" dirty="0" err="1" smtClean="0"/>
              <a:t>енн</a:t>
            </a:r>
            <a:r>
              <a:rPr lang="ru-RU" sz="2000" dirty="0" smtClean="0"/>
              <a:t>, -</a:t>
            </a:r>
            <a:r>
              <a:rPr lang="ru-RU" sz="2000" b="1" dirty="0" err="1" smtClean="0"/>
              <a:t>онн</a:t>
            </a:r>
            <a:r>
              <a:rPr lang="ru-RU" sz="2000" dirty="0" smtClean="0"/>
              <a:t> отыменных прилагательных: </a:t>
            </a:r>
            <a:r>
              <a:rPr lang="ru-RU" sz="2000" i="1" dirty="0" smtClean="0"/>
              <a:t>торжественный</a:t>
            </a:r>
            <a:r>
              <a:rPr lang="ru-RU" sz="2000" dirty="0" smtClean="0"/>
              <a:t> (&lt; торжество), </a:t>
            </a:r>
            <a:r>
              <a:rPr lang="ru-RU" sz="2000" i="1" dirty="0" smtClean="0"/>
              <a:t>традиционный</a:t>
            </a:r>
            <a:r>
              <a:rPr lang="ru-RU" sz="2000" dirty="0" smtClean="0"/>
              <a:t> (&lt; традиция). Прилагательные с суффиксом -</a:t>
            </a:r>
            <a:r>
              <a:rPr lang="ru-RU" sz="2000" dirty="0" err="1" smtClean="0"/>
              <a:t>енн</a:t>
            </a:r>
            <a:r>
              <a:rPr lang="ru-RU" sz="2000" dirty="0" smtClean="0"/>
              <a:t> могут выражать субъективную оценку (большую меру признака): </a:t>
            </a:r>
            <a:r>
              <a:rPr lang="ru-RU" sz="2000" i="1" dirty="0" smtClean="0"/>
              <a:t>здоровенный, тяжеленный, высоченный</a:t>
            </a:r>
            <a:r>
              <a:rPr lang="ru-RU" sz="2000" dirty="0" smtClean="0"/>
              <a:t> (ср. здоровый, тяжёлый, высокий).</a:t>
            </a:r>
          </a:p>
          <a:p>
            <a:r>
              <a:rPr lang="ru-RU" sz="2000" dirty="0" smtClean="0"/>
              <a:t>Исключение: </a:t>
            </a:r>
            <a:r>
              <a:rPr lang="ru-RU" sz="2000" i="1" dirty="0" smtClean="0"/>
              <a:t>ветреный</a:t>
            </a:r>
            <a:r>
              <a:rPr lang="ru-RU" sz="2000" dirty="0" smtClean="0"/>
              <a:t>, однако в приставочных образованиях пишется -</a:t>
            </a:r>
            <a:r>
              <a:rPr lang="ru-RU" sz="2000" b="1" dirty="0" err="1" smtClean="0"/>
              <a:t>нн</a:t>
            </a:r>
            <a:r>
              <a:rPr lang="ru-RU" sz="2000" dirty="0" smtClean="0"/>
              <a:t>: </a:t>
            </a:r>
            <a:r>
              <a:rPr lang="ru-RU" sz="2000" i="1" dirty="0" smtClean="0"/>
              <a:t>обветренный, безветренный</a:t>
            </a:r>
            <a:r>
              <a:rPr lang="ru-RU" sz="2000" dirty="0" smtClean="0"/>
              <a:t> и т. д.</a:t>
            </a:r>
          </a:p>
          <a:p>
            <a:r>
              <a:rPr lang="ru-RU" sz="2000" dirty="0" smtClean="0"/>
              <a:t>В кратких прилагательных пишется столько же </a:t>
            </a:r>
            <a:r>
              <a:rPr lang="ru-RU" sz="2000" dirty="0" err="1" smtClean="0"/>
              <a:t>н</a:t>
            </a:r>
            <a:r>
              <a:rPr lang="ru-RU" sz="2000" dirty="0" smtClean="0"/>
              <a:t>, сколько их было в полной форме, например: речь </a:t>
            </a:r>
            <a:r>
              <a:rPr lang="ru-RU" sz="2000" i="1" dirty="0" smtClean="0"/>
              <a:t>торжественна</a:t>
            </a:r>
            <a:r>
              <a:rPr lang="ru-RU" sz="2000" dirty="0" smtClean="0"/>
              <a:t>, девушка </a:t>
            </a:r>
            <a:r>
              <a:rPr lang="ru-RU" sz="2000" i="1" dirty="0" smtClean="0"/>
              <a:t>ветрена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7" name="Рисунок 6">
            <a:hlinkClick r:id="rId2" action="ppaction://hlinksldjump"/>
            <a:extLst>
              <a:ext uri="{FF2B5EF4-FFF2-40B4-BE49-F238E27FC236}">
                <a16:creationId xmlns:a16="http://schemas.microsoft.com/office/drawing/2014/main" xmlns="" id="{11939470-11F5-41F1-825E-CE89AF6754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541" y="6260540"/>
            <a:ext cx="597460" cy="597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9BDFA05-EBD1-444D-B56B-7187AA0A18CE}"/>
              </a:ext>
            </a:extLst>
          </p:cNvPr>
          <p:cNvSpPr/>
          <p:nvPr/>
        </p:nvSpPr>
        <p:spPr>
          <a:xfrm>
            <a:off x="1163369" y="972144"/>
            <a:ext cx="105756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Я диктую вам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словосочетания. </a:t>
            </a:r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Вам необходимо распределить их по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двум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столбцам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в первый столбик вы записываете словосочетания со словами, в которых пишется одна буква Н, во второй –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слова с двумя Н. 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1B7C7154-3856-437C-AB6B-35ECC142B6C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541" y="6260540"/>
            <a:ext cx="597460" cy="59746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08917" y="4008776"/>
          <a:ext cx="8517720" cy="144267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258860"/>
                <a:gridCol w="4258860"/>
              </a:tblGrid>
              <a:tr h="5458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Одна 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Две Н </a:t>
                      </a:r>
                      <a:endParaRPr lang="ru-RU" dirty="0"/>
                    </a:p>
                  </a:txBody>
                  <a:tcPr/>
                </a:tc>
              </a:tr>
              <a:tr h="863559">
                <a:tc>
                  <a:txBody>
                    <a:bodyPr/>
                    <a:lstStyle/>
                    <a:p>
                      <a:pPr algn="ctr"/>
                      <a:endParaRPr kumimoji="0" lang="ru-RU" sz="20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жареный картофель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жаренные в сметане овощи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 flipV="1">
            <a:off x="3059316" y="4826872"/>
            <a:ext cx="81887" cy="2047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38985" y="4804012"/>
            <a:ext cx="109182" cy="2183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946710" y="4872251"/>
            <a:ext cx="150126" cy="1910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086372" y="4888116"/>
            <a:ext cx="150126" cy="16377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12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78E216C-5115-4AC0-8283-D1448CB3DD88}"/>
              </a:ext>
            </a:extLst>
          </p:cNvPr>
          <p:cNvSpPr/>
          <p:nvPr/>
        </p:nvSpPr>
        <p:spPr>
          <a:xfrm>
            <a:off x="3542884" y="1132793"/>
            <a:ext cx="4517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atin typeface="Calibri" pitchFamily="34" charset="0"/>
                <a:cs typeface="Calibri" pitchFamily="34" charset="0"/>
              </a:rPr>
              <a:t>Материалы для учителя</a:t>
            </a:r>
          </a:p>
        </p:txBody>
      </p:sp>
      <p:pic>
        <p:nvPicPr>
          <p:cNvPr id="5" name="Рисунок 4">
            <a:hlinkClick r:id="rId2" action="ppaction://hlinksldjump"/>
            <a:extLst>
              <a:ext uri="{FF2B5EF4-FFF2-40B4-BE49-F238E27FC236}">
                <a16:creationId xmlns:a16="http://schemas.microsoft.com/office/drawing/2014/main" xmlns="" id="{8F4A4B94-C1CF-4CBE-988A-3BFA51FF404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541" y="6260540"/>
            <a:ext cx="597460" cy="5974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05970" y="2139877"/>
            <a:ext cx="92395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Освещенная площадка, рассеянный ученик, приведенный пример, купленный товар, раненый боец, крашеная блондинка, </a:t>
            </a:r>
            <a:r>
              <a:rPr lang="ru-RU" sz="2400" dirty="0" smtClean="0"/>
              <a:t>перекрашенные </a:t>
            </a:r>
            <a:r>
              <a:rPr lang="ru-RU" sz="2400" dirty="0" smtClean="0"/>
              <a:t>стены, </a:t>
            </a:r>
            <a:r>
              <a:rPr lang="ru-RU" sz="2400" dirty="0" err="1" smtClean="0"/>
              <a:t>некрашенный</a:t>
            </a:r>
            <a:r>
              <a:rPr lang="ru-RU" sz="2400" dirty="0" smtClean="0"/>
              <a:t> пол, организованная спонсорами, рваная куртка, </a:t>
            </a:r>
            <a:r>
              <a:rPr lang="ru-RU" sz="2400" dirty="0" smtClean="0"/>
              <a:t>оторванный </a:t>
            </a:r>
            <a:r>
              <a:rPr lang="ru-RU" sz="2400" dirty="0" smtClean="0"/>
              <a:t>рукав, ломаная линия, </a:t>
            </a:r>
            <a:r>
              <a:rPr lang="ru-RU" sz="2400" dirty="0" smtClean="0"/>
              <a:t>сломанная </a:t>
            </a:r>
            <a:r>
              <a:rPr lang="ru-RU" sz="2400" dirty="0" smtClean="0"/>
              <a:t>игрушка, </a:t>
            </a:r>
            <a:r>
              <a:rPr lang="ru-RU" sz="2400" dirty="0" smtClean="0"/>
              <a:t>встревоженный </a:t>
            </a:r>
            <a:r>
              <a:rPr lang="ru-RU" sz="2400" dirty="0" smtClean="0"/>
              <a:t>известием, исправленная ошибка, резаная </a:t>
            </a:r>
            <a:r>
              <a:rPr lang="ru-RU" sz="2400" dirty="0" smtClean="0"/>
              <a:t>рана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903197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9BDFA05-EBD1-444D-B56B-7187AA0A18CE}"/>
              </a:ext>
            </a:extLst>
          </p:cNvPr>
          <p:cNvSpPr/>
          <p:nvPr/>
        </p:nvSpPr>
        <p:spPr>
          <a:xfrm>
            <a:off x="4632519" y="236130"/>
            <a:ext cx="2082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КЛЮЧ</a:t>
            </a:r>
          </a:p>
        </p:txBody>
      </p:sp>
      <p:pic>
        <p:nvPicPr>
          <p:cNvPr id="2" name="Рисунок 1">
            <a:hlinkClick r:id="rId2" action="ppaction://hlinksldjump"/>
            <a:extLst>
              <a:ext uri="{FF2B5EF4-FFF2-40B4-BE49-F238E27FC236}">
                <a16:creationId xmlns:a16="http://schemas.microsoft.com/office/drawing/2014/main" xmlns="" id="{4BFDE14B-038D-4176-A9B7-F7BEC0C4C9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541" y="6260540"/>
            <a:ext cx="597460" cy="59746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72692" y="1214650"/>
          <a:ext cx="8128000" cy="48158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064000"/>
                <a:gridCol w="4064000"/>
              </a:tblGrid>
              <a:tr h="3707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Одна 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Две Н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Раненый боец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Освещенная</a:t>
                      </a:r>
                      <a:r>
                        <a:rPr lang="ru-RU" sz="2000" baseline="0" dirty="0" smtClean="0"/>
                        <a:t> площадка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Крашеная блондинка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Рассеянный</a:t>
                      </a:r>
                      <a:r>
                        <a:rPr lang="ru-RU" sz="2000" baseline="0" dirty="0" smtClean="0"/>
                        <a:t> ученик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Ломаная линия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Приведенный пример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Рваная куртка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Купленный</a:t>
                      </a:r>
                      <a:r>
                        <a:rPr lang="ru-RU" sz="2000" baseline="0" dirty="0" smtClean="0"/>
                        <a:t> товар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Резаная рана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Некрашенный</a:t>
                      </a:r>
                      <a:r>
                        <a:rPr lang="ru-RU" sz="2000" dirty="0" smtClean="0"/>
                        <a:t> пол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Организованная спонсорами</a:t>
                      </a:r>
                      <a:endParaRPr lang="ru-RU" sz="2000" dirty="0"/>
                    </a:p>
                  </a:txBody>
                  <a:tcPr/>
                </a:tc>
              </a:tr>
              <a:tr h="323933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Оторванный рукав</a:t>
                      </a:r>
                      <a:endParaRPr lang="ru-RU" sz="2000" dirty="0"/>
                    </a:p>
                  </a:txBody>
                  <a:tcPr/>
                </a:tc>
              </a:tr>
              <a:tr h="323933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Перекрашенные стены</a:t>
                      </a:r>
                      <a:endParaRPr lang="ru-RU" sz="2000" dirty="0"/>
                    </a:p>
                  </a:txBody>
                  <a:tcPr/>
                </a:tc>
              </a:tr>
              <a:tr h="323933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Сломанная</a:t>
                      </a:r>
                      <a:r>
                        <a:rPr lang="ru-RU" sz="2000" baseline="0" dirty="0" smtClean="0"/>
                        <a:t> игрушка</a:t>
                      </a:r>
                      <a:endParaRPr lang="ru-RU" sz="2000" dirty="0"/>
                    </a:p>
                  </a:txBody>
                  <a:tcPr/>
                </a:tc>
              </a:tr>
              <a:tr h="323933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Встревоженный</a:t>
                      </a:r>
                      <a:r>
                        <a:rPr lang="ru-RU" sz="2000" baseline="0" dirty="0" smtClean="0"/>
                        <a:t> известием</a:t>
                      </a:r>
                      <a:endParaRPr lang="ru-RU" sz="2000" dirty="0"/>
                    </a:p>
                  </a:txBody>
                  <a:tcPr/>
                </a:tc>
              </a:tr>
              <a:tr h="323933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Исправленная ошибка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85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931ECC2-375E-4D03-90DB-25BB284E8593}"/>
              </a:ext>
            </a:extLst>
          </p:cNvPr>
          <p:cNvSpPr/>
          <p:nvPr/>
        </p:nvSpPr>
        <p:spPr>
          <a:xfrm>
            <a:off x="4254821" y="1123557"/>
            <a:ext cx="3659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Используемые ресурсы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CE4D800-1551-47E8-BDE2-22476DEF583F}"/>
              </a:ext>
            </a:extLst>
          </p:cNvPr>
          <p:cNvSpPr/>
          <p:nvPr/>
        </p:nvSpPr>
        <p:spPr>
          <a:xfrm>
            <a:off x="646546" y="2062127"/>
            <a:ext cx="11102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6" name="Рисунок 5" descr="Стрелка: разворот">
            <a:hlinkClick r:id="rId2" action="ppaction://hlinksldjump"/>
            <a:extLst>
              <a:ext uri="{FF2B5EF4-FFF2-40B4-BE49-F238E27FC236}">
                <a16:creationId xmlns:a16="http://schemas.microsoft.com/office/drawing/2014/main" xmlns="" id="{E26DF463-94E0-445F-A883-1A05EF0887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596257" y="6262257"/>
            <a:ext cx="595745" cy="59574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3451" y="5363570"/>
            <a:ext cx="64690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Беликова Полина Валерьевна</a:t>
            </a:r>
          </a:p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Студентка 4 курса ФФ, группы Рла-15-01</a:t>
            </a:r>
          </a:p>
          <a:p>
            <a:pPr marL="560070" indent="-514350" algn="ctr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01002" y="1684446"/>
            <a:ext cx="10140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Учебник Русский язык 6 класс М.Т. Баранов, Т.А. </a:t>
            </a:r>
            <a:r>
              <a:rPr lang="ru-RU" dirty="0" err="1" smtClean="0"/>
              <a:t>Ладыженская</a:t>
            </a:r>
            <a:r>
              <a:rPr lang="ru-RU" dirty="0" smtClean="0"/>
              <a:t>, Л.А. </a:t>
            </a:r>
            <a:r>
              <a:rPr lang="ru-RU" dirty="0" err="1" smtClean="0"/>
              <a:t>Тростенцова</a:t>
            </a:r>
            <a:r>
              <a:rPr lang="ru-RU" dirty="0" smtClean="0"/>
              <a:t> (2012 год) Часть </a:t>
            </a:r>
            <a:r>
              <a:rPr lang="ru-RU" dirty="0" smtClean="0"/>
              <a:t>2</a:t>
            </a:r>
          </a:p>
          <a:p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vklasse.online/6-klass/uchebniki/russkij-yazyk/mt-baranov-ta-ladyzhenskaya-la-trostentsova-2012-chast-2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 smtClean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videotutor-rusyaz.ru/uchenikam/testy-i-upragneniya/145-pravopisaniennnvchastyahrechiupragneniyaitest.html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87356" y="3868088"/>
            <a:ext cx="7929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www.yaklass.ru/p/russky-yazik/6-klass/imia-prilagatelnoe-10562/pravopisanie-imen-prilagatelnykh-10565/re-c6df7004-f7ee-4987-98d5-b00a7c4340e2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0850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294</TotalTime>
  <Words>217</Words>
  <Application>Microsoft Office PowerPoint</Application>
  <PresentationFormat>Произвольный</PresentationFormat>
  <Paragraphs>67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Распределительный диктант  «Правописание Н и НН в суффиксах имён прилагательных»  6 класс</vt:lpstr>
      <vt:lpstr>Меню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Распределительный диктант: соединительные гласные  «о» и «е» в сложных словах  6 класс</dc:title>
  <dc:creator>vladshirokov95@gmail.com</dc:creator>
  <cp:lastModifiedBy>Поля Полина</cp:lastModifiedBy>
  <cp:revision>24</cp:revision>
  <dcterms:created xsi:type="dcterms:W3CDTF">2018-12-04T13:58:01Z</dcterms:created>
  <dcterms:modified xsi:type="dcterms:W3CDTF">2019-01-10T21:22:23Z</dcterms:modified>
</cp:coreProperties>
</file>