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56" r:id="rId4"/>
    <p:sldId id="257" r:id="rId5"/>
    <p:sldId id="260" r:id="rId6"/>
    <p:sldId id="262" r:id="rId7"/>
    <p:sldId id="261" r:id="rId8"/>
    <p:sldId id="258" r:id="rId9"/>
    <p:sldId id="264" r:id="rId10"/>
    <p:sldId id="265" r:id="rId11"/>
    <p:sldId id="266" r:id="rId12"/>
    <p:sldId id="267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UcJC_1QW0uA/TxK_CDCKe1I/AAAAAAAABBs/dW39knXyndQ/s1600/%D1%85%D0%BE%D0%BB%D0%BE%D0%BF%D1%8B.jpe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literatura5.narod.ru/perov_pugachov1875.JPG?from=http://literatura5.narod.ru/perov_pugachov1875.JPG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g1.liveinternet.ru/images/attach/c/1/60/207/60207142_solyanoy_bunt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f/f2/Patriarch_Nikon_Revising_Service-Books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istorija/Istorija-Buntashnyj-vek/0010-018-Makarevskaja-jarmarka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kurs.ido.tpu.ru/courses/Culturologia/image/6%605%6024.JPG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5" name="TextBox 4"/>
          <p:cNvSpPr txBox="1"/>
          <p:nvPr/>
        </p:nvSpPr>
        <p:spPr>
          <a:xfrm>
            <a:off x="971600" y="692696"/>
            <a:ext cx="7188186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Русская  культура  </a:t>
            </a:r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XVII</a:t>
            </a: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века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428868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составлена учителем МХК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«Средняя общеобразовательная школа № 153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углубленным изучением иностранных языков» г. Перми</a:t>
            </a:r>
          </a:p>
          <a:p>
            <a:pPr algn="ctr"/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Постниковой Светланой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орисовной</a:t>
            </a:r>
            <a:endParaRPr lang="ru-RU" sz="2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6" name="TextBox 5"/>
          <p:cNvSpPr txBox="1"/>
          <p:nvPr/>
        </p:nvSpPr>
        <p:spPr>
          <a:xfrm>
            <a:off x="395536" y="836712"/>
            <a:ext cx="8352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Абсолютизм - (абсолютная монархия) - форма феодального государства, при которой монарху принадлежит неограниченная верховная власть.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абсолютизме государство достигает наивысшей степени централизации, создаются разветвленный бюрократический аппарат, постоянная армия и полиция; деятельность органов сословного представительства, как правило, прекращается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260648"/>
            <a:ext cx="4834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абсолютизма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C:\Documents and Settings\123\Мои документы\История\Петр  Великий\ПЕТР 1\_IGP7851_zltcnga%20emyj%20qfkz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212976"/>
            <a:ext cx="506074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6" name="TextBox 5"/>
          <p:cNvSpPr txBox="1"/>
          <p:nvPr/>
        </p:nvSpPr>
        <p:spPr>
          <a:xfrm>
            <a:off x="1403648" y="332656"/>
            <a:ext cx="6683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Расширение связей с Западной Европой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3772099" cy="559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3995936" y="2348880"/>
            <a:ext cx="492922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«Старое забилось по углам. Кончалась византийская Русь.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мартовском ветре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чудились за балтийскими побережьями призраки торговых кораблей».</a:t>
            </a: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А.Н. Толстой «Петр первый»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7" name="Picture 2" descr="F:\ПЕТР 1\71445848_Kuzkina_m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4896543" cy="367240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4857752" y="1357298"/>
            <a:ext cx="37862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Оградя</a:t>
            </a:r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отечество безопасностью от неприятеля, надлежит стараться находить славу государству через искусство и науки»</a:t>
            </a:r>
          </a:p>
          <a:p>
            <a:pPr algn="ctr"/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795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 «обмирщения» русской культуры </a:t>
            </a:r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764704"/>
            <a:ext cx="6692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Наука  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рост интереса к изучению и обобщению опыта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целью применения его в жизни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988840"/>
            <a:ext cx="5493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Архитектура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сближение облика храмовых построек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гражданскими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5736" y="3356992"/>
            <a:ext cx="4929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Литература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демократического,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светского направления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2" y="4869160"/>
            <a:ext cx="6639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Живопись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постепенное разрушение канонов в 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иконографии, формирование реалистических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тенденций 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3725144" y="2132856"/>
            <a:ext cx="5418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Русь, взмахни крылами,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Поставь иную крепь!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иными именами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Встает иная степь.</a:t>
            </a:r>
          </a:p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С. Есенин</a:t>
            </a:r>
            <a:r>
              <a:rPr lang="ru-RU" i="1" dirty="0" smtClean="0">
                <a:solidFill>
                  <a:srgbClr val="800000"/>
                </a:solidFill>
              </a:rPr>
              <a:t/>
            </a:r>
            <a:br>
              <a:rPr lang="ru-RU" i="1" dirty="0" smtClean="0">
                <a:solidFill>
                  <a:srgbClr val="8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692696"/>
            <a:ext cx="7188186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Русская  культура  </a:t>
            </a:r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XVII</a:t>
            </a: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века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определившие развитие русской культуры </a:t>
            </a:r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века </a:t>
            </a:r>
            <a:endParaRPr lang="ru-RU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24744"/>
            <a:ext cx="828092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Иностранная интервенция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польско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шведская интервенция: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Стефан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Баторий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Юхан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Сигизмунд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Лжедмитрий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Сигизмунд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Лжедмитрий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Карл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IX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Густав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Кузьма Минин Дмитрий Пожарский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123\Мои документы\МХК\Европа и Россия 17 век\27750111-edi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996952"/>
            <a:ext cx="5112568" cy="36711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Documents and Settings\123\Мои документы\МХК\Европа и Россия 17 век\f248160a07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959105"/>
            <a:ext cx="5209380" cy="38988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791072" y="571480"/>
            <a:ext cx="835292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Крестьянские войны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война под предводительством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И.Болотникова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война под предводительством С.Разина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1.bp.blogspot.com/-UcJC_1QW0uA/TxK_CDCKe1I/AAAAAAAABBs/dW39knXyndQ/s1600/%25D1%2585%25D0%25BE%25D0%25BB%25D0%25BE%25D0%25BF%25D1%258B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564904"/>
            <a:ext cx="5364857" cy="384498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4" name="Picture 4" descr="http://literatura5.narod.ru/perov_pugachov1875.JPG?from=http://literatura5.narod.ru/perov_pugachov187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2564904"/>
            <a:ext cx="6208570" cy="396044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81369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Городские восстания (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бунташный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век)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400" dirty="0" smtClean="0"/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городские восстания 1648—1650 гг.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«соляной бунт» 1646г.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«медный бунт» 1662 г.</a:t>
            </a: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Documents and Settings\123\Мои документы\МХК\фон для презентаций\0031-044-Z-a-d-a-n-i-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861048"/>
            <a:ext cx="4032448" cy="272070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220072" y="4365104"/>
            <a:ext cx="3384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«Нет ничего страшнее русского бунта: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бессмысленного и беспощадного»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	А.С. Пушкин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pic>
        <p:nvPicPr>
          <p:cNvPr id="3075" name="Picture 3" descr="http://img1.liveinternet.ru/images/attach/c/1/60/207/60207142_solyanoy_bu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348880"/>
            <a:ext cx="4680520" cy="285397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C:\Documents and Settings\123\Мои документы\МХК\Европа и Россия 17 век\29_0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19" y="2132856"/>
            <a:ext cx="4736301" cy="36004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1187624" y="332656"/>
            <a:ext cx="6850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Никонианская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реформа и раскол церкви</a:t>
            </a:r>
          </a:p>
        </p:txBody>
      </p:sp>
      <p:pic>
        <p:nvPicPr>
          <p:cNvPr id="20482" name="Picture 2" descr="File:Patriarch Nikon Revising Service-Book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068960"/>
            <a:ext cx="4826190" cy="35283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Предпринятый в 1650-х — 1660-х годах комплекс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богослужебно-канонических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мер в Русской церкви и Московском государстве, направленных на изменение существовавшей тогда в Москве (северо-восточной части Русской Церкви) обрядовой традиции в целях её унификации с современной греческой. Вызвала раскол Русской церкви и повлекла возникновение многочисленных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старообрядческих течений.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Юридическое закрепощение крестьян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Хронология закрепощения крестьян в России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1497 год — Введение ограничения права перехода от одного помещика к другому — Юрьев день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1581 год — Отмена Юрьева дня 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1597 год — Право помещика на розыск беглого крестьянина в течение 5 лет и на его возвращение владельцу 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1637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Срок сыска беглых крестьян увеличен до 9 лет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1641 год — Срок сыска беглых крестьян увеличен до 15 лет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1649 год — Соборное уложение 1649 года отменило урочные лета, закрепив таким образом бессрочный сыск беглых крестьян.</a:t>
            </a:r>
          </a:p>
          <a:p>
            <a:endParaRPr lang="ru-RU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Documents and Settings\123\Мои документы\МХК\Европа и Россия 17 век\Yuriev_d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89040"/>
            <a:ext cx="4045392" cy="28803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6174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Консолидация  сословий</a:t>
            </a: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764704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«Усиление социального неравенства», которое «еще усилилось нравственным отчуждением правящего класса от управляемой массы» </a:t>
            </a:r>
          </a:p>
          <a:p>
            <a:pPr algn="just"/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		(В.О. Ключевский).</a:t>
            </a:r>
            <a:endParaRPr lang="ru-RU" sz="2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292494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Сословие – социальная группа с закрепленными законом наследственными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правами и обязанностями, окончательно сложившаяся на основе классовых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отношений феодализма.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43711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результате сословного деления общество представляло собой пирамиду,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основании которой стояли социальные низы, а во главе находился высший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слой общества.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971600" y="2204864"/>
            <a:ext cx="2808312" cy="2376264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Бояре и дворяне</a:t>
            </a:r>
          </a:p>
          <a:p>
            <a:r>
              <a:rPr lang="ru-RU" sz="2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Духовенство</a:t>
            </a:r>
          </a:p>
          <a:p>
            <a:r>
              <a:rPr lang="ru-RU" sz="2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Посадские люди</a:t>
            </a:r>
          </a:p>
          <a:p>
            <a:r>
              <a:rPr lang="ru-RU" sz="2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Ремесленники</a:t>
            </a:r>
          </a:p>
          <a:p>
            <a:r>
              <a:rPr lang="ru-RU" sz="2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Крестьяне и холопы</a:t>
            </a:r>
          </a:p>
          <a:p>
            <a:endParaRPr lang="ru-RU" sz="20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8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908720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Основой экономики России во второй половине XVII в оставалось крепостное хозяйство. Однако наряду с ним в экономической жизни страны обнаруживаются новые явления. Важнейшим из них было складывание всероссийского рынка. В России этого времени развиваются мелкое товарное производство  и денежное обращение, появляются мануфактуры.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60648"/>
            <a:ext cx="6035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Образование всероссийского рынка</a:t>
            </a:r>
          </a:p>
        </p:txBody>
      </p:sp>
      <p:pic>
        <p:nvPicPr>
          <p:cNvPr id="23554" name="Picture 2" descr="http://900igr.net/datai/istorija/Istorija-Buntashnyj-vek/0010-018-Makarevskaja-jarmark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17032"/>
            <a:ext cx="3852689" cy="2884096"/>
          </a:xfrm>
          <a:prstGeom prst="rect">
            <a:avLst/>
          </a:prstGeom>
          <a:noFill/>
        </p:spPr>
      </p:pic>
      <p:pic>
        <p:nvPicPr>
          <p:cNvPr id="23556" name="Picture 4" descr="http://kurs.ido.tpu.ru/courses/Culturologia/image/6%605%602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645024"/>
            <a:ext cx="388627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420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светлана</cp:lastModifiedBy>
  <cp:revision>17</cp:revision>
  <dcterms:modified xsi:type="dcterms:W3CDTF">2019-01-09T13:10:55Z</dcterms:modified>
</cp:coreProperties>
</file>