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8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8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 snapToGrid="0">
      <p:cViewPr>
        <p:scale>
          <a:sx n="66" d="100"/>
          <a:sy n="66" d="100"/>
        </p:scale>
        <p:origin x="-876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6" y="6374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B8931-6ADF-45D2-A9B3-69289058C8A6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F1E6-C0CD-4125-84F3-F78CF7A405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289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352113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8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024515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90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81028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610577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8639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776032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46522094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70334448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CD51AB-C4C4-4134-9351-90B46517DF60}" type="datetimeFigureOut">
              <a:rPr lang="ru-RU" smtClean="0"/>
              <a:pPr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618FC4A-2EF6-45DC-BF30-D8C6ABBB80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380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3.png"/><Relationship Id="rId7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6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urious-world.ru/art/khudozhniki/item/537-robert-dunkan-i-ego-letnie-kartiny" TargetMode="External"/><Relationship Id="rId2" Type="http://schemas.openxmlformats.org/officeDocument/2006/relationships/hyperlink" Target="http://www.robertduncanstudios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ultiurok.ru/files/konspiekt-uroka-po-russkomu-iazyku-dlia-7-klassa-p.html" TargetMode="External"/><Relationship Id="rId4" Type="http://schemas.openxmlformats.org/officeDocument/2006/relationships/hyperlink" Target="https://infourok.ru/urok-russkogo-yazika-sochinenie-po-kartine-sggrigoreva-vratar-klass-1552272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image" Target="../media/image11.jpeg"/><Relationship Id="rId18" Type="http://schemas.openxmlformats.org/officeDocument/2006/relationships/slide" Target="slide2.xm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slide" Target="slide23.xml"/><Relationship Id="rId17" Type="http://schemas.openxmlformats.org/officeDocument/2006/relationships/image" Target="../media/image13.jpeg"/><Relationship Id="rId2" Type="http://schemas.openxmlformats.org/officeDocument/2006/relationships/slide" Target="slide18.xml"/><Relationship Id="rId16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5" Type="http://schemas.openxmlformats.org/officeDocument/2006/relationships/image" Target="../media/image12.jpeg"/><Relationship Id="rId10" Type="http://schemas.openxmlformats.org/officeDocument/2006/relationships/slide" Target="slide22.xml"/><Relationship Id="rId19" Type="http://schemas.openxmlformats.org/officeDocument/2006/relationships/image" Target="../media/image14.png"/><Relationship Id="rId4" Type="http://schemas.openxmlformats.org/officeDocument/2006/relationships/slide" Target="slide19.xml"/><Relationship Id="rId9" Type="http://schemas.openxmlformats.org/officeDocument/2006/relationships/image" Target="../media/image9.jpeg"/><Relationship Id="rId14" Type="http://schemas.openxmlformats.org/officeDocument/2006/relationships/slide" Target="slide2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image" Target="../media/image20.jpeg"/><Relationship Id="rId18" Type="http://schemas.openxmlformats.org/officeDocument/2006/relationships/slide" Target="slide2.xm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openxmlformats.org/officeDocument/2006/relationships/slide" Target="slide31.xml"/><Relationship Id="rId17" Type="http://schemas.openxmlformats.org/officeDocument/2006/relationships/image" Target="../media/image22.jpeg"/><Relationship Id="rId2" Type="http://schemas.openxmlformats.org/officeDocument/2006/relationships/slide" Target="slide26.xml"/><Relationship Id="rId16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5" Type="http://schemas.openxmlformats.org/officeDocument/2006/relationships/image" Target="../media/image21.jpeg"/><Relationship Id="rId10" Type="http://schemas.openxmlformats.org/officeDocument/2006/relationships/slide" Target="slide30.xml"/><Relationship Id="rId19" Type="http://schemas.openxmlformats.org/officeDocument/2006/relationships/image" Target="../media/image23.png"/><Relationship Id="rId4" Type="http://schemas.openxmlformats.org/officeDocument/2006/relationships/slide" Target="slide27.xml"/><Relationship Id="rId9" Type="http://schemas.openxmlformats.org/officeDocument/2006/relationships/image" Target="../media/image18.jpeg"/><Relationship Id="rId14" Type="http://schemas.openxmlformats.org/officeDocument/2006/relationships/slide" Target="slide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547640" y="2260076"/>
            <a:ext cx="9068586" cy="2590800"/>
          </a:xfrm>
        </p:spPr>
        <p:txBody>
          <a:bodyPr/>
          <a:lstStyle/>
          <a:p>
            <a:r>
              <a:rPr lang="ru-RU" sz="4400" dirty="0" smtClean="0"/>
              <a:t>Подготовка к написанию сочинения – описания </a:t>
            </a:r>
            <a:br>
              <a:rPr lang="ru-RU" sz="4400" dirty="0" smtClean="0"/>
            </a:br>
            <a:r>
              <a:rPr lang="ru-RU" sz="4400" dirty="0" smtClean="0"/>
              <a:t>по картине Роберта </a:t>
            </a:r>
            <a:r>
              <a:rPr lang="ru-RU" sz="4400" dirty="0" err="1" smtClean="0"/>
              <a:t>Дункана</a:t>
            </a: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400" dirty="0" smtClean="0"/>
              <a:t>«в саду»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7 класс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8856723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365" y="684797"/>
            <a:ext cx="4797083" cy="138315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Что еще изображено</a:t>
            </a:r>
            <a:br>
              <a:rPr lang="ru-RU" sz="2800" dirty="0" smtClean="0"/>
            </a:br>
            <a:r>
              <a:rPr lang="ru-RU" sz="2800" dirty="0" smtClean="0"/>
              <a:t> на картине?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t="58111" r="63948" b="-265"/>
          <a:stretch>
            <a:fillRect/>
          </a:stretch>
        </p:blipFill>
        <p:spPr bwMode="auto">
          <a:xfrm>
            <a:off x="3910818" y="2759527"/>
            <a:ext cx="3502856" cy="3690510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6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l="48611" b="48338"/>
          <a:stretch>
            <a:fillRect/>
          </a:stretch>
        </p:blipFill>
        <p:spPr bwMode="auto">
          <a:xfrm>
            <a:off x="7624620" y="211015"/>
            <a:ext cx="4332918" cy="5444197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7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t="14066" r="66138" b="35550"/>
          <a:stretch>
            <a:fillRect/>
          </a:stretch>
        </p:blipFill>
        <p:spPr bwMode="auto">
          <a:xfrm>
            <a:off x="239151" y="239150"/>
            <a:ext cx="3376246" cy="4431324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8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5267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25882" y="865163"/>
            <a:ext cx="4726745" cy="514174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800" b="1" dirty="0" smtClean="0"/>
              <a:t>Какое время года и какую погоду изобразил на своей картине Роберт </a:t>
            </a:r>
            <a:r>
              <a:rPr lang="ru-RU" sz="2800" b="1" dirty="0" err="1" smtClean="0"/>
              <a:t>Дункан</a:t>
            </a:r>
            <a:r>
              <a:rPr lang="ru-RU" sz="2800" b="1" dirty="0" smtClean="0"/>
              <a:t>?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	Ребята, какое настроение создает картина? Нравится ли она вам?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980" y="520503"/>
            <a:ext cx="5973934" cy="5725551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5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634" y="262766"/>
            <a:ext cx="9760634" cy="83451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Подберем синонимы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1224" y="977704"/>
            <a:ext cx="5718518" cy="566224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/>
              <a:t>Яблоня</a:t>
            </a:r>
            <a:r>
              <a:rPr lang="ru-RU" sz="2600" dirty="0" smtClean="0"/>
              <a:t>-яблонька, дерево, деревце.</a:t>
            </a:r>
          </a:p>
          <a:p>
            <a:pPr>
              <a:buNone/>
            </a:pPr>
            <a:r>
              <a:rPr lang="ru-RU" sz="2600" b="1" dirty="0" smtClean="0"/>
              <a:t>Мальчики</a:t>
            </a:r>
            <a:r>
              <a:rPr lang="ru-RU" sz="2600" dirty="0" smtClean="0"/>
              <a:t>- ребята, мальчишки, друзья.</a:t>
            </a:r>
          </a:p>
          <a:p>
            <a:pPr>
              <a:buNone/>
            </a:pPr>
            <a:r>
              <a:rPr lang="ru-RU" sz="2600" b="1" dirty="0" smtClean="0"/>
              <a:t>Собака</a:t>
            </a:r>
            <a:r>
              <a:rPr lang="ru-RU" sz="2600" dirty="0" smtClean="0"/>
              <a:t>- пес, собачка, барбос.</a:t>
            </a:r>
          </a:p>
          <a:p>
            <a:pPr>
              <a:buNone/>
            </a:pPr>
            <a:r>
              <a:rPr lang="ru-RU" sz="2600" b="1" dirty="0" smtClean="0"/>
              <a:t>Корзина</a:t>
            </a:r>
            <a:r>
              <a:rPr lang="ru-RU" sz="2600" dirty="0" smtClean="0"/>
              <a:t>- корзинка, лукошко, тара, плетенка. </a:t>
            </a:r>
          </a:p>
          <a:p>
            <a:pPr>
              <a:buNone/>
            </a:pPr>
            <a:r>
              <a:rPr lang="ru-RU" sz="2600" b="1" dirty="0" smtClean="0"/>
              <a:t>Трава</a:t>
            </a:r>
            <a:r>
              <a:rPr lang="ru-RU" sz="2600" dirty="0" smtClean="0"/>
              <a:t>- травушка, зелень, муравка, газон.</a:t>
            </a:r>
          </a:p>
          <a:p>
            <a:pPr>
              <a:buNone/>
            </a:pPr>
            <a:r>
              <a:rPr lang="ru-RU" sz="2600" b="1" dirty="0" smtClean="0"/>
              <a:t>Цвет</a:t>
            </a:r>
            <a:r>
              <a:rPr lang="ru-RU" sz="2600" dirty="0" smtClean="0"/>
              <a:t>- тон, оттенок, расцветка, окраска. </a:t>
            </a:r>
          </a:p>
          <a:p>
            <a:pPr>
              <a:buNone/>
            </a:pPr>
            <a:r>
              <a:rPr lang="ru-RU" sz="2600" b="1" dirty="0" smtClean="0"/>
              <a:t>Художник</a:t>
            </a:r>
            <a:r>
              <a:rPr lang="ru-RU" sz="2600" dirty="0" smtClean="0"/>
              <a:t>- автор, живописец, мастер.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912" y="921434"/>
            <a:ext cx="5973934" cy="5725551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5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32469" y="5898469"/>
            <a:ext cx="959531" cy="9595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Вспомним пунктуацию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03120"/>
            <a:ext cx="10210800" cy="19343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1) Мальчик держит в руке палку, которой пытается сбить яблоко с дерева. 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2) Возле ног мальчишек сидит собака, которая ждет свое яблочко. 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/>
              <a:t>3) Спелые красные яблоки, лежащие на траве, говорят о богатом урожае.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6761" y="2198356"/>
            <a:ext cx="10381957" cy="3319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1) Мальчик держит в руке палку, которой пытается сбить яблоко с дерева.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[- =], (которой =). Сложноподчиненное предложение.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2) Возле ног мальчишек сидит собака, которая ждет свое яблочко.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[= -], (которая =). </a:t>
            </a:r>
            <a:r>
              <a:rPr lang="ru-RU" sz="2400" dirty="0" err="1" smtClean="0">
                <a:solidFill>
                  <a:schemeClr val="tx1"/>
                </a:solidFill>
              </a:rPr>
              <a:t>Спожноподчиненное</a:t>
            </a:r>
            <a:r>
              <a:rPr lang="ru-RU" sz="2400" dirty="0" smtClean="0">
                <a:solidFill>
                  <a:schemeClr val="tx1"/>
                </a:solidFill>
              </a:rPr>
              <a:t> предложение.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3) Спелые красные </a:t>
            </a:r>
            <a:r>
              <a:rPr lang="ru-RU" sz="2400" dirty="0" err="1" smtClean="0">
                <a:solidFill>
                  <a:schemeClr val="tx1"/>
                </a:solidFill>
              </a:rPr>
              <a:t>яблоки,|лежащие</a:t>
            </a:r>
            <a:r>
              <a:rPr lang="ru-RU" sz="2400" dirty="0" smtClean="0">
                <a:solidFill>
                  <a:schemeClr val="tx1"/>
                </a:solidFill>
              </a:rPr>
              <a:t> на </a:t>
            </a:r>
            <a:r>
              <a:rPr lang="ru-RU" sz="2400" dirty="0" err="1" smtClean="0">
                <a:solidFill>
                  <a:schemeClr val="tx1"/>
                </a:solidFill>
              </a:rPr>
              <a:t>траве|</a:t>
            </a:r>
            <a:r>
              <a:rPr lang="ru-RU" sz="2400" dirty="0" smtClean="0">
                <a:solidFill>
                  <a:schemeClr val="tx1"/>
                </a:solidFill>
              </a:rPr>
              <a:t>, говорят о богатом урожае. </a:t>
            </a:r>
            <a:r>
              <a:rPr lang="en-US" sz="2400" dirty="0" smtClean="0">
                <a:solidFill>
                  <a:schemeClr val="tx1"/>
                </a:solidFill>
              </a:rPr>
              <a:t>[</a:t>
            </a:r>
            <a:r>
              <a:rPr lang="ru-RU" sz="2400" dirty="0" smtClean="0">
                <a:solidFill>
                  <a:schemeClr val="tx1"/>
                </a:solidFill>
              </a:rPr>
              <a:t>- ,</a:t>
            </a:r>
            <a:r>
              <a:rPr lang="en-US" sz="2400" dirty="0" smtClean="0">
                <a:solidFill>
                  <a:schemeClr val="tx1"/>
                </a:solidFill>
              </a:rPr>
              <a:t>|</a:t>
            </a:r>
            <a:r>
              <a:rPr lang="ru-RU" sz="2400" dirty="0" smtClean="0">
                <a:solidFill>
                  <a:schemeClr val="tx1"/>
                </a:solidFill>
              </a:rPr>
              <a:t>     </a:t>
            </a:r>
            <a:r>
              <a:rPr lang="en-US" sz="2400" dirty="0" smtClean="0">
                <a:solidFill>
                  <a:schemeClr val="tx1"/>
                </a:solidFill>
              </a:rPr>
              <a:t>|</a:t>
            </a:r>
            <a:r>
              <a:rPr lang="ru-RU" sz="2400" dirty="0" smtClean="0">
                <a:solidFill>
                  <a:schemeClr val="tx1"/>
                </a:solidFill>
              </a:rPr>
              <a:t>, =</a:t>
            </a:r>
            <a:r>
              <a:rPr lang="en-US" sz="2400" dirty="0" smtClean="0">
                <a:solidFill>
                  <a:schemeClr val="tx1"/>
                </a:solidFill>
              </a:rPr>
              <a:t>]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dirty="0"/>
          </a:p>
        </p:txBody>
      </p:sp>
      <p:pic>
        <p:nvPicPr>
          <p:cNvPr id="5" name="Picture 2" descr="ÐÐ¾ÑÐ¾Ð¶ÐµÐµ Ð¸Ð·Ð¾Ð±ÑÐ°Ð¶ÐµÐ½Ð¸Ð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16343" y="5682343"/>
            <a:ext cx="1175657" cy="1175657"/>
          </a:xfrm>
          <a:prstGeom prst="rect">
            <a:avLst/>
          </a:prstGeom>
          <a:noFill/>
        </p:spPr>
      </p:pic>
      <p:sp>
        <p:nvSpPr>
          <p:cNvPr id="14" name="Полилиния 13"/>
          <p:cNvSpPr/>
          <p:nvPr/>
        </p:nvSpPr>
        <p:spPr>
          <a:xfrm>
            <a:off x="4238171" y="4975981"/>
            <a:ext cx="566057" cy="166914"/>
          </a:xfrm>
          <a:custGeom>
            <a:avLst/>
            <a:gdLst>
              <a:gd name="connsiteX0" fmla="*/ 0 w 566057"/>
              <a:gd name="connsiteY0" fmla="*/ 118533 h 166914"/>
              <a:gd name="connsiteX1" fmla="*/ 101600 w 566057"/>
              <a:gd name="connsiteY1" fmla="*/ 2419 h 166914"/>
              <a:gd name="connsiteX2" fmla="*/ 203200 w 566057"/>
              <a:gd name="connsiteY2" fmla="*/ 133047 h 166914"/>
              <a:gd name="connsiteX3" fmla="*/ 319315 w 566057"/>
              <a:gd name="connsiteY3" fmla="*/ 16933 h 166914"/>
              <a:gd name="connsiteX4" fmla="*/ 464457 w 566057"/>
              <a:gd name="connsiteY4" fmla="*/ 162076 h 166914"/>
              <a:gd name="connsiteX5" fmla="*/ 566057 w 566057"/>
              <a:gd name="connsiteY5" fmla="*/ 45961 h 166914"/>
              <a:gd name="connsiteX6" fmla="*/ 566057 w 566057"/>
              <a:gd name="connsiteY6" fmla="*/ 45961 h 16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6057" h="166914">
                <a:moveTo>
                  <a:pt x="0" y="118533"/>
                </a:moveTo>
                <a:cubicBezTo>
                  <a:pt x="33866" y="59266"/>
                  <a:pt x="67733" y="0"/>
                  <a:pt x="101600" y="2419"/>
                </a:cubicBezTo>
                <a:cubicBezTo>
                  <a:pt x="135467" y="4838"/>
                  <a:pt x="166914" y="130628"/>
                  <a:pt x="203200" y="133047"/>
                </a:cubicBezTo>
                <a:cubicBezTo>
                  <a:pt x="239486" y="135466"/>
                  <a:pt x="275772" y="12095"/>
                  <a:pt x="319315" y="16933"/>
                </a:cubicBezTo>
                <a:cubicBezTo>
                  <a:pt x="362858" y="21771"/>
                  <a:pt x="423333" y="157238"/>
                  <a:pt x="464457" y="162076"/>
                </a:cubicBezTo>
                <a:cubicBezTo>
                  <a:pt x="505581" y="166914"/>
                  <a:pt x="566057" y="45961"/>
                  <a:pt x="566057" y="45961"/>
                </a:cubicBezTo>
                <a:lnTo>
                  <a:pt x="566057" y="45961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82880"/>
            <a:ext cx="10058400" cy="8204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Орфографический анализ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5087" y="961850"/>
            <a:ext cx="10058400" cy="52067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/>
              <a:t>1)Наполне</a:t>
            </a:r>
            <a:r>
              <a:rPr lang="ru-RU" sz="3200" u="sng" dirty="0" smtClean="0"/>
              <a:t>нн</a:t>
            </a:r>
            <a:r>
              <a:rPr lang="ru-RU" sz="3200" dirty="0" smtClean="0"/>
              <a:t>ая корзина </a:t>
            </a:r>
          </a:p>
          <a:p>
            <a:pPr>
              <a:buNone/>
            </a:pPr>
            <a:r>
              <a:rPr lang="ru-RU" sz="3200" dirty="0" smtClean="0"/>
              <a:t>2) </a:t>
            </a:r>
            <a:r>
              <a:rPr lang="ru-RU" sz="3200" u="sng" dirty="0" smtClean="0"/>
              <a:t>С</a:t>
            </a:r>
            <a:r>
              <a:rPr lang="ru-RU" sz="3200" dirty="0" smtClean="0"/>
              <a:t>битые яблоки</a:t>
            </a:r>
          </a:p>
          <a:p>
            <a:pPr>
              <a:buNone/>
            </a:pPr>
            <a:r>
              <a:rPr lang="ru-RU" sz="3200" dirty="0" smtClean="0"/>
              <a:t>3)Бе</a:t>
            </a:r>
            <a:r>
              <a:rPr lang="ru-RU" sz="3200" u="sng" dirty="0" smtClean="0"/>
              <a:t>зз</a:t>
            </a:r>
            <a:r>
              <a:rPr lang="ru-RU" sz="3200" dirty="0" smtClean="0"/>
              <a:t>аботное де</a:t>
            </a:r>
            <a:r>
              <a:rPr lang="ru-RU" sz="3200" u="sng" dirty="0" smtClean="0"/>
              <a:t>т</a:t>
            </a:r>
            <a:r>
              <a:rPr lang="ru-RU" sz="3200" dirty="0" smtClean="0"/>
              <a:t>ство </a:t>
            </a:r>
          </a:p>
          <a:p>
            <a:pPr>
              <a:buNone/>
            </a:pPr>
            <a:r>
              <a:rPr lang="ru-RU" sz="3200" dirty="0" smtClean="0"/>
              <a:t>4) З</a:t>
            </a:r>
            <a:r>
              <a:rPr lang="ru-RU" sz="3200" u="sng" dirty="0" smtClean="0"/>
              <a:t>е</a:t>
            </a:r>
            <a:r>
              <a:rPr lang="ru-RU" sz="3200" dirty="0" smtClean="0"/>
              <a:t>леный са</a:t>
            </a:r>
            <a:r>
              <a:rPr lang="ru-RU" sz="3200" u="sng" dirty="0" smtClean="0"/>
              <a:t>д </a:t>
            </a:r>
          </a:p>
          <a:p>
            <a:pPr>
              <a:buNone/>
            </a:pPr>
            <a:r>
              <a:rPr lang="ru-RU" sz="3200" dirty="0" smtClean="0"/>
              <a:t>5) Яркое со</a:t>
            </a:r>
            <a:r>
              <a:rPr lang="ru-RU" sz="3200" u="sng" dirty="0" smtClean="0"/>
              <a:t>л</a:t>
            </a:r>
            <a:r>
              <a:rPr lang="ru-RU" sz="3200" dirty="0" smtClean="0"/>
              <a:t>нце</a:t>
            </a:r>
          </a:p>
          <a:p>
            <a:pPr>
              <a:buNone/>
            </a:pPr>
            <a:r>
              <a:rPr lang="ru-RU" sz="3200" dirty="0" smtClean="0"/>
              <a:t>6) Сид</a:t>
            </a:r>
            <a:r>
              <a:rPr lang="ru-RU" sz="3200" u="sng" dirty="0" smtClean="0"/>
              <a:t>я</a:t>
            </a:r>
            <a:r>
              <a:rPr lang="ru-RU" sz="3200" dirty="0" smtClean="0"/>
              <a:t>щая собака</a:t>
            </a:r>
          </a:p>
          <a:p>
            <a:pPr>
              <a:buNone/>
            </a:pPr>
            <a:r>
              <a:rPr lang="ru-RU" sz="3200" dirty="0" smtClean="0"/>
              <a:t>7) Держ</a:t>
            </a:r>
            <a:r>
              <a:rPr lang="ru-RU" sz="3200" u="sng" dirty="0" smtClean="0"/>
              <a:t>а</a:t>
            </a:r>
            <a:r>
              <a:rPr lang="ru-RU" sz="3200" dirty="0" smtClean="0"/>
              <a:t>щий палку </a:t>
            </a:r>
          </a:p>
          <a:p>
            <a:pPr>
              <a:buNone/>
            </a:pPr>
            <a:r>
              <a:rPr lang="ru-RU" sz="3200" dirty="0" smtClean="0"/>
              <a:t>8) Согрева</a:t>
            </a:r>
            <a:r>
              <a:rPr lang="ru-RU" sz="3200" u="sng" dirty="0" smtClean="0"/>
              <a:t>ю</a:t>
            </a:r>
            <a:r>
              <a:rPr lang="ru-RU" sz="3200" dirty="0" smtClean="0"/>
              <a:t>щее тепло</a:t>
            </a:r>
          </a:p>
          <a:p>
            <a:pPr>
              <a:buNone/>
            </a:pPr>
            <a:r>
              <a:rPr lang="ru-RU" sz="3200" dirty="0" smtClean="0"/>
              <a:t>9) Ожидающий яблоко</a:t>
            </a:r>
          </a:p>
          <a:p>
            <a:pPr>
              <a:buNone/>
            </a:pPr>
            <a:r>
              <a:rPr lang="ru-RU" sz="3200" dirty="0" smtClean="0"/>
              <a:t>10) Испуга</a:t>
            </a:r>
            <a:r>
              <a:rPr lang="ru-RU" sz="3200" u="sng" dirty="0" smtClean="0"/>
              <a:t>нн</a:t>
            </a:r>
            <a:r>
              <a:rPr lang="ru-RU" sz="3200" dirty="0" smtClean="0"/>
              <a:t>ые гуси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pic>
        <p:nvPicPr>
          <p:cNvPr id="44034" name="Picture 2" descr="ÐÐ°ÑÑÐ¸Ð½ÐºÐ¸ Ð¿Ð¾ Ð·Ð°Ð¿ÑÐ¾ÑÑ ÑÑÐ¸ÑÐµÐ»Ñ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350" y="2202704"/>
            <a:ext cx="2864485" cy="4345807"/>
          </a:xfrm>
          <a:prstGeom prst="rect">
            <a:avLst/>
          </a:prstGeom>
          <a:noFill/>
        </p:spPr>
      </p:pic>
      <p:pic>
        <p:nvPicPr>
          <p:cNvPr id="5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14755" y="5455783"/>
            <a:ext cx="1177245" cy="117724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665" y="248698"/>
            <a:ext cx="10058400" cy="792311"/>
          </a:xfrm>
        </p:spPr>
        <p:txBody>
          <a:bodyPr/>
          <a:lstStyle/>
          <a:p>
            <a:pPr algn="ctr"/>
            <a:r>
              <a:rPr lang="ru-RU" dirty="0" smtClean="0"/>
              <a:t>План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44342" y="899886"/>
            <a:ext cx="6502400" cy="595811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3100" dirty="0" smtClean="0"/>
              <a:t>I</a:t>
            </a:r>
            <a:r>
              <a:rPr lang="ru-RU" sz="3100" dirty="0" smtClean="0"/>
              <a:t>)  Роберт </a:t>
            </a:r>
            <a:r>
              <a:rPr lang="ru-RU" sz="3100" dirty="0" err="1" smtClean="0"/>
              <a:t>Дункан</a:t>
            </a:r>
            <a:r>
              <a:rPr lang="ru-RU" sz="3100" dirty="0" smtClean="0"/>
              <a:t> – современный американский художник.</a:t>
            </a:r>
          </a:p>
          <a:p>
            <a:pPr>
              <a:buNone/>
            </a:pPr>
            <a:r>
              <a:rPr lang="en-US" sz="3100" dirty="0" smtClean="0"/>
              <a:t>II</a:t>
            </a:r>
            <a:r>
              <a:rPr lang="ru-RU" sz="3100" dirty="0" smtClean="0"/>
              <a:t>) «В саду» - картина художника.</a:t>
            </a:r>
          </a:p>
          <a:p>
            <a:pPr>
              <a:buNone/>
            </a:pPr>
            <a:r>
              <a:rPr lang="ru-RU" sz="3100" dirty="0" smtClean="0"/>
              <a:t>Картина живописца:</a:t>
            </a:r>
            <a:endParaRPr lang="ru-RU" sz="3100" dirty="0" smtClean="0"/>
          </a:p>
          <a:p>
            <a:pPr>
              <a:buNone/>
            </a:pPr>
            <a:r>
              <a:rPr lang="ru-RU" sz="3100" dirty="0" smtClean="0"/>
              <a:t>1) Герои</a:t>
            </a:r>
          </a:p>
          <a:p>
            <a:pPr>
              <a:buNone/>
            </a:pPr>
            <a:r>
              <a:rPr lang="ru-RU" sz="3100" dirty="0" smtClean="0"/>
              <a:t>	   а) мальчишки</a:t>
            </a:r>
          </a:p>
          <a:p>
            <a:pPr lvl="2"/>
            <a:r>
              <a:rPr lang="ru-RU" sz="3100" dirty="0" smtClean="0"/>
              <a:t>Внешность</a:t>
            </a:r>
          </a:p>
          <a:p>
            <a:pPr lvl="2"/>
            <a:r>
              <a:rPr lang="ru-RU" sz="3100" dirty="0" smtClean="0"/>
              <a:t>Поза</a:t>
            </a:r>
          </a:p>
          <a:p>
            <a:pPr lvl="2"/>
            <a:r>
              <a:rPr lang="ru-RU" sz="3100" dirty="0" smtClean="0"/>
              <a:t>Чем они занимаются</a:t>
            </a:r>
          </a:p>
          <a:p>
            <a:pPr>
              <a:buNone/>
            </a:pPr>
            <a:r>
              <a:rPr lang="ru-RU" sz="3100" dirty="0" smtClean="0"/>
              <a:t>	   б) Собака</a:t>
            </a:r>
          </a:p>
          <a:p>
            <a:pPr lvl="2"/>
            <a:r>
              <a:rPr lang="ru-RU" sz="3100" dirty="0" smtClean="0"/>
              <a:t>Окрас</a:t>
            </a:r>
          </a:p>
          <a:p>
            <a:pPr lvl="2"/>
            <a:r>
              <a:rPr lang="ru-RU" sz="3100" dirty="0" smtClean="0"/>
              <a:t>Поза</a:t>
            </a:r>
          </a:p>
          <a:p>
            <a:pPr>
              <a:buNone/>
            </a:pPr>
            <a:r>
              <a:rPr lang="ru-RU" sz="3100" dirty="0" smtClean="0"/>
              <a:t>      в) корзина </a:t>
            </a:r>
          </a:p>
          <a:p>
            <a:pPr lvl="2"/>
            <a:r>
              <a:rPr lang="ru-RU" sz="3100" dirty="0" smtClean="0"/>
              <a:t>материал</a:t>
            </a:r>
          </a:p>
          <a:p>
            <a:pPr lvl="2"/>
            <a:r>
              <a:rPr lang="ru-RU" sz="3100" dirty="0" smtClean="0"/>
              <a:t>содержимое</a:t>
            </a:r>
          </a:p>
          <a:p>
            <a:pPr>
              <a:buNone/>
            </a:pPr>
            <a:r>
              <a:rPr lang="ru-RU" sz="3100" dirty="0" smtClean="0"/>
              <a:t>      г) Зеленый сад</a:t>
            </a:r>
          </a:p>
          <a:p>
            <a:pPr>
              <a:buNone/>
            </a:pPr>
            <a:r>
              <a:rPr lang="ru-RU" sz="3100" dirty="0" smtClean="0"/>
              <a:t>     </a:t>
            </a:r>
            <a:r>
              <a:rPr lang="ru-RU" sz="3100" dirty="0" err="1" smtClean="0"/>
              <a:t>д</a:t>
            </a:r>
            <a:r>
              <a:rPr lang="ru-RU" sz="3100" dirty="0" smtClean="0"/>
              <a:t>) Высокая яблоня </a:t>
            </a:r>
          </a:p>
          <a:p>
            <a:pPr lvl="2"/>
            <a:r>
              <a:rPr lang="ru-RU" sz="3100" dirty="0" smtClean="0"/>
              <a:t>Ствол</a:t>
            </a:r>
          </a:p>
          <a:p>
            <a:pPr lvl="2"/>
            <a:r>
              <a:rPr lang="ru-RU" sz="3100" dirty="0" smtClean="0"/>
              <a:t>плоды</a:t>
            </a:r>
          </a:p>
          <a:p>
            <a:pPr>
              <a:buNone/>
            </a:pPr>
            <a:r>
              <a:rPr lang="en-US" sz="3100" dirty="0" smtClean="0"/>
              <a:t>III</a:t>
            </a:r>
            <a:r>
              <a:rPr lang="ru-RU" sz="3100" dirty="0" smtClean="0"/>
              <a:t>) Мои впечатления о картине.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endParaRPr lang="ru-RU" dirty="0"/>
          </a:p>
        </p:txBody>
      </p:sp>
      <p:pic>
        <p:nvPicPr>
          <p:cNvPr id="5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08" y="941417"/>
            <a:ext cx="6131792" cy="5725551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829" y="279736"/>
            <a:ext cx="10058400" cy="75077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Варианты начала сочинения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1) Перед нами репродукция картины Роберта </a:t>
            </a:r>
            <a:r>
              <a:rPr lang="ru-RU" sz="2400" dirty="0" err="1" smtClean="0"/>
              <a:t>Дункана</a:t>
            </a:r>
            <a:r>
              <a:rPr lang="ru-RU" sz="2400" dirty="0" smtClean="0"/>
              <a:t> - современного американского художника. Рисовать он начал в раннем детстве, когда бабушка подарила ему набор красок.</a:t>
            </a:r>
          </a:p>
          <a:p>
            <a:pPr>
              <a:buNone/>
            </a:pPr>
            <a:r>
              <a:rPr lang="ru-RU" sz="2400" dirty="0" smtClean="0"/>
              <a:t>2) Роберт </a:t>
            </a:r>
            <a:r>
              <a:rPr lang="ru-RU" sz="2400" dirty="0" err="1" smtClean="0"/>
              <a:t>Дункан</a:t>
            </a:r>
            <a:r>
              <a:rPr lang="ru-RU" sz="2400" dirty="0" smtClean="0"/>
              <a:t> – современный американский художник. Провел свое детство на ферме у бабушки, где и начал рисовать. В своих картинах он отразил всю красоту окружающей природы, беззаботное детство и любовь во всех ее проявлениях. Перед нами одна из его ярких и теплых картин…</a:t>
            </a:r>
            <a:endParaRPr lang="ru-RU" sz="2400" dirty="0"/>
          </a:p>
        </p:txBody>
      </p:sp>
      <p:pic>
        <p:nvPicPr>
          <p:cNvPr id="4" name="Picture 2" descr="ÐÐ¾ÑÐ¾Ð¶ÐµÐµ Ð¸Ð·Ð¾Ð±ÑÐ°Ð¶ÐµÐ½Ð¸Ð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94251"/>
            <a:ext cx="10058400" cy="7652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Варианты завершения сочинения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1) Когда смотришь на эту картину, возникают теплые чувства. Вспоминается теплое лето и вкус спелый яблок. </a:t>
            </a: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 </a:t>
            </a: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2) Мне очень понравилась эта картина, так как художник смог отобразить на ней настоящее счастливое детство мальчишек. В них мы узнали самих себя.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Picture 2" descr="ÐÐ¾ÑÐ¾Ð¶ÐµÐµ Ð¸Ð·Ð¾Ð±ÑÐ°Ð¶ÐµÐ½Ð¸Ðµ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urious-world.ru/images/content/art/05-2017/dunkan_leto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077" y="267286"/>
            <a:ext cx="9973994" cy="6344529"/>
          </a:xfrm>
          <a:prstGeom prst="rect">
            <a:avLst/>
          </a:prstGeom>
          <a:noFill/>
        </p:spPr>
      </p:pic>
      <p:pic>
        <p:nvPicPr>
          <p:cNvPr id="5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curious-world.ru/images/content/art/05-2017/dunkan_leto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7957" y="235579"/>
            <a:ext cx="9608234" cy="6390304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4370" y="220563"/>
            <a:ext cx="2180492" cy="1371600"/>
          </a:xfrm>
        </p:spPr>
        <p:txBody>
          <a:bodyPr/>
          <a:lstStyle/>
          <a:p>
            <a:r>
              <a:rPr lang="ru-RU" b="1" dirty="0" smtClean="0"/>
              <a:t>Меню</a:t>
            </a:r>
            <a:endParaRPr lang="ru-RU" b="1" dirty="0"/>
          </a:p>
        </p:txBody>
      </p:sp>
      <p:pic>
        <p:nvPicPr>
          <p:cNvPr id="1026" name="Picture 2" descr="ÐÐ°ÑÑÐ¸Ð½ÐºÐ¸ Ð¿Ð¾ Ð·Ð°Ð¿ÑÐ¾ÑÑ ÐºÐ¸ÑÑÐ¾ÑÐºÐ¸ 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r="92299"/>
          <a:stretch>
            <a:fillRect/>
          </a:stretch>
        </p:blipFill>
        <p:spPr bwMode="auto">
          <a:xfrm>
            <a:off x="773724" y="-318678"/>
            <a:ext cx="1069144" cy="6936300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ÐºÐ¸ÑÑÐ¾ÑÐºÐ¸ 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825" r="81318" b="-4296"/>
          <a:stretch>
            <a:fillRect/>
          </a:stretch>
        </p:blipFill>
        <p:spPr bwMode="auto">
          <a:xfrm>
            <a:off x="1644134" y="675248"/>
            <a:ext cx="1611086" cy="6182751"/>
          </a:xfrm>
          <a:prstGeom prst="rect">
            <a:avLst/>
          </a:prstGeom>
          <a:noFill/>
        </p:spPr>
      </p:pic>
      <p:pic>
        <p:nvPicPr>
          <p:cNvPr id="1030" name="Picture 6" descr="ÐÐ°ÑÑÐ¸Ð½ÐºÐ¸ Ð¿Ð¾ Ð·Ð°Ð¿ÑÐ¾ÑÑ ÐºÐ¸ÑÑÐ¾ÑÐºÐ¸ 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8669" r="68570"/>
          <a:stretch>
            <a:fillRect/>
          </a:stretch>
        </p:blipFill>
        <p:spPr bwMode="auto">
          <a:xfrm>
            <a:off x="3024555" y="1828800"/>
            <a:ext cx="1561513" cy="4831025"/>
          </a:xfrm>
          <a:prstGeom prst="rect">
            <a:avLst/>
          </a:prstGeom>
          <a:noFill/>
        </p:spPr>
      </p:pic>
      <p:pic>
        <p:nvPicPr>
          <p:cNvPr id="1032" name="Picture 8" descr="ÐÐ°ÑÑÐ¸Ð½ÐºÐ¸ Ð¿Ð¾ Ð·Ð°Ð¿ÑÐ¾ÑÑ ÐºÐ¸ÑÑÐ¾ÑÐºÐ¸ 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0823" r="54323" b="-3297"/>
          <a:stretch>
            <a:fillRect/>
          </a:stretch>
        </p:blipFill>
        <p:spPr bwMode="auto">
          <a:xfrm rot="21388154">
            <a:off x="4298704" y="1462577"/>
            <a:ext cx="1486294" cy="5354739"/>
          </a:xfrm>
          <a:prstGeom prst="rect">
            <a:avLst/>
          </a:prstGeom>
          <a:noFill/>
        </p:spPr>
      </p:pic>
      <p:pic>
        <p:nvPicPr>
          <p:cNvPr id="8" name="Picture 8" descr="ÐÐ°ÑÑÐ¸Ð½ÐºÐ¸ Ð¿Ð¾ Ð·Ð°Ð¿ÑÐ¾ÑÑ ÐºÐ¸ÑÑÐ¾ÑÐºÐ¸ 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5896" r="37720" b="201"/>
          <a:stretch>
            <a:fillRect/>
          </a:stretch>
        </p:blipFill>
        <p:spPr bwMode="auto">
          <a:xfrm>
            <a:off x="5809958" y="2082019"/>
            <a:ext cx="1488490" cy="4529798"/>
          </a:xfrm>
          <a:prstGeom prst="rect">
            <a:avLst/>
          </a:prstGeom>
          <a:noFill/>
        </p:spPr>
      </p:pic>
      <p:pic>
        <p:nvPicPr>
          <p:cNvPr id="9" name="Picture 8" descr="ÐÐ°ÑÑÐ¸Ð½ÐºÐ¸ Ð¿Ð¾ Ð·Ð°Ð¿ÑÐ¾ÑÑ ÐºÐ¸ÑÑÐ¾ÑÐºÐ¸ 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61624" r="22647" b="202"/>
          <a:stretch>
            <a:fillRect/>
          </a:stretch>
        </p:blipFill>
        <p:spPr bwMode="auto">
          <a:xfrm>
            <a:off x="7315200" y="1308295"/>
            <a:ext cx="1688124" cy="5289454"/>
          </a:xfrm>
          <a:prstGeom prst="rect">
            <a:avLst/>
          </a:prstGeom>
          <a:noFill/>
        </p:spPr>
      </p:pic>
      <p:pic>
        <p:nvPicPr>
          <p:cNvPr id="10" name="Picture 8" descr="ÐÐ°ÑÑÐ¸Ð½ÐºÐ¸ Ð¿Ð¾ Ð·Ð°Ð¿ÑÐ¾ÑÑ ÐºÐ¸ÑÑÐ¾ÑÐºÐ¸ 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6261" r="9103" b="1950"/>
          <a:stretch>
            <a:fillRect/>
          </a:stretch>
        </p:blipFill>
        <p:spPr bwMode="auto">
          <a:xfrm>
            <a:off x="8792309" y="780560"/>
            <a:ext cx="1744394" cy="5838290"/>
          </a:xfrm>
          <a:prstGeom prst="rect">
            <a:avLst/>
          </a:prstGeom>
          <a:noFill/>
        </p:spPr>
      </p:pic>
      <p:pic>
        <p:nvPicPr>
          <p:cNvPr id="11" name="Picture 8" descr="ÐÐ°ÑÑÐ¸Ð½ÐºÐ¸ Ð¿Ð¾ Ð·Ð°Ð¿ÑÐ¾ÑÑ ÐºÐ¸ÑÑÐ¾ÑÐºÐ¸ 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91552" b="-3734"/>
          <a:stretch>
            <a:fillRect/>
          </a:stretch>
        </p:blipFill>
        <p:spPr bwMode="auto">
          <a:xfrm>
            <a:off x="10635175" y="-650209"/>
            <a:ext cx="1223889" cy="750820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16200000">
            <a:off x="5251" y="4227915"/>
            <a:ext cx="2418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 художнике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 rot="16579889">
            <a:off x="1504554" y="5198442"/>
            <a:ext cx="184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Картины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006545">
            <a:off x="2897945" y="3657600"/>
            <a:ext cx="1733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«В саду»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 rot="15957855">
            <a:off x="4010482" y="5316371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Синонимы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 rot="16562053">
            <a:off x="5430130" y="4811151"/>
            <a:ext cx="2020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Пунктуация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 rot="16014940">
            <a:off x="6958053" y="4751183"/>
            <a:ext cx="2450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Орфография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 rot="16670159">
            <a:off x="8876713" y="4051495"/>
            <a:ext cx="1205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План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9805543" y="4626484"/>
            <a:ext cx="2733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Начало и конец </a:t>
            </a:r>
          </a:p>
          <a:p>
            <a:r>
              <a:rPr lang="ru-RU" sz="2400" b="1" dirty="0" smtClean="0"/>
              <a:t>сочинения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s://curious-world.ru/images/content/art/05-2017/dunkan_leto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753" y="268591"/>
            <a:ext cx="9467557" cy="6371360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curious-world.ru/images/content/art/05-2017/dunkan_leto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859" y="225084"/>
            <a:ext cx="10199076" cy="6386732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s://curious-world.ru/images/content/art/05-2017/dunkan_leto/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1" y="229549"/>
            <a:ext cx="9650436" cy="6382266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2" descr="https://curious-world.ru/images/content/art/05-2017/dunkan_leto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7606" y="273091"/>
            <a:ext cx="6752491" cy="6352791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curious-world.ru/images/content/art/05-2017/dunkan_leto/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310" y="222016"/>
            <a:ext cx="8961120" cy="6375732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6" descr="https://curious-world.ru/images/content/art/05-2017/dunkan_leto/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60" y="233565"/>
            <a:ext cx="9594166" cy="6434519"/>
          </a:xfrm>
          <a:prstGeom prst="rect">
            <a:avLst/>
          </a:prstGeom>
          <a:noFill/>
        </p:spPr>
      </p:pic>
      <p:pic>
        <p:nvPicPr>
          <p:cNvPr id="7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urious-world.ru/images/content/art/05-2017/dunkan_zima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009" y="267875"/>
            <a:ext cx="10072467" cy="6372076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curious-world.ru/images/content/art/05-2017/dunkan_zima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212" y="256469"/>
            <a:ext cx="10044333" cy="6369054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curious-world.ru/images/content/art/05-2017/dunkan_zima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145" y="218954"/>
            <a:ext cx="10030265" cy="6378794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curious-world.ru/images/content/art/05-2017/dunkan_zima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078" y="258494"/>
            <a:ext cx="10114670" cy="6389055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7428" y="304969"/>
            <a:ext cx="3981156" cy="10314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художнике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40479" y="1230923"/>
            <a:ext cx="8102991" cy="45086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200" dirty="0" smtClean="0"/>
              <a:t>	</a:t>
            </a:r>
            <a:r>
              <a:rPr lang="ru-RU" sz="2300" dirty="0" smtClean="0"/>
              <a:t>Американский художник </a:t>
            </a:r>
            <a:r>
              <a:rPr lang="ru-RU" sz="2300" b="1" dirty="0" smtClean="0"/>
              <a:t>Роберт </a:t>
            </a:r>
            <a:r>
              <a:rPr lang="ru-RU" sz="2300" b="1" dirty="0" err="1" smtClean="0"/>
              <a:t>Дункан</a:t>
            </a:r>
            <a:r>
              <a:rPr lang="ru-RU" sz="2300" b="1" dirty="0" smtClean="0"/>
              <a:t> </a:t>
            </a:r>
            <a:r>
              <a:rPr lang="ru-RU" sz="2300" dirty="0" smtClean="0"/>
              <a:t>родился в штате Юта в 1952 году и начал рисовать в возрасте одиннадцати лет. </a:t>
            </a:r>
          </a:p>
          <a:p>
            <a:pPr>
              <a:buNone/>
            </a:pPr>
            <a:r>
              <a:rPr lang="ru-RU" sz="2300" dirty="0" smtClean="0"/>
              <a:t>	В детстве он проводил каникулы на ферме у бабушки и дедушки, где его бабушка подарила ему первый набор масляных красок. Именно там он полюбил деревенскую жизнь и широкие, открытые пространства. </a:t>
            </a:r>
          </a:p>
          <a:p>
            <a:pPr>
              <a:buNone/>
            </a:pPr>
            <a:r>
              <a:rPr lang="ru-RU" sz="2300" dirty="0" smtClean="0"/>
              <a:t>	Роберт </a:t>
            </a:r>
            <a:r>
              <a:rPr lang="ru-RU" sz="2300" dirty="0" err="1" smtClean="0"/>
              <a:t>Дункан</a:t>
            </a:r>
            <a:r>
              <a:rPr lang="ru-RU" sz="2300" dirty="0" smtClean="0"/>
              <a:t> профессионально занимается живописью уже 25 лет. Роберт </a:t>
            </a:r>
            <a:r>
              <a:rPr lang="ru-RU" sz="2300" dirty="0" err="1" smtClean="0"/>
              <a:t>Дункан</a:t>
            </a:r>
            <a:r>
              <a:rPr lang="ru-RU" sz="2300" dirty="0" smtClean="0"/>
              <a:t>, его жена Линда, их шестеро детей и целый двор домашних животных живут в маленьком городке </a:t>
            </a:r>
            <a:r>
              <a:rPr lang="ru-RU" sz="2300" dirty="0" err="1" smtClean="0"/>
              <a:t>Мидуэй</a:t>
            </a:r>
            <a:r>
              <a:rPr lang="ru-RU" sz="2300" dirty="0" smtClean="0"/>
              <a:t> в северном штате Юта. </a:t>
            </a:r>
          </a:p>
          <a:p>
            <a:pPr>
              <a:buNone/>
            </a:pPr>
            <a:r>
              <a:rPr lang="ru-RU" sz="2300" dirty="0" smtClean="0"/>
              <a:t>	Он рисует то, что составляет его каждодневный труд, и его семья является неотъемлемой частью всего этого. Таких потрясающих результатов ему позволяет добиться наблюдательность и бесконечная любовь к природе, которая окружает каждого из нас. Он с тревогой смотрит на то, как американские фермерские хозяйства лишаются своих плодородных земель, уступая место индустриализации.</a:t>
            </a:r>
          </a:p>
          <a:p>
            <a:pPr>
              <a:buNone/>
            </a:pPr>
            <a:r>
              <a:rPr lang="ru-RU" sz="2200" dirty="0" smtClean="0"/>
              <a:t>	</a:t>
            </a:r>
            <a:endParaRPr lang="ru-RU" dirty="0"/>
          </a:p>
        </p:txBody>
      </p:sp>
      <p:pic>
        <p:nvPicPr>
          <p:cNvPr id="16386" name="Picture 2" descr="http://www.myjulia.ru/data/cache/2015/12/03/1380572_2963-650x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853" y="1296351"/>
            <a:ext cx="3429062" cy="40634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9545" y="5464223"/>
            <a:ext cx="76715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Своими картинами он хочет призвать нас к сохранению дикой природы для потомков.</a:t>
            </a:r>
          </a:p>
          <a:p>
            <a:pPr>
              <a:buNone/>
            </a:pPr>
            <a:r>
              <a:rPr lang="ru-RU" dirty="0" smtClean="0"/>
              <a:t>На его картинах часто можно увидеть детей: их шалости и развлечения.  </a:t>
            </a:r>
          </a:p>
        </p:txBody>
      </p:sp>
      <p:pic>
        <p:nvPicPr>
          <p:cNvPr id="3174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s://curious-world.ru/images/content/art/05-2017/dunkan_zima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077" y="239150"/>
            <a:ext cx="10100603" cy="6384014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s://curious-world.ru/images/content/art/05-2017/dunkan_zima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145" y="239152"/>
            <a:ext cx="10156873" cy="6417435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https://curious-world.ru/images/content/art/05-2017/dunkan_zima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076" y="253219"/>
            <a:ext cx="10100603" cy="6396668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6" descr="https://curious-world.ru/images/content/art/05-2017/dunkan_zima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212" y="253217"/>
            <a:ext cx="10100603" cy="6387323"/>
          </a:xfrm>
          <a:prstGeom prst="rect">
            <a:avLst/>
          </a:prstGeom>
          <a:noFill/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u="sng" dirty="0" smtClean="0">
              <a:hlinkClick r:id="rId2"/>
            </a:endParaRPr>
          </a:p>
          <a:p>
            <a:r>
              <a:rPr lang="ru-RU" b="1" u="sng" dirty="0" smtClean="0">
                <a:solidFill>
                  <a:srgbClr val="FF0000"/>
                </a:solidFill>
                <a:hlinkClick r:id="rId2"/>
              </a:rPr>
              <a:t>http://www.robertduncanstudios.com</a:t>
            </a:r>
            <a:r>
              <a:rPr lang="ru-RU" b="1" dirty="0" smtClean="0">
                <a:solidFill>
                  <a:srgbClr val="FF0000"/>
                </a:solidFill>
              </a:rPr>
              <a:t>; </a:t>
            </a:r>
          </a:p>
          <a:p>
            <a:r>
              <a:rPr lang="ru-RU" b="1" u="sng" dirty="0" smtClean="0">
                <a:solidFill>
                  <a:srgbClr val="FF0000"/>
                </a:solidFill>
                <a:hlinkClick r:id="rId3"/>
              </a:rPr>
              <a:t>https://curious-world.ru/art/khudozhniki/item/537-robert-dunkan-i-ego-letnie-kartiny</a:t>
            </a:r>
            <a:r>
              <a:rPr lang="ru-RU" b="1" dirty="0" smtClean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hlinkClick r:id="rId4"/>
              </a:rPr>
              <a:t>https://infourok.ru/urok-russkogo-yazika-sochinenie-po-kartine-sggrigoreva-vratar-klass-1552272.html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hlinkClick r:id="rId5"/>
              </a:rPr>
              <a:t>https://multiurok.ru/files/konspiekt-uroka-po-russkomu-iazyku-dlia-7-klassa-p.html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7511"/>
            <a:ext cx="10058400" cy="67976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Картины Роберта </a:t>
            </a:r>
            <a:r>
              <a:rPr lang="ru-RU" sz="3600" dirty="0" err="1" smtClean="0"/>
              <a:t>Дункана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17410" name="Picture 2" descr="https://curious-world.ru/images/content/art/05-2017/dunkan_leto/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410" y="1080087"/>
            <a:ext cx="2690083" cy="2630659"/>
          </a:xfrm>
          <a:prstGeom prst="rect">
            <a:avLst/>
          </a:prstGeom>
          <a:noFill/>
        </p:spPr>
      </p:pic>
      <p:pic>
        <p:nvPicPr>
          <p:cNvPr id="17412" name="Picture 4" descr="https://curious-world.ru/images/content/art/05-2017/dunkan_leto/8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4394" y="1065574"/>
            <a:ext cx="2686929" cy="2630656"/>
          </a:xfrm>
          <a:prstGeom prst="rect">
            <a:avLst/>
          </a:prstGeom>
          <a:noFill/>
        </p:spPr>
      </p:pic>
      <p:pic>
        <p:nvPicPr>
          <p:cNvPr id="17414" name="Picture 6" descr="https://curious-world.ru/images/content/art/05-2017/dunkan_leto/12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3582" y="1042314"/>
            <a:ext cx="2561309" cy="2653469"/>
          </a:xfrm>
          <a:prstGeom prst="rect">
            <a:avLst/>
          </a:prstGeom>
          <a:noFill/>
        </p:spPr>
      </p:pic>
      <p:pic>
        <p:nvPicPr>
          <p:cNvPr id="17416" name="Picture 8" descr="https://curious-world.ru/images/content/art/05-2017/dunkan_leto/15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56913" y="1045028"/>
            <a:ext cx="2653042" cy="2656114"/>
          </a:xfrm>
          <a:prstGeom prst="rect">
            <a:avLst/>
          </a:prstGeom>
          <a:noFill/>
        </p:spPr>
      </p:pic>
      <p:pic>
        <p:nvPicPr>
          <p:cNvPr id="17418" name="Picture 10" descr="https://curious-world.ru/images/content/art/05-2017/dunkan_leto/17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333" y="3802743"/>
            <a:ext cx="2750810" cy="2772229"/>
          </a:xfrm>
          <a:prstGeom prst="rect">
            <a:avLst/>
          </a:prstGeom>
          <a:noFill/>
        </p:spPr>
      </p:pic>
      <p:pic>
        <p:nvPicPr>
          <p:cNvPr id="17420" name="Picture 12" descr="https://curious-world.ru/images/content/art/05-2017/dunkan_leto/19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09258" y="3846286"/>
            <a:ext cx="2670628" cy="2685143"/>
          </a:xfrm>
          <a:prstGeom prst="rect">
            <a:avLst/>
          </a:prstGeom>
          <a:noFill/>
        </p:spPr>
      </p:pic>
      <p:pic>
        <p:nvPicPr>
          <p:cNvPr id="17422" name="Picture 14" descr="https://curious-world.ru/images/content/art/05-2017/dunkan_leto/24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68388" y="3893683"/>
            <a:ext cx="2700734" cy="2652259"/>
          </a:xfrm>
          <a:prstGeom prst="rect">
            <a:avLst/>
          </a:prstGeom>
          <a:noFill/>
        </p:spPr>
      </p:pic>
      <p:pic>
        <p:nvPicPr>
          <p:cNvPr id="17424" name="Picture 16" descr="https://curious-world.ru/images/content/art/05-2017/dunkan_leto/26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14972" y="3933371"/>
            <a:ext cx="2612572" cy="2612572"/>
          </a:xfrm>
          <a:prstGeom prst="rect">
            <a:avLst/>
          </a:prstGeom>
          <a:noFill/>
        </p:spPr>
      </p:pic>
      <p:pic>
        <p:nvPicPr>
          <p:cNvPr id="11" name="Picture 2" descr="ÐÐ¾ÑÐ¾Ð¶ÐµÐµ Ð¸Ð·Ð¾Ð±ÑÐ°Ð¶ÐµÐ½Ð¸Ðµ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1190514" y="203200"/>
            <a:ext cx="1001486" cy="10014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936" y="361240"/>
            <a:ext cx="10058400" cy="7079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Картины Роберта </a:t>
            </a:r>
            <a:r>
              <a:rPr lang="ru-RU" sz="3600" dirty="0" err="1" smtClean="0"/>
              <a:t>Дункана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0482" name="Picture 2" descr="https://curious-world.ru/images/content/art/05-2017/dunkan_zima/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494" y="1097868"/>
            <a:ext cx="2871804" cy="2447192"/>
          </a:xfrm>
          <a:prstGeom prst="rect">
            <a:avLst/>
          </a:prstGeom>
          <a:noFill/>
        </p:spPr>
      </p:pic>
      <p:pic>
        <p:nvPicPr>
          <p:cNvPr id="20484" name="Picture 4" descr="https://curious-world.ru/images/content/art/05-2017/dunkan_zima/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7244" y="1114598"/>
            <a:ext cx="2878135" cy="2458597"/>
          </a:xfrm>
          <a:prstGeom prst="rect">
            <a:avLst/>
          </a:prstGeom>
          <a:noFill/>
        </p:spPr>
      </p:pic>
      <p:pic>
        <p:nvPicPr>
          <p:cNvPr id="20486" name="Picture 6" descr="https://curious-world.ru/images/content/art/05-2017/dunkan_zima/3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5717" y="1077082"/>
            <a:ext cx="2883877" cy="2499776"/>
          </a:xfrm>
          <a:prstGeom prst="rect">
            <a:avLst/>
          </a:prstGeom>
          <a:noFill/>
        </p:spPr>
      </p:pic>
      <p:pic>
        <p:nvPicPr>
          <p:cNvPr id="20488" name="Picture 8" descr="https://curious-world.ru/images/content/art/05-2017/dunkan_zima/5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125243" y="1116624"/>
            <a:ext cx="2761957" cy="2498774"/>
          </a:xfrm>
          <a:prstGeom prst="rect">
            <a:avLst/>
          </a:prstGeom>
          <a:noFill/>
        </p:spPr>
      </p:pic>
      <p:pic>
        <p:nvPicPr>
          <p:cNvPr id="20490" name="Picture 10" descr="https://curious-world.ru/images/content/art/05-2017/dunkan_zima/6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5071" y="3868615"/>
            <a:ext cx="2906432" cy="2546252"/>
          </a:xfrm>
          <a:prstGeom prst="rect">
            <a:avLst/>
          </a:prstGeom>
          <a:noFill/>
        </p:spPr>
      </p:pic>
      <p:pic>
        <p:nvPicPr>
          <p:cNvPr id="20492" name="Picture 12" descr="https://curious-world.ru/images/content/art/05-2017/dunkan_zima/7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61868" y="3854549"/>
            <a:ext cx="2885713" cy="2546251"/>
          </a:xfrm>
          <a:prstGeom prst="rect">
            <a:avLst/>
          </a:prstGeom>
          <a:noFill/>
        </p:spPr>
      </p:pic>
      <p:pic>
        <p:nvPicPr>
          <p:cNvPr id="20494" name="Picture 14" descr="https://curious-world.ru/images/content/art/05-2017/dunkan_zima/9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04768" y="3854549"/>
            <a:ext cx="2939231" cy="2560320"/>
          </a:xfrm>
          <a:prstGeom prst="rect">
            <a:avLst/>
          </a:prstGeom>
          <a:noFill/>
        </p:spPr>
      </p:pic>
      <p:pic>
        <p:nvPicPr>
          <p:cNvPr id="20496" name="Picture 16" descr="https://curious-world.ru/images/content/art/05-2017/dunkan_zima/12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214338" y="3826412"/>
            <a:ext cx="2672862" cy="2560320"/>
          </a:xfrm>
          <a:prstGeom prst="rect">
            <a:avLst/>
          </a:prstGeom>
          <a:noFill/>
        </p:spPr>
      </p:pic>
      <p:pic>
        <p:nvPicPr>
          <p:cNvPr id="11" name="Picture 2" descr="ÐÐ¾ÑÐ¾Ð¶ÐµÐµ Ð¸Ð·Ð¾Ð±ÑÐ°Ð¶ÐµÐ½Ð¸Ðµ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1001829" y="0"/>
            <a:ext cx="1190171" cy="119017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867" y="234630"/>
            <a:ext cx="10058400" cy="7923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Картина для сочинения </a:t>
            </a:r>
            <a:br>
              <a:rPr lang="ru-RU" sz="3200" dirty="0" smtClean="0"/>
            </a:br>
            <a:r>
              <a:rPr lang="ru-RU" sz="3200" b="1" dirty="0" smtClean="0"/>
              <a:t>«В саду» </a:t>
            </a:r>
            <a:endParaRPr lang="ru-RU" sz="3200" b="1" dirty="0"/>
          </a:p>
        </p:txBody>
      </p:sp>
      <p:pic>
        <p:nvPicPr>
          <p:cNvPr id="29698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718" y="1069145"/>
            <a:ext cx="9340948" cy="5598941"/>
          </a:xfrm>
          <a:prstGeom prst="rect">
            <a:avLst/>
          </a:prstGeom>
          <a:noFill/>
        </p:spPr>
      </p:pic>
      <p:pic>
        <p:nvPicPr>
          <p:cNvPr id="4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665" y="262767"/>
            <a:ext cx="10058400" cy="7079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Внимательно рассмотрите картину и скажите: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27409" y="1139484"/>
            <a:ext cx="5233181" cy="54160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400" b="1" dirty="0" smtClean="0"/>
              <a:t>Что изображено на картине? 	</a:t>
            </a:r>
          </a:p>
          <a:p>
            <a:pPr>
              <a:buNone/>
            </a:pPr>
            <a:r>
              <a:rPr lang="ru-RU" sz="2400" b="1" dirty="0" smtClean="0"/>
              <a:t>	</a:t>
            </a:r>
          </a:p>
          <a:p>
            <a:pPr>
              <a:buNone/>
            </a:pPr>
            <a:r>
              <a:rPr lang="ru-RU" sz="2400" b="1" dirty="0" smtClean="0"/>
              <a:t>	Какие чувства у вас вызывает эта картина?</a:t>
            </a:r>
          </a:p>
          <a:p>
            <a:pPr marL="82296" indent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	В каких тонах она нарисована?</a:t>
            </a:r>
          </a:p>
          <a:p>
            <a:pPr marL="82296" indent="0"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	</a:t>
            </a:r>
          </a:p>
          <a:p>
            <a:endParaRPr lang="ru-RU" dirty="0"/>
          </a:p>
        </p:txBody>
      </p:sp>
      <p:pic>
        <p:nvPicPr>
          <p:cNvPr id="36866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52" y="1012873"/>
            <a:ext cx="6104548" cy="5500469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194560" y="1871003"/>
            <a:ext cx="1856935" cy="3587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967089" y="3727938"/>
            <a:ext cx="2208628" cy="2250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379828" y="4487594"/>
            <a:ext cx="2096086" cy="18850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ÐÐ¾ÑÐ¾Ð¶ÐµÐµ Ð¸Ð·Ð¾Ð±ÑÐ°Ð¶ÐµÐ½Ð¸Ðµ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3009" y="2555799"/>
            <a:ext cx="6231988" cy="2227215"/>
          </a:xfrm>
        </p:spPr>
        <p:txBody>
          <a:bodyPr>
            <a:normAutofit/>
          </a:bodyPr>
          <a:lstStyle/>
          <a:p>
            <a:r>
              <a:rPr lang="ru-RU" dirty="0" smtClean="0"/>
              <a:t>Как изображены мальчишки на картине?</a:t>
            </a:r>
            <a:endParaRPr lang="ru-RU" dirty="0"/>
          </a:p>
        </p:txBody>
      </p:sp>
      <p:pic>
        <p:nvPicPr>
          <p:cNvPr id="4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l="32016" t="6532" r="37746" b="18693"/>
          <a:stretch>
            <a:fillRect/>
          </a:stretch>
        </p:blipFill>
        <p:spPr bwMode="auto">
          <a:xfrm>
            <a:off x="773724" y="253217"/>
            <a:ext cx="4698608" cy="6394477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821680" y="583980"/>
            <a:ext cx="6163993" cy="879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Рассмотрим  детально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9513" y="738554"/>
            <a:ext cx="6895514" cy="3101926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	Обратите внимание, что рядом с мальчиками изображена собака. Опишите ее. </a:t>
            </a:r>
          </a:p>
          <a:p>
            <a:endParaRPr lang="ru-RU" dirty="0"/>
          </a:p>
        </p:txBody>
      </p:sp>
      <p:pic>
        <p:nvPicPr>
          <p:cNvPr id="4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l="21188" t="49872"/>
          <a:stretch>
            <a:fillRect/>
          </a:stretch>
        </p:blipFill>
        <p:spPr bwMode="auto">
          <a:xfrm>
            <a:off x="801857" y="3530991"/>
            <a:ext cx="6006906" cy="3052689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5" name="Picture 2" descr="https://curious-world.ru/images/content/art/05-2017/dunkan_leto/6.jpg"/>
          <p:cNvPicPr>
            <a:picLocks noChangeAspect="1" noChangeArrowheads="1"/>
          </p:cNvPicPr>
          <p:nvPr/>
        </p:nvPicPr>
        <p:blipFill>
          <a:blip r:embed="rId2" cstate="print"/>
          <a:srcRect l="59745" t="49872"/>
          <a:stretch>
            <a:fillRect/>
          </a:stretch>
        </p:blipFill>
        <p:spPr bwMode="auto">
          <a:xfrm>
            <a:off x="7104184" y="236807"/>
            <a:ext cx="4536495" cy="6414153"/>
          </a:xfrm>
          <a:prstGeom prst="rect">
            <a:avLst/>
          </a:prstGeom>
          <a:noFill/>
          <a:ln w="0">
            <a:solidFill>
              <a:schemeClr val="bg1"/>
            </a:solidFill>
          </a:ln>
        </p:spPr>
      </p:pic>
      <p:pic>
        <p:nvPicPr>
          <p:cNvPr id="6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60769" y="5339669"/>
            <a:ext cx="1331231" cy="133123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1353</TotalTime>
  <Words>431</Words>
  <Application>Microsoft Office PowerPoint</Application>
  <PresentationFormat>Произвольный</PresentationFormat>
  <Paragraphs>101</Paragraphs>
  <Slides>34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Савон</vt:lpstr>
      <vt:lpstr>Подготовка к написанию сочинения – описания  по картине Роберта Дункана  «в саду» </vt:lpstr>
      <vt:lpstr>Меню</vt:lpstr>
      <vt:lpstr>О художнике</vt:lpstr>
      <vt:lpstr>Картины Роберта Дункана </vt:lpstr>
      <vt:lpstr>Картины Роберта Дункана </vt:lpstr>
      <vt:lpstr>Картина для сочинения  «В саду» </vt:lpstr>
      <vt:lpstr>Внимательно рассмотрите картину и скажите:</vt:lpstr>
      <vt:lpstr>Как изображены мальчишки на картине?</vt:lpstr>
      <vt:lpstr>Слайд 9</vt:lpstr>
      <vt:lpstr>Что еще изображено  на картине?</vt:lpstr>
      <vt:lpstr>Слайд 11</vt:lpstr>
      <vt:lpstr>Подберем синонимы </vt:lpstr>
      <vt:lpstr>Вспомним пунктуацию</vt:lpstr>
      <vt:lpstr>Орфографический анализ</vt:lpstr>
      <vt:lpstr>План </vt:lpstr>
      <vt:lpstr>Варианты начала сочинения</vt:lpstr>
      <vt:lpstr>Варианты завершения сочинения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Беликова</dc:title>
  <dc:creator>vladshirokov95@gmail.com</dc:creator>
  <cp:lastModifiedBy>Поля Полина</cp:lastModifiedBy>
  <cp:revision>71</cp:revision>
  <dcterms:created xsi:type="dcterms:W3CDTF">2018-12-06T06:11:38Z</dcterms:created>
  <dcterms:modified xsi:type="dcterms:W3CDTF">2019-01-10T19:16:18Z</dcterms:modified>
</cp:coreProperties>
</file>