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2" r:id="rId4"/>
    <p:sldId id="257" r:id="rId5"/>
    <p:sldId id="258" r:id="rId6"/>
    <p:sldId id="263" r:id="rId7"/>
    <p:sldId id="264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>
      <p:cViewPr varScale="1">
        <p:scale>
          <a:sx n="120" d="100"/>
          <a:sy n="120" d="100"/>
        </p:scale>
        <p:origin x="-120" y="-13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56D00-31A4-4F57-8414-E62982BEE571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D04A3-E9AF-4FF7-8729-582A255322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18981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56D00-31A4-4F57-8414-E62982BEE571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D04A3-E9AF-4FF7-8729-582A255322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278274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56D00-31A4-4F57-8414-E62982BEE571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D04A3-E9AF-4FF7-8729-582A255322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68672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56D00-31A4-4F57-8414-E62982BEE571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D04A3-E9AF-4FF7-8729-582A255322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687151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56D00-31A4-4F57-8414-E62982BEE571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D04A3-E9AF-4FF7-8729-582A255322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317597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56D00-31A4-4F57-8414-E62982BEE571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D04A3-E9AF-4FF7-8729-582A255322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421147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56D00-31A4-4F57-8414-E62982BEE571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D04A3-E9AF-4FF7-8729-582A255322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313691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56D00-31A4-4F57-8414-E62982BEE571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D04A3-E9AF-4FF7-8729-582A255322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5576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56D00-31A4-4F57-8414-E62982BEE571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D04A3-E9AF-4FF7-8729-582A255322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276791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56D00-31A4-4F57-8414-E62982BEE571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D04A3-E9AF-4FF7-8729-582A255322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7629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56D00-31A4-4F57-8414-E62982BEE571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D04A3-E9AF-4FF7-8729-582A255322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37466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C56D00-31A4-4F57-8414-E62982BEE571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3D04A3-E9AF-4FF7-8729-582A255322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57904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907" r="29097" b="9091"/>
          <a:stretch/>
        </p:blipFill>
        <p:spPr>
          <a:xfrm>
            <a:off x="4818888" y="10"/>
            <a:ext cx="7373112" cy="6857989"/>
          </a:xfrm>
          <a:prstGeom prst="rect">
            <a:avLst/>
          </a:prstGeom>
        </p:spPr>
      </p:pic>
      <p:sp>
        <p:nvSpPr>
          <p:cNvPr id="10" name="Freeform 8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-851" y="-479"/>
            <a:ext cx="9468701" cy="6858478"/>
          </a:xfrm>
          <a:custGeom>
            <a:avLst/>
            <a:gdLst>
              <a:gd name="connsiteX0" fmla="*/ 0 w 8078051"/>
              <a:gd name="connsiteY0" fmla="*/ 0 h 5829300"/>
              <a:gd name="connsiteX1" fmla="*/ 4453793 w 8078051"/>
              <a:gd name="connsiteY1" fmla="*/ 0 h 5829300"/>
              <a:gd name="connsiteX2" fmla="*/ 5363426 w 8078051"/>
              <a:gd name="connsiteY2" fmla="*/ 0 h 5829300"/>
              <a:gd name="connsiteX3" fmla="*/ 5368184 w 8078051"/>
              <a:gd name="connsiteY3" fmla="*/ 0 h 5829300"/>
              <a:gd name="connsiteX4" fmla="*/ 8078051 w 8078051"/>
              <a:gd name="connsiteY4" fmla="*/ 5829300 h 5829300"/>
              <a:gd name="connsiteX5" fmla="*/ 1743926 w 8078051"/>
              <a:gd name="connsiteY5" fmla="*/ 5829300 h 5829300"/>
              <a:gd name="connsiteX6" fmla="*/ 1744148 w 8078051"/>
              <a:gd name="connsiteY6" fmla="*/ 5828822 h 5829300"/>
              <a:gd name="connsiteX7" fmla="*/ 0 w 8078051"/>
              <a:gd name="connsiteY7" fmla="*/ 5828822 h 5829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078051" h="5829300">
                <a:moveTo>
                  <a:pt x="0" y="0"/>
                </a:moveTo>
                <a:lnTo>
                  <a:pt x="4453793" y="0"/>
                </a:lnTo>
                <a:lnTo>
                  <a:pt x="5363426" y="0"/>
                </a:lnTo>
                <a:lnTo>
                  <a:pt x="5368184" y="0"/>
                </a:lnTo>
                <a:lnTo>
                  <a:pt x="8078051" y="5829300"/>
                </a:lnTo>
                <a:lnTo>
                  <a:pt x="1743926" y="5829300"/>
                </a:lnTo>
                <a:lnTo>
                  <a:pt x="1744148" y="5828822"/>
                </a:lnTo>
                <a:lnTo>
                  <a:pt x="0" y="5828822"/>
                </a:lnTo>
                <a:close/>
              </a:path>
            </a:pathLst>
          </a:custGeom>
          <a:solidFill>
            <a:schemeClr val="bg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: Shape 11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-480"/>
            <a:ext cx="8657061" cy="6858478"/>
          </a:xfrm>
          <a:custGeom>
            <a:avLst/>
            <a:gdLst>
              <a:gd name="connsiteX0" fmla="*/ 579009 w 8657061"/>
              <a:gd name="connsiteY0" fmla="*/ 0 h 6858478"/>
              <a:gd name="connsiteX1" fmla="*/ 4408881 w 8657061"/>
              <a:gd name="connsiteY1" fmla="*/ 0 h 6858478"/>
              <a:gd name="connsiteX2" fmla="*/ 5475109 w 8657061"/>
              <a:gd name="connsiteY2" fmla="*/ 0 h 6858478"/>
              <a:gd name="connsiteX3" fmla="*/ 5480686 w 8657061"/>
              <a:gd name="connsiteY3" fmla="*/ 0 h 6858478"/>
              <a:gd name="connsiteX4" fmla="*/ 8657061 w 8657061"/>
              <a:gd name="connsiteY4" fmla="*/ 6858478 h 6858478"/>
              <a:gd name="connsiteX5" fmla="*/ 1232506 w 8657061"/>
              <a:gd name="connsiteY5" fmla="*/ 6858478 h 6858478"/>
              <a:gd name="connsiteX6" fmla="*/ 1232766 w 8657061"/>
              <a:gd name="connsiteY6" fmla="*/ 6857916 h 6858478"/>
              <a:gd name="connsiteX7" fmla="*/ 579009 w 8657061"/>
              <a:gd name="connsiteY7" fmla="*/ 6857916 h 6858478"/>
              <a:gd name="connsiteX8" fmla="*/ 579009 w 8657061"/>
              <a:gd name="connsiteY8" fmla="*/ 6858478 h 6858478"/>
              <a:gd name="connsiteX9" fmla="*/ 0 w 8657061"/>
              <a:gd name="connsiteY9" fmla="*/ 6858478 h 6858478"/>
              <a:gd name="connsiteX10" fmla="*/ 0 w 8657061"/>
              <a:gd name="connsiteY10" fmla="*/ 479 h 6858478"/>
              <a:gd name="connsiteX11" fmla="*/ 579009 w 8657061"/>
              <a:gd name="connsiteY11" fmla="*/ 479 h 6858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657061" h="6858478">
                <a:moveTo>
                  <a:pt x="579009" y="0"/>
                </a:moveTo>
                <a:lnTo>
                  <a:pt x="4408881" y="0"/>
                </a:lnTo>
                <a:lnTo>
                  <a:pt x="5475109" y="0"/>
                </a:lnTo>
                <a:lnTo>
                  <a:pt x="5480686" y="0"/>
                </a:lnTo>
                <a:lnTo>
                  <a:pt x="8657061" y="6858478"/>
                </a:lnTo>
                <a:lnTo>
                  <a:pt x="1232506" y="6858478"/>
                </a:lnTo>
                <a:lnTo>
                  <a:pt x="1232766" y="6857916"/>
                </a:lnTo>
                <a:lnTo>
                  <a:pt x="579009" y="6857916"/>
                </a:lnTo>
                <a:lnTo>
                  <a:pt x="579009" y="6858478"/>
                </a:lnTo>
                <a:lnTo>
                  <a:pt x="0" y="6858478"/>
                </a:lnTo>
                <a:lnTo>
                  <a:pt x="0" y="479"/>
                </a:lnTo>
                <a:lnTo>
                  <a:pt x="579009" y="479"/>
                </a:lnTo>
                <a:close/>
              </a:path>
            </a:pathLst>
          </a:cu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5462" y="1832852"/>
            <a:ext cx="5742603" cy="3854273"/>
          </a:xfrm>
        </p:spPr>
        <p:txBody>
          <a:bodyPr anchor="t">
            <a:normAutofit/>
          </a:bodyPr>
          <a:lstStyle/>
          <a:p>
            <a:pPr algn="l"/>
            <a:r>
              <a:rPr lang="ru-RU" sz="5400" dirty="0"/>
              <a:t>Бережем планету</a:t>
            </a:r>
            <a:br>
              <a:rPr lang="ru-RU" sz="5400" dirty="0"/>
            </a:br>
            <a:r>
              <a:rPr lang="ru-RU" sz="5400" dirty="0"/>
              <a:t>вместе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5462" y="3613238"/>
            <a:ext cx="4167376" cy="1155525"/>
          </a:xfrm>
        </p:spPr>
        <p:txBody>
          <a:bodyPr anchor="b">
            <a:normAutofit/>
          </a:bodyPr>
          <a:lstStyle/>
          <a:p>
            <a:pPr algn="l"/>
            <a:r>
              <a:rPr lang="ru-RU" sz="20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Проект выполнил:</a:t>
            </a:r>
          </a:p>
          <a:p>
            <a:pPr algn="l"/>
            <a:r>
              <a:rPr lang="ru-RU" sz="20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Филиппов Владимир, </a:t>
            </a:r>
            <a:r>
              <a:rPr lang="ru-RU" sz="2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4Б </a:t>
            </a:r>
            <a:r>
              <a:rPr lang="ru-RU" sz="20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класс</a:t>
            </a:r>
          </a:p>
        </p:txBody>
      </p:sp>
    </p:spTree>
    <p:extLst>
      <p:ext uri="{BB962C8B-B14F-4D97-AF65-F5344CB8AC3E}">
        <p14:creationId xmlns:p14="http://schemas.microsoft.com/office/powerpoint/2010/main" xmlns="" val="71666945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65000"/>
            <a:lumOff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Объект 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2892" r="3" b="3923"/>
          <a:stretch/>
        </p:blipFill>
        <p:spPr>
          <a:xfrm>
            <a:off x="20" y="1"/>
            <a:ext cx="4067476" cy="225856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4771" r="3" b="10194"/>
          <a:stretch/>
        </p:blipFill>
        <p:spPr>
          <a:xfrm>
            <a:off x="0" y="2258569"/>
            <a:ext cx="4067476" cy="225856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5715" r="3" b="3"/>
          <a:stretch/>
        </p:blipFill>
        <p:spPr>
          <a:xfrm>
            <a:off x="20" y="4599432"/>
            <a:ext cx="4067476" cy="2258568"/>
          </a:xfrm>
          <a:prstGeom prst="rect">
            <a:avLst/>
          </a:prstGeom>
        </p:spPr>
      </p:pic>
      <p:cxnSp>
        <p:nvCxnSpPr>
          <p:cNvPr id="21" name="Straight Connector 20"/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 flipH="1">
            <a:off x="0" y="2272143"/>
            <a:ext cx="4064320" cy="0"/>
          </a:xfrm>
          <a:prstGeom prst="line">
            <a:avLst/>
          </a:prstGeom>
          <a:ln w="1016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 flipH="1">
            <a:off x="0" y="4575075"/>
            <a:ext cx="4064320" cy="0"/>
          </a:xfrm>
          <a:prstGeom prst="line">
            <a:avLst/>
          </a:prstGeom>
          <a:ln w="1016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ltGray">
          <a:xfrm>
            <a:off x="4772025" y="639400"/>
            <a:ext cx="6764655" cy="557852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127000" cap="sq" cmpd="thinThick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57942" y="870322"/>
            <a:ext cx="5225116" cy="1150260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solidFill>
                  <a:schemeClr val="bg1"/>
                </a:solidFill>
              </a:rPr>
              <a:t>Три клада у природы есть: Вода, Земля и Воздух – три ее основы! </a:t>
            </a:r>
          </a:p>
        </p:txBody>
      </p:sp>
      <p:sp>
        <p:nvSpPr>
          <p:cNvPr id="17" name="Content Placeholder 16"/>
          <p:cNvSpPr>
            <a:spLocks noGrp="1"/>
          </p:cNvSpPr>
          <p:nvPr>
            <p:ph idx="1"/>
          </p:nvPr>
        </p:nvSpPr>
        <p:spPr>
          <a:xfrm>
            <a:off x="6895075" y="3206918"/>
            <a:ext cx="5810249" cy="367061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>
                <a:solidFill>
                  <a:schemeClr val="bg1"/>
                </a:solidFill>
              </a:rPr>
              <a:t>Главные экологические проблемы</a:t>
            </a:r>
          </a:p>
          <a:p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10" name="Стрелка: вниз 9"/>
          <p:cNvSpPr/>
          <p:nvPr/>
        </p:nvSpPr>
        <p:spPr>
          <a:xfrm rot="7240663">
            <a:off x="5812177" y="1687572"/>
            <a:ext cx="259380" cy="151348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: вниз 18"/>
          <p:cNvSpPr/>
          <p:nvPr/>
        </p:nvSpPr>
        <p:spPr>
          <a:xfrm rot="5400000">
            <a:off x="5772440" y="2655192"/>
            <a:ext cx="259380" cy="151348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: вниз 19"/>
          <p:cNvSpPr/>
          <p:nvPr/>
        </p:nvSpPr>
        <p:spPr>
          <a:xfrm rot="3525197">
            <a:off x="5879012" y="3622199"/>
            <a:ext cx="259380" cy="151348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Заголовок 1"/>
          <p:cNvSpPr txBox="1">
            <a:spLocks/>
          </p:cNvSpPr>
          <p:nvPr/>
        </p:nvSpPr>
        <p:spPr>
          <a:xfrm rot="1907686">
            <a:off x="4782208" y="2135124"/>
            <a:ext cx="2759675" cy="3272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500" dirty="0">
                <a:solidFill>
                  <a:schemeClr val="bg1"/>
                </a:solidFill>
              </a:rPr>
              <a:t>Загрязнение почвы</a:t>
            </a:r>
          </a:p>
        </p:txBody>
      </p:sp>
      <p:sp>
        <p:nvSpPr>
          <p:cNvPr id="24" name="Заголовок 1"/>
          <p:cNvSpPr txBox="1">
            <a:spLocks/>
          </p:cNvSpPr>
          <p:nvPr/>
        </p:nvSpPr>
        <p:spPr>
          <a:xfrm rot="19701354">
            <a:off x="4553389" y="3981835"/>
            <a:ext cx="2759675" cy="3272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500" dirty="0">
                <a:solidFill>
                  <a:schemeClr val="bg1"/>
                </a:solidFill>
              </a:rPr>
              <a:t>Загрязнение воздуха</a:t>
            </a:r>
          </a:p>
        </p:txBody>
      </p:sp>
      <p:sp>
        <p:nvSpPr>
          <p:cNvPr id="26" name="Заголовок 1"/>
          <p:cNvSpPr txBox="1">
            <a:spLocks/>
          </p:cNvSpPr>
          <p:nvPr/>
        </p:nvSpPr>
        <p:spPr>
          <a:xfrm>
            <a:off x="4562029" y="3047049"/>
            <a:ext cx="2759675" cy="3272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500" dirty="0">
                <a:solidFill>
                  <a:schemeClr val="bg1"/>
                </a:solidFill>
              </a:rPr>
              <a:t>Загрязнение воды</a:t>
            </a:r>
          </a:p>
        </p:txBody>
      </p:sp>
      <p:pic>
        <p:nvPicPr>
          <p:cNvPr id="29" name="Рисунок 2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30607" y="3635433"/>
            <a:ext cx="535362" cy="548955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300773" y="3635433"/>
            <a:ext cx="545222" cy="545222"/>
          </a:xfrm>
          <a:prstGeom prst="rect">
            <a:avLst/>
          </a:prstGeom>
        </p:spPr>
      </p:pic>
      <p:pic>
        <p:nvPicPr>
          <p:cNvPr id="32" name="Рисунок 3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945326" y="3594793"/>
            <a:ext cx="641251" cy="641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772911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sp>
      <p:sp>
        <p:nvSpPr>
          <p:cNvPr id="14" name="Rectangle 13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ltGray">
          <a:xfrm>
            <a:off x="4708357" y="3509963"/>
            <a:ext cx="7092215" cy="296783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127000" cap="sq" cmpd="thinThick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6" name="Straight Connector 15"/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5138287" y="5443086"/>
            <a:ext cx="6400800" cy="0"/>
          </a:xfrm>
          <a:prstGeom prst="line">
            <a:avLst/>
          </a:prstGeom>
          <a:ln w="2222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673" r="17583" b="2"/>
          <a:stretch/>
        </p:blipFill>
        <p:spPr>
          <a:xfrm>
            <a:off x="317635" y="2705099"/>
            <a:ext cx="4160452" cy="383116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799" r="3" b="1115"/>
          <a:stretch/>
        </p:blipFill>
        <p:spPr>
          <a:xfrm>
            <a:off x="7574805" y="299363"/>
            <a:ext cx="4308687" cy="3008188"/>
          </a:xfrm>
          <a:prstGeom prst="rect">
            <a:avLst/>
          </a:prstGeom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8886" r="19303" b="4"/>
          <a:stretch/>
        </p:blipFill>
        <p:spPr>
          <a:xfrm>
            <a:off x="4638789" y="321733"/>
            <a:ext cx="2775313" cy="300818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9367" r="-1" b="-1"/>
          <a:stretch/>
        </p:blipFill>
        <p:spPr>
          <a:xfrm>
            <a:off x="317635" y="321733"/>
            <a:ext cx="4160452" cy="222249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61517" y="3734930"/>
            <a:ext cx="3006611" cy="595417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ru-RU" sz="3100" dirty="0">
                <a:solidFill>
                  <a:schemeClr val="bg1"/>
                </a:solidFill>
              </a:rPr>
              <a:t>Береги почву!</a:t>
            </a:r>
            <a:r>
              <a:rPr lang="ru-RU" sz="2400" dirty="0"/>
              <a:t/>
            </a:r>
            <a:br>
              <a:rPr lang="ru-RU" sz="2400" dirty="0"/>
            </a:br>
            <a:endParaRPr lang="en-US" sz="2400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1" name="Объект 2"/>
          <p:cNvSpPr txBox="1">
            <a:spLocks/>
          </p:cNvSpPr>
          <p:nvPr/>
        </p:nvSpPr>
        <p:spPr>
          <a:xfrm>
            <a:off x="4944989" y="4037951"/>
            <a:ext cx="3719833" cy="22545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500" dirty="0">
                <a:solidFill>
                  <a:schemeClr val="bg1"/>
                </a:solidFill>
              </a:rPr>
              <a:t>Не бросай мусор </a:t>
            </a:r>
          </a:p>
          <a:p>
            <a:r>
              <a:rPr lang="ru-RU" sz="1500" dirty="0">
                <a:solidFill>
                  <a:schemeClr val="bg1"/>
                </a:solidFill>
              </a:rPr>
              <a:t>Не сжигай сухую траву и мусор </a:t>
            </a:r>
          </a:p>
          <a:p>
            <a:r>
              <a:rPr lang="ru-RU" sz="1500" dirty="0">
                <a:solidFill>
                  <a:schemeClr val="bg1"/>
                </a:solidFill>
              </a:rPr>
              <a:t>Ходи по организованным тропкам, чтобы не утаптывать почву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8254464" y="4051060"/>
            <a:ext cx="3226559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500" dirty="0">
                <a:solidFill>
                  <a:schemeClr val="bg1"/>
                </a:solidFill>
              </a:rPr>
              <a:t>Сажай деревья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15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500" dirty="0">
                <a:solidFill>
                  <a:schemeClr val="bg1"/>
                </a:solidFill>
              </a:rPr>
              <a:t>Привлекай птиц в свои огороды и сады. Развешивай кормушки, скворечники</a:t>
            </a: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94615" y="3562750"/>
            <a:ext cx="449121" cy="449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965135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Объект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2378" r="26881"/>
          <a:stretch/>
        </p:blipFill>
        <p:spPr>
          <a:xfrm>
            <a:off x="20" y="10"/>
            <a:ext cx="4861912" cy="6857990"/>
          </a:xfrm>
          <a:prstGeom prst="rect">
            <a:avLst/>
          </a:prstGeom>
        </p:spPr>
      </p:pic>
      <p:sp>
        <p:nvSpPr>
          <p:cNvPr id="16" name="Rectangle 12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white">
          <a:xfrm>
            <a:off x="4639733" y="0"/>
            <a:ext cx="7552267" cy="6858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69940" y="365124"/>
            <a:ext cx="6172200" cy="18288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dirty="0">
                <a:solidFill>
                  <a:schemeClr val="bg1"/>
                </a:solidFill>
              </a:rPr>
              <a:t>Срубить дерево – пять минут, вырастить – сто лет</a:t>
            </a:r>
          </a:p>
        </p:txBody>
      </p:sp>
      <p:sp>
        <p:nvSpPr>
          <p:cNvPr id="17" name="Content Placeholder 8"/>
          <p:cNvSpPr>
            <a:spLocks noGrp="1"/>
          </p:cNvSpPr>
          <p:nvPr>
            <p:ph idx="1"/>
          </p:nvPr>
        </p:nvSpPr>
        <p:spPr>
          <a:xfrm>
            <a:off x="6007607" y="2322576"/>
            <a:ext cx="5946499" cy="3858768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sz="2600" dirty="0">
                <a:solidFill>
                  <a:schemeClr val="bg1"/>
                </a:solidFill>
              </a:rPr>
              <a:t>Исчезновение лесов является мировой экологической проблемой</a:t>
            </a:r>
            <a:r>
              <a:rPr lang="en-US" sz="2600" dirty="0">
                <a:solidFill>
                  <a:schemeClr val="bg1"/>
                </a:solidFill>
              </a:rPr>
              <a:t> </a:t>
            </a:r>
            <a:r>
              <a:rPr lang="ru-RU" sz="2600" dirty="0">
                <a:solidFill>
                  <a:schemeClr val="bg1"/>
                </a:solidFill>
              </a:rPr>
              <a:t>и является причиной резких температурных перепадов, изменений в количестве выпадающих осадков и скорости ветров.</a:t>
            </a:r>
            <a:r>
              <a:rPr lang="ru-RU" sz="2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/>
            </a:r>
            <a:br>
              <a:rPr lang="ru-RU" sz="2400" dirty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endParaRPr lang="ru-RU" sz="24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endParaRPr lang="ru-RU" sz="24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</a:rPr>
              <a:t>Что могут делать люди для спасения лесов:</a:t>
            </a:r>
          </a:p>
          <a:p>
            <a:r>
              <a:rPr lang="ru-RU" dirty="0">
                <a:solidFill>
                  <a:schemeClr val="bg1"/>
                </a:solidFill>
              </a:rPr>
              <a:t> рационально и экономно использовать бумажную продукцию; </a:t>
            </a:r>
          </a:p>
          <a:p>
            <a:r>
              <a:rPr lang="ru-RU" dirty="0">
                <a:solidFill>
                  <a:schemeClr val="bg1"/>
                </a:solidFill>
              </a:rPr>
              <a:t>покупать переработанную продукцию, в т. ч. Бумажную</a:t>
            </a:r>
          </a:p>
          <a:p>
            <a:r>
              <a:rPr lang="ru-RU" dirty="0">
                <a:solidFill>
                  <a:schemeClr val="bg1"/>
                </a:solidFill>
              </a:rPr>
              <a:t>озеленять территорию около своего жилья; замещать вырубленные на дрова деревья новыми саженцами;</a:t>
            </a:r>
          </a:p>
          <a:p>
            <a:r>
              <a:rPr lang="ru-RU" dirty="0">
                <a:solidFill>
                  <a:schemeClr val="bg1"/>
                </a:solidFill>
              </a:rPr>
              <a:t> привлекать внимание общественности к проблеме уничтожения лесов. </a:t>
            </a:r>
            <a:r>
              <a:rPr lang="ru-RU" sz="2400" dirty="0"/>
              <a:t/>
            </a:r>
            <a:br>
              <a:rPr lang="ru-RU" sz="2400" dirty="0"/>
            </a:br>
            <a:endParaRPr lang="en-US" sz="24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66238" y="2322576"/>
            <a:ext cx="598932" cy="598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357446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5249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1" name="Down Arrow 7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800100" y="-4763"/>
            <a:ext cx="3333749" cy="3338514"/>
          </a:xfrm>
          <a:prstGeom prst="downArrow">
            <a:avLst>
              <a:gd name="adj1" fmla="val 100000"/>
              <a:gd name="adj2" fmla="val 26890"/>
            </a:avLst>
          </a:prstGeom>
          <a:solidFill>
            <a:schemeClr val="tx1">
              <a:lumMod val="85000"/>
              <a:lumOff val="15000"/>
            </a:schemeClr>
          </a:solidFill>
          <a:ln w="539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8700" y="190501"/>
            <a:ext cx="2886075" cy="2486024"/>
          </a:xfrm>
          <a:noFill/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ru-RU" dirty="0">
                <a:solidFill>
                  <a:schemeClr val="bg1"/>
                </a:solidFill>
              </a:rPr>
              <a:t>Вода – </a:t>
            </a:r>
            <a:r>
              <a:rPr lang="ru-RU" sz="2700" dirty="0">
                <a:solidFill>
                  <a:schemeClr val="bg1"/>
                </a:solidFill>
              </a:rPr>
              <a:t>единственное вещество, без которого невозможна жизнь на планете Земля!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931152" y="1433513"/>
            <a:ext cx="472744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70C0"/>
                </a:solidFill>
              </a:rPr>
              <a:t>Интересные факты:</a:t>
            </a:r>
          </a:p>
          <a:p>
            <a:endParaRPr lang="ru-RU" dirty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Если использовать стакан при чистке зубов, то экономится 5 – 10 л воды.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Из полностью открытого крана уходит до 15 л воды в минуту.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На мытьё горы грязной посуды под сильной струей уходит около 100 л воды.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При подтекании воды в унитазе в сутки уходит 40 л воды.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172424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wave">
          <a:fgClr>
            <a:schemeClr val="accent1">
              <a:lumMod val="40000"/>
              <a:lumOff val="6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3541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9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484631" y="484632"/>
            <a:ext cx="5125593" cy="5739187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chemeClr val="bg2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Объект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21484" b="4"/>
          <a:stretch/>
        </p:blipFill>
        <p:spPr>
          <a:xfrm>
            <a:off x="3151027" y="4102839"/>
            <a:ext cx="2402757" cy="146976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39" r="3125" b="-4"/>
          <a:stretch/>
        </p:blipFill>
        <p:spPr>
          <a:xfrm>
            <a:off x="3245917" y="688891"/>
            <a:ext cx="2118212" cy="292931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8343" b="7"/>
          <a:stretch/>
        </p:blipFill>
        <p:spPr>
          <a:xfrm>
            <a:off x="683121" y="982678"/>
            <a:ext cx="2364306" cy="2222491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8516" y="3763852"/>
            <a:ext cx="2458626" cy="1901283"/>
          </a:xfrm>
          <a:prstGeom prst="rect">
            <a:avLst/>
          </a:prstGeom>
        </p:spPr>
      </p:pic>
      <p:sp>
        <p:nvSpPr>
          <p:cNvPr id="19" name="Заголовок 1"/>
          <p:cNvSpPr txBox="1">
            <a:spLocks noGrp="1"/>
          </p:cNvSpPr>
          <p:nvPr>
            <p:ph type="title"/>
          </p:nvPr>
        </p:nvSpPr>
        <p:spPr>
          <a:xfrm>
            <a:off x="6813865" y="812964"/>
            <a:ext cx="5053013" cy="16779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200" dirty="0"/>
              <a:t>Береги воду! Вода-это жизнь!</a:t>
            </a:r>
          </a:p>
        </p:txBody>
      </p:sp>
      <p:sp>
        <p:nvSpPr>
          <p:cNvPr id="20" name="Объект 2"/>
          <p:cNvSpPr>
            <a:spLocks noGrp="1"/>
          </p:cNvSpPr>
          <p:nvPr>
            <p:ph idx="1"/>
          </p:nvPr>
        </p:nvSpPr>
        <p:spPr>
          <a:xfrm>
            <a:off x="7480454" y="2459984"/>
            <a:ext cx="3719833" cy="225450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1600" dirty="0">
                <a:solidFill>
                  <a:srgbClr val="0070C0"/>
                </a:solidFill>
              </a:rPr>
              <a:t>Чтобы сократить потери воды, надо:</a:t>
            </a:r>
          </a:p>
          <a:p>
            <a:endParaRPr lang="ru-RU" sz="1500" dirty="0"/>
          </a:p>
          <a:p>
            <a:r>
              <a:rPr lang="ru-RU" sz="1500" dirty="0"/>
              <a:t>Экономно расходовать воду</a:t>
            </a:r>
          </a:p>
          <a:p>
            <a:r>
              <a:rPr lang="ru-RU" sz="1500" dirty="0"/>
              <a:t>Не оставлять краны открытыми</a:t>
            </a:r>
          </a:p>
          <a:p>
            <a:r>
              <a:rPr lang="ru-RU" sz="1500" dirty="0"/>
              <a:t>Не загрязнять водоемы</a:t>
            </a:r>
          </a:p>
          <a:p>
            <a:r>
              <a:rPr lang="ru-RU" sz="1500" dirty="0"/>
              <a:t>Не вырубать леса вокруг водоемов</a:t>
            </a:r>
          </a:p>
          <a:p>
            <a:r>
              <a:rPr lang="ru-RU" sz="1500" dirty="0"/>
              <a:t>Не захламлять берега мусором</a:t>
            </a:r>
          </a:p>
        </p:txBody>
      </p:sp>
      <p:pic>
        <p:nvPicPr>
          <p:cNvPr id="24" name="Рисунок 2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41622" y="1226497"/>
            <a:ext cx="641251" cy="641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71623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37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V="1">
            <a:off x="0" y="1691641"/>
            <a:ext cx="7571262" cy="5166360"/>
          </a:xfrm>
          <a:custGeom>
            <a:avLst/>
            <a:gdLst>
              <a:gd name="connsiteX0" fmla="*/ 0 w 7571262"/>
              <a:gd name="connsiteY0" fmla="*/ 5166360 h 5166360"/>
              <a:gd name="connsiteX1" fmla="*/ 7571262 w 7571262"/>
              <a:gd name="connsiteY1" fmla="*/ 5166360 h 5166360"/>
              <a:gd name="connsiteX2" fmla="*/ 5177382 w 7571262"/>
              <a:gd name="connsiteY2" fmla="*/ 0 h 5166360"/>
              <a:gd name="connsiteX3" fmla="*/ 5171159 w 7571262"/>
              <a:gd name="connsiteY3" fmla="*/ 0 h 5166360"/>
              <a:gd name="connsiteX4" fmla="*/ 3981368 w 7571262"/>
              <a:gd name="connsiteY4" fmla="*/ 0 h 5166360"/>
              <a:gd name="connsiteX5" fmla="*/ 2331323 w 7571262"/>
              <a:gd name="connsiteY5" fmla="*/ 0 h 5166360"/>
              <a:gd name="connsiteX6" fmla="*/ 0 w 7571262"/>
              <a:gd name="connsiteY6" fmla="*/ 0 h 5166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571262" h="5166360">
                <a:moveTo>
                  <a:pt x="0" y="5166360"/>
                </a:moveTo>
                <a:lnTo>
                  <a:pt x="7571262" y="5166360"/>
                </a:lnTo>
                <a:lnTo>
                  <a:pt x="5177382" y="0"/>
                </a:lnTo>
                <a:lnTo>
                  <a:pt x="5171159" y="0"/>
                </a:lnTo>
                <a:lnTo>
                  <a:pt x="3981368" y="0"/>
                </a:lnTo>
                <a:lnTo>
                  <a:pt x="2331323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30223" b="12163"/>
          <a:stretch/>
        </p:blipFill>
        <p:spPr>
          <a:xfrm>
            <a:off x="6587330" y="1691641"/>
            <a:ext cx="4004406" cy="2500885"/>
          </a:xfrm>
          <a:custGeom>
            <a:avLst/>
            <a:gdLst>
              <a:gd name="connsiteX0" fmla="*/ 1158807 w 4004406"/>
              <a:gd name="connsiteY0" fmla="*/ 0 h 2500885"/>
              <a:gd name="connsiteX1" fmla="*/ 4004406 w 4004406"/>
              <a:gd name="connsiteY1" fmla="*/ 0 h 2500885"/>
              <a:gd name="connsiteX2" fmla="*/ 2845598 w 4004406"/>
              <a:gd name="connsiteY2" fmla="*/ 2500885 h 2500885"/>
              <a:gd name="connsiteX3" fmla="*/ 0 w 4004406"/>
              <a:gd name="connsiteY3" fmla="*/ 2500885 h 2500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04406" h="2500885">
                <a:moveTo>
                  <a:pt x="1158807" y="0"/>
                </a:moveTo>
                <a:lnTo>
                  <a:pt x="4004406" y="0"/>
                </a:lnTo>
                <a:lnTo>
                  <a:pt x="2845598" y="2500885"/>
                </a:lnTo>
                <a:lnTo>
                  <a:pt x="0" y="2500885"/>
                </a:lnTo>
                <a:close/>
              </a:path>
            </a:pathLst>
          </a:cu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617" r="-3" b="-3"/>
          <a:stretch/>
        </p:blipFill>
        <p:spPr>
          <a:xfrm>
            <a:off x="4791075" y="4357117"/>
            <a:ext cx="4570758" cy="2500884"/>
          </a:xfrm>
          <a:custGeom>
            <a:avLst/>
            <a:gdLst>
              <a:gd name="connsiteX0" fmla="*/ 1717230 w 4570758"/>
              <a:gd name="connsiteY0" fmla="*/ 0 h 2500884"/>
              <a:gd name="connsiteX1" fmla="*/ 4570758 w 4570758"/>
              <a:gd name="connsiteY1" fmla="*/ 0 h 2500884"/>
              <a:gd name="connsiteX2" fmla="*/ 3411951 w 4570758"/>
              <a:gd name="connsiteY2" fmla="*/ 2500884 h 2500884"/>
              <a:gd name="connsiteX3" fmla="*/ 3405728 w 4570758"/>
              <a:gd name="connsiteY3" fmla="*/ 2500884 h 2500884"/>
              <a:gd name="connsiteX4" fmla="*/ 2215937 w 4570758"/>
              <a:gd name="connsiteY4" fmla="*/ 2500884 h 2500884"/>
              <a:gd name="connsiteX5" fmla="*/ 565892 w 4570758"/>
              <a:gd name="connsiteY5" fmla="*/ 2500884 h 2500884"/>
              <a:gd name="connsiteX6" fmla="*/ 0 w 4570758"/>
              <a:gd name="connsiteY6" fmla="*/ 2500884 h 2500884"/>
              <a:gd name="connsiteX7" fmla="*/ 0 w 4570758"/>
              <a:gd name="connsiteY7" fmla="*/ 2500883 h 2500884"/>
              <a:gd name="connsiteX8" fmla="*/ 552186 w 4570758"/>
              <a:gd name="connsiteY8" fmla="*/ 2500883 h 2500884"/>
              <a:gd name="connsiteX9" fmla="*/ 558423 w 4570758"/>
              <a:gd name="connsiteY9" fmla="*/ 2500883 h 2500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570758" h="2500884">
                <a:moveTo>
                  <a:pt x="1717230" y="0"/>
                </a:moveTo>
                <a:lnTo>
                  <a:pt x="4570758" y="0"/>
                </a:lnTo>
                <a:lnTo>
                  <a:pt x="3411951" y="2500884"/>
                </a:lnTo>
                <a:lnTo>
                  <a:pt x="3405728" y="2500884"/>
                </a:lnTo>
                <a:lnTo>
                  <a:pt x="2215937" y="2500884"/>
                </a:lnTo>
                <a:lnTo>
                  <a:pt x="565892" y="2500884"/>
                </a:lnTo>
                <a:lnTo>
                  <a:pt x="0" y="2500884"/>
                </a:lnTo>
                <a:lnTo>
                  <a:pt x="0" y="2500883"/>
                </a:lnTo>
                <a:lnTo>
                  <a:pt x="552186" y="2500883"/>
                </a:lnTo>
                <a:lnTo>
                  <a:pt x="558423" y="2500883"/>
                </a:lnTo>
                <a:close/>
              </a:path>
            </a:pathLst>
          </a:cu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497" r="2" b="2"/>
          <a:stretch/>
        </p:blipFill>
        <p:spPr>
          <a:xfrm>
            <a:off x="7823674" y="4357117"/>
            <a:ext cx="4368327" cy="2500884"/>
          </a:xfrm>
          <a:custGeom>
            <a:avLst/>
            <a:gdLst>
              <a:gd name="connsiteX0" fmla="*/ 1717230 w 4368327"/>
              <a:gd name="connsiteY0" fmla="*/ 0 h 2500884"/>
              <a:gd name="connsiteX1" fmla="*/ 4368327 w 4368327"/>
              <a:gd name="connsiteY1" fmla="*/ 0 h 2500884"/>
              <a:gd name="connsiteX2" fmla="*/ 4368327 w 4368327"/>
              <a:gd name="connsiteY2" fmla="*/ 2500884 h 2500884"/>
              <a:gd name="connsiteX3" fmla="*/ 0 w 4368327"/>
              <a:gd name="connsiteY3" fmla="*/ 2500884 h 2500884"/>
              <a:gd name="connsiteX4" fmla="*/ 0 w 4368327"/>
              <a:gd name="connsiteY4" fmla="*/ 2500883 h 2500884"/>
              <a:gd name="connsiteX5" fmla="*/ 552186 w 4368327"/>
              <a:gd name="connsiteY5" fmla="*/ 2500883 h 2500884"/>
              <a:gd name="connsiteX6" fmla="*/ 558423 w 4368327"/>
              <a:gd name="connsiteY6" fmla="*/ 2500883 h 2500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68327" h="2500884">
                <a:moveTo>
                  <a:pt x="1717230" y="0"/>
                </a:moveTo>
                <a:lnTo>
                  <a:pt x="4368327" y="0"/>
                </a:lnTo>
                <a:lnTo>
                  <a:pt x="4368327" y="2500884"/>
                </a:lnTo>
                <a:lnTo>
                  <a:pt x="0" y="2500884"/>
                </a:lnTo>
                <a:lnTo>
                  <a:pt x="0" y="2500883"/>
                </a:lnTo>
                <a:lnTo>
                  <a:pt x="552186" y="2500883"/>
                </a:lnTo>
                <a:lnTo>
                  <a:pt x="558423" y="2500883"/>
                </a:lnTo>
                <a:close/>
              </a:path>
            </a:pathLst>
          </a:custGeom>
        </p:spPr>
      </p:pic>
      <p:pic>
        <p:nvPicPr>
          <p:cNvPr id="10" name="Объект 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3823" r="-3" b="-3"/>
          <a:stretch/>
        </p:blipFill>
        <p:spPr>
          <a:xfrm>
            <a:off x="9597231" y="1691164"/>
            <a:ext cx="2594769" cy="2501837"/>
          </a:xfrm>
          <a:custGeom>
            <a:avLst/>
            <a:gdLst>
              <a:gd name="connsiteX0" fmla="*/ 1159248 w 2594769"/>
              <a:gd name="connsiteY0" fmla="*/ 0 h 2501837"/>
              <a:gd name="connsiteX1" fmla="*/ 2594769 w 2594769"/>
              <a:gd name="connsiteY1" fmla="*/ 0 h 2501837"/>
              <a:gd name="connsiteX2" fmla="*/ 2594769 w 2594769"/>
              <a:gd name="connsiteY2" fmla="*/ 2501837 h 2501837"/>
              <a:gd name="connsiteX3" fmla="*/ 0 w 2594769"/>
              <a:gd name="connsiteY3" fmla="*/ 2501837 h 2501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94769" h="2501837">
                <a:moveTo>
                  <a:pt x="1159248" y="0"/>
                </a:moveTo>
                <a:lnTo>
                  <a:pt x="2594769" y="0"/>
                </a:lnTo>
                <a:lnTo>
                  <a:pt x="2594769" y="2501837"/>
                </a:lnTo>
                <a:lnTo>
                  <a:pt x="0" y="2501837"/>
                </a:lnTo>
                <a:close/>
              </a:path>
            </a:pathLst>
          </a:custGeom>
        </p:spPr>
      </p:pic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582168" y="2024550"/>
            <a:ext cx="5097779" cy="4065986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ru-RU" sz="2000" dirty="0">
                <a:solidFill>
                  <a:schemeClr val="bg1"/>
                </a:solidFill>
              </a:rPr>
              <a:t>Чтобы уменьшить загрязнение воздуха необходимо:</a:t>
            </a:r>
          </a:p>
          <a:p>
            <a:endParaRPr lang="ru-RU" sz="2000" dirty="0">
              <a:solidFill>
                <a:schemeClr val="bg1"/>
              </a:solidFill>
            </a:endParaRPr>
          </a:p>
          <a:p>
            <a:r>
              <a:rPr lang="ru-RU" sz="2000" dirty="0">
                <a:solidFill>
                  <a:schemeClr val="bg1"/>
                </a:solidFill>
              </a:rPr>
              <a:t>Очищать выбросы заводов (фильтры)</a:t>
            </a:r>
          </a:p>
          <a:p>
            <a:r>
              <a:rPr lang="ru-RU" sz="2000" dirty="0">
                <a:solidFill>
                  <a:schemeClr val="bg1"/>
                </a:solidFill>
              </a:rPr>
              <a:t>Использовать новые виды энергии</a:t>
            </a:r>
          </a:p>
          <a:p>
            <a:r>
              <a:rPr lang="ru-RU" sz="2000" dirty="0">
                <a:solidFill>
                  <a:schemeClr val="bg1"/>
                </a:solidFill>
              </a:rPr>
              <a:t>Сажать деревья и кустарники</a:t>
            </a:r>
          </a:p>
          <a:p>
            <a:r>
              <a:rPr lang="ru-RU" sz="2000" dirty="0">
                <a:solidFill>
                  <a:schemeClr val="bg1"/>
                </a:solidFill>
              </a:rPr>
              <a:t>Не курить</a:t>
            </a:r>
          </a:p>
          <a:p>
            <a:r>
              <a:rPr lang="ru-RU" sz="2000" dirty="0">
                <a:solidFill>
                  <a:schemeClr val="bg1"/>
                </a:solidFill>
              </a:rPr>
              <a:t>Выбирать экологически чистый транспорт</a:t>
            </a:r>
          </a:p>
          <a:p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11" name="Заголовок 1"/>
          <p:cNvSpPr txBox="1">
            <a:spLocks noGrp="1"/>
          </p:cNvSpPr>
          <p:nvPr>
            <p:ph type="title"/>
          </p:nvPr>
        </p:nvSpPr>
        <p:spPr>
          <a:xfrm>
            <a:off x="838200" y="231776"/>
            <a:ext cx="10515600" cy="12255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/>
              <a:t>Береги воздух, которым дышишь!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19456" y="5422392"/>
            <a:ext cx="4974336" cy="1088136"/>
          </a:xfrm>
          <a:prstGeom prst="rect">
            <a:avLst/>
          </a:prstGeom>
          <a:noFill/>
          <a:ln w="571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42849" y="5624559"/>
            <a:ext cx="45506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Плоха та птица, которая загрязняет собственное гнездо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364224" y="6186389"/>
            <a:ext cx="17938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i="1" dirty="0">
                <a:solidFill>
                  <a:schemeClr val="bg1"/>
                </a:solidFill>
              </a:rPr>
              <a:t>Народная пословица</a:t>
            </a: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89304" y="433492"/>
            <a:ext cx="803200" cy="823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0260978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</TotalTime>
  <Words>245</Words>
  <Application>Microsoft Office PowerPoint</Application>
  <PresentationFormat>Произвольный</PresentationFormat>
  <Paragraphs>48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Бережем планету вместе</vt:lpstr>
      <vt:lpstr>Три клада у природы есть: Вода, Земля и Воздух – три ее основы! </vt:lpstr>
      <vt:lpstr>Береги почву! </vt:lpstr>
      <vt:lpstr>Срубить дерево – пять минут, вырастить – сто лет</vt:lpstr>
      <vt:lpstr>Вода – единственное вещество, без которого невозможна жизнь на планете Земля!</vt:lpstr>
      <vt:lpstr>Береги воду! Вода-это жизнь!</vt:lpstr>
      <vt:lpstr>Береги воздух, которым дышишь!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Бережем планету вместе</dc:title>
  <dc:creator>Anastasia Glebova</dc:creator>
  <cp:lastModifiedBy>n.glebova</cp:lastModifiedBy>
  <cp:revision>27</cp:revision>
  <dcterms:created xsi:type="dcterms:W3CDTF">2017-05-16T15:28:37Z</dcterms:created>
  <dcterms:modified xsi:type="dcterms:W3CDTF">2017-05-17T10:12:05Z</dcterms:modified>
</cp:coreProperties>
</file>