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0%D0%B0%D1%81%D0%BD%D0%B0%D1%8F_%D0%BA%D0%BD%D0%B8%D0%B3%D0%B0_%D0%A0%D0%BE%D1%81%D1%81%D0%B8%D0%B8" TargetMode="External"/><Relationship Id="rId2" Type="http://schemas.openxmlformats.org/officeDocument/2006/relationships/hyperlink" Target="https://ru.wikipedia.org/wiki/%D0%90%D0%B8%D1%81%D1%82%D0%BE%D0%B2%D1%8B%D0%B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3%D1%80%D0%B8%D0%BB%D1%8C%D1%81%D0%BA%D0%B8%D0%B5_%D0%BE%D1%81%D1%82%D1%80%D0%BE%D0%B2%D0%B0" TargetMode="External"/><Relationship Id="rId13" Type="http://schemas.openxmlformats.org/officeDocument/2006/relationships/hyperlink" Target="https://ru.wikipedia.org/wiki/%D0%9F%D1%80%D0%B8%D0%BC%D0%BE%D1%80%D1%8C%D0%B5" TargetMode="External"/><Relationship Id="rId18" Type="http://schemas.openxmlformats.org/officeDocument/2006/relationships/hyperlink" Target="https://ru.wikipedia.org/wiki/%D0%A7%D1%91%D1%80%D0%BD%D1%8B%D0%B9_%D0%B0%D0%B8%D1%81%D1%82" TargetMode="External"/><Relationship Id="rId3" Type="http://schemas.openxmlformats.org/officeDocument/2006/relationships/hyperlink" Target="https://ru.wikipedia.org/wiki/%D0%91%D0%B0%D0%BB%D1%82%D0%B8%D0%B9%D1%81%D0%BA%D0%BE%D0%B5_%D0%BC%D0%BE%D1%80%D0%B5" TargetMode="External"/><Relationship Id="rId7" Type="http://schemas.openxmlformats.org/officeDocument/2006/relationships/hyperlink" Target="https://ru.wikipedia.org/wiki/%D0%A1%D0%B0%D1%85%D0%B0%D0%BB%D0%B8%D0%BD" TargetMode="External"/><Relationship Id="rId12" Type="http://schemas.openxmlformats.org/officeDocument/2006/relationships/hyperlink" Target="https://ru.wikipedia.org/wiki/%D0%A1%D1%82%D0%B0%D0%B2%D1%80%D0%BE%D0%BF%D0%BE%D0%BB%D1%8C%D1%81%D0%BA%D0%B8%D0%B9_%D0%BA%D1%80%D0%B0%D0%B9" TargetMode="External"/><Relationship Id="rId17" Type="http://schemas.openxmlformats.org/officeDocument/2006/relationships/hyperlink" Target="https://ru.wikipedia.org/wiki/%D0%91%D0%B5%D0%BB%D0%BE%D1%80%D1%83%D1%81%D1%81%D0%B8%D1%8F" TargetMode="External"/><Relationship Id="rId2" Type="http://schemas.openxmlformats.org/officeDocument/2006/relationships/hyperlink" Target="https://ru.wikipedia.org/wiki/%D0%95%D0%B2%D1%80%D0%B0%D0%B7%D0%B8%D1%8F" TargetMode="External"/><Relationship Id="rId16" Type="http://schemas.openxmlformats.org/officeDocument/2006/relationships/hyperlink" Target="https://ru.wikipedia.org/wiki/%D0%97%D0%B2%D0%B0%D0%BD%D0%B5%D1%86_(%D0%B1%D0%BE%D0%BB%D0%BE%D1%82%D0%B0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0%D0%BB%D1%8C%D0%BD%D0%B8%D0%B9_%D0%92%D0%BE%D1%81%D1%82%D0%BE%D0%BA" TargetMode="External"/><Relationship Id="rId11" Type="http://schemas.openxmlformats.org/officeDocument/2006/relationships/hyperlink" Target="https://ru.wikipedia.org/wiki/%D0%94%D0%B0%D0%B3%D0%B5%D1%81%D1%82%D0%B0%D0%BD" TargetMode="External"/><Relationship Id="rId5" Type="http://schemas.openxmlformats.org/officeDocument/2006/relationships/hyperlink" Target="https://ru.wikipedia.org/wiki/%D0%A1%D0%B8%D0%B1%D0%B8%D1%80%D1%8C" TargetMode="External"/><Relationship Id="rId15" Type="http://schemas.openxmlformats.org/officeDocument/2006/relationships/hyperlink" Target="https://ru.wikipedia.org/wiki/%D0%90%D1%84%D1%80%D0%B8%D0%BA%D0%B0" TargetMode="External"/><Relationship Id="rId10" Type="http://schemas.openxmlformats.org/officeDocument/2006/relationships/hyperlink" Target="https://ru.wikipedia.org/wiki/%D0%A7%D0%B5%D1%87%D0%BD%D1%8F" TargetMode="External"/><Relationship Id="rId4" Type="http://schemas.openxmlformats.org/officeDocument/2006/relationships/hyperlink" Target="https://ru.wikipedia.org/wiki/%D0%A3%D1%80%D0%B0%D0%BB%D1%8C%D1%81%D0%BA%D0%B8%D0%B5_%D0%B3%D0%BE%D1%80%D1%8B" TargetMode="External"/><Relationship Id="rId9" Type="http://schemas.openxmlformats.org/officeDocument/2006/relationships/hyperlink" Target="https://ru.wikipedia.org/wiki/%D0%9A%D0%B0%D0%BC%D1%87%D0%B0%D1%82%D0%BA%D0%B0" TargetMode="External"/><Relationship Id="rId14" Type="http://schemas.openxmlformats.org/officeDocument/2006/relationships/hyperlink" Target="https://ru.wikipedia.org/wiki/%D0%90%D0%B7%D0%B8%D1%8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1%D0%B5%D0%BB%D1%8B%D0%B9_%D0%B0%D0%B8%D1%81%D1%8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956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Ученица 7 класса</a:t>
            </a:r>
          </a:p>
          <a:p>
            <a:r>
              <a:rPr lang="ru-RU" dirty="0" smtClean="0"/>
              <a:t>МКОУ СОШ №18</a:t>
            </a:r>
          </a:p>
          <a:p>
            <a:r>
              <a:rPr lang="ru-RU" dirty="0" err="1" smtClean="0"/>
              <a:t>Рябоконова</a:t>
            </a:r>
            <a:r>
              <a:rPr lang="ru-RU" dirty="0" smtClean="0"/>
              <a:t> </a:t>
            </a:r>
            <a:r>
              <a:rPr lang="ru-RU" dirty="0" smtClean="0"/>
              <a:t>Ирина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Лихоман</a:t>
            </a:r>
            <a:r>
              <a:rPr lang="ru-RU" dirty="0" smtClean="0"/>
              <a:t> Яна </a:t>
            </a:r>
            <a:r>
              <a:rPr lang="ru-RU" dirty="0" err="1" smtClean="0"/>
              <a:t>Равильевна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Чёрный аист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Чёрный аист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Чёрный </a:t>
            </a:r>
            <a:r>
              <a:rPr lang="ru-RU" b="1" dirty="0" err="1" smtClean="0"/>
              <a:t>а́ист</a:t>
            </a:r>
            <a:r>
              <a:rPr lang="ru-RU" dirty="0" smtClean="0"/>
              <a:t>— птица из семейства </a:t>
            </a:r>
            <a:r>
              <a:rPr lang="ru-RU" dirty="0" smtClean="0">
                <a:hlinkClick r:id="rId2" tooltip="Аистовые"/>
              </a:rPr>
              <a:t>Аистовые</a:t>
            </a:r>
            <a:r>
              <a:rPr lang="ru-RU" dirty="0" smtClean="0"/>
              <a:t>. Занесен в </a:t>
            </a:r>
            <a:r>
              <a:rPr lang="ru-RU" dirty="0" smtClean="0">
                <a:hlinkClick r:id="rId3" tooltip="Красная книга России"/>
              </a:rPr>
              <a:t>Красную книгу России</a:t>
            </a:r>
            <a:r>
              <a:rPr lang="ru-RU" dirty="0" smtClean="0"/>
              <a:t>. Образ жизни чёрного аиста изучен слабо. Эта скрытная птица, в отличие от белого аиста, не любит соседства с человеком и предпочитает селиться в глухих, старых лесах на равнинах и предгорьях возле водоёмов — лесных озёр, рек, болот. В полёте чёрный аист, как и другие аисты, часто парит, распластав крылья. Как и все аисты, чёрный летит, вытянув вперёд шею и откинув назад длинные тонкие ноги.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upload.wikimedia.org/wikipedia/commons/thumb/b/ba/Ciconia_nigra_-Kruger_National_Park-8.jpg/800px-Ciconia_nigra_-Kruger_National_Park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4691"/>
            <a:ext cx="4427447" cy="6663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Распространение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Обитает в лесной зоне </a:t>
            </a:r>
            <a:r>
              <a:rPr lang="ru-RU" dirty="0" smtClean="0">
                <a:hlinkClick r:id="rId2" tooltip="Евразия"/>
              </a:rPr>
              <a:t>Евразии</a:t>
            </a:r>
            <a:r>
              <a:rPr lang="ru-RU" dirty="0" smtClean="0"/>
              <a:t>, стараясь избегать людей. В России чёрный аист населяет территорию от </a:t>
            </a:r>
            <a:r>
              <a:rPr lang="ru-RU" dirty="0" smtClean="0">
                <a:hlinkClick r:id="rId3" tooltip="Балтийское море"/>
              </a:rPr>
              <a:t>Балтийского моря</a:t>
            </a:r>
            <a:r>
              <a:rPr lang="ru-RU" dirty="0" smtClean="0"/>
              <a:t> через </a:t>
            </a:r>
            <a:r>
              <a:rPr lang="ru-RU" dirty="0" smtClean="0">
                <a:hlinkClick r:id="rId4" tooltip="Уральские горы"/>
              </a:rPr>
              <a:t>Урал</a:t>
            </a:r>
            <a:r>
              <a:rPr lang="ru-RU" dirty="0" smtClean="0"/>
              <a:t> по 60-61 параллели и всю Южную </a:t>
            </a:r>
            <a:r>
              <a:rPr lang="ru-RU" dirty="0" smtClean="0">
                <a:hlinkClick r:id="rId5" tooltip="Сибирь"/>
              </a:rPr>
              <a:t>Сибирь</a:t>
            </a:r>
            <a:r>
              <a:rPr lang="ru-RU" dirty="0" smtClean="0"/>
              <a:t> до </a:t>
            </a:r>
            <a:r>
              <a:rPr lang="ru-RU" dirty="0" smtClean="0">
                <a:hlinkClick r:id="rId6" tooltip="Дальний Восток"/>
              </a:rPr>
              <a:t>Дальнего Востока</a:t>
            </a:r>
            <a:r>
              <a:rPr lang="ru-RU" dirty="0" smtClean="0"/>
              <a:t>, включая о. </a:t>
            </a:r>
            <a:r>
              <a:rPr lang="ru-RU" dirty="0" smtClean="0">
                <a:hlinkClick r:id="rId7" tooltip="Сахалин"/>
              </a:rPr>
              <a:t>Сахалин</a:t>
            </a:r>
            <a:r>
              <a:rPr lang="ru-RU" dirty="0" smtClean="0"/>
              <a:t>. На </a:t>
            </a:r>
            <a:r>
              <a:rPr lang="ru-RU" dirty="0" smtClean="0">
                <a:hlinkClick r:id="rId8" tooltip="Курильские острова"/>
              </a:rPr>
              <a:t>Курилах</a:t>
            </a:r>
            <a:r>
              <a:rPr lang="ru-RU" dirty="0" smtClean="0"/>
              <a:t> и полуострове </a:t>
            </a:r>
            <a:r>
              <a:rPr lang="ru-RU" dirty="0" smtClean="0">
                <a:hlinkClick r:id="rId9" tooltip="Камчатка"/>
              </a:rPr>
              <a:t>Камчатка</a:t>
            </a:r>
            <a:r>
              <a:rPr lang="ru-RU" dirty="0" smtClean="0"/>
              <a:t> не встречается. Отдельная популяция обитает на юге России, в лесах </a:t>
            </a:r>
            <a:r>
              <a:rPr lang="ru-RU" dirty="0" smtClean="0">
                <a:hlinkClick r:id="rId10" tooltip="Чечня"/>
              </a:rPr>
              <a:t>Чечни</a:t>
            </a:r>
            <a:r>
              <a:rPr lang="ru-RU" dirty="0" smtClean="0"/>
              <a:t>, </a:t>
            </a:r>
            <a:r>
              <a:rPr lang="ru-RU" dirty="0" smtClean="0">
                <a:hlinkClick r:id="rId11" tooltip="Дагестан"/>
              </a:rPr>
              <a:t>Дагестана</a:t>
            </a:r>
            <a:r>
              <a:rPr lang="ru-RU" dirty="0" smtClean="0"/>
              <a:t>, </a:t>
            </a:r>
            <a:r>
              <a:rPr lang="ru-RU" dirty="0" smtClean="0">
                <a:hlinkClick r:id="rId12" tooltip="Ставропольский край"/>
              </a:rPr>
              <a:t>Ставропольского края</a:t>
            </a:r>
            <a:r>
              <a:rPr lang="ru-RU" dirty="0" smtClean="0"/>
              <a:t>. Наибольшее количество птиц в России гнездится в районе </a:t>
            </a:r>
            <a:r>
              <a:rPr lang="ru-RU" dirty="0" smtClean="0">
                <a:hlinkClick r:id="rId13" tooltip="Приморье"/>
              </a:rPr>
              <a:t>Приморья</a:t>
            </a:r>
            <a:r>
              <a:rPr lang="ru-RU" dirty="0" smtClean="0"/>
              <a:t>. Зимует в южной </a:t>
            </a:r>
            <a:r>
              <a:rPr lang="ru-RU" dirty="0" smtClean="0">
                <a:hlinkClick r:id="rId14" tooltip="Азия"/>
              </a:rPr>
              <a:t>Азии</a:t>
            </a:r>
            <a:r>
              <a:rPr lang="ru-RU" dirty="0" smtClean="0"/>
              <a:t>. В Южной </a:t>
            </a:r>
            <a:r>
              <a:rPr lang="ru-RU" dirty="0" smtClean="0">
                <a:hlinkClick r:id="rId15" tooltip="Африка"/>
              </a:rPr>
              <a:t>Африке</a:t>
            </a:r>
            <a:r>
              <a:rPr lang="ru-RU" dirty="0" smtClean="0"/>
              <a:t> живёт оседлая популяция чёрных аистов. Самая большая в мире популяция чёрного аиста обитает на территории заказника </a:t>
            </a:r>
            <a:r>
              <a:rPr lang="ru-RU" dirty="0" err="1" smtClean="0">
                <a:hlinkClick r:id="rId16" tooltip="Званец (болота)"/>
              </a:rPr>
              <a:t>Званец</a:t>
            </a:r>
            <a:r>
              <a:rPr lang="ru-RU" dirty="0" smtClean="0"/>
              <a:t>, находящегося в </a:t>
            </a:r>
            <a:r>
              <a:rPr lang="ru-RU" dirty="0" smtClean="0">
                <a:hlinkClick r:id="rId17" tooltip="Белоруссия"/>
              </a:rPr>
              <a:t>Белоруссии</a:t>
            </a:r>
            <a:r>
              <a:rPr lang="ru-RU" baseline="30000" dirty="0" smtClean="0">
                <a:hlinkClick r:id="rId18"/>
              </a:rPr>
              <a:t>[2]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Питание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Питается в основном рыбой, мелкими водными позвоночными и беспозвоночными животными, кормится на мелководьях, заливных лугах и поблизости от водоёмов. На зимовках, помимо перечисленного кормится мелкими грызунами, крупными насекомыми, реже змеями, ящерицами и моллюсками.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iconia nigra -Dierenrijk Europa, Nuenen, Noord-Brabant, Netherlands-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787348" cy="5189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Размножение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Чёрный аист — моногамная птица, размножаться начинает с трёх лет. Гнездится один раз в году на высоте 10—20 м в кроне старых, высоких деревьев или на уступах скал в местах далёких от людского жилья, в лесных чащах. Иногда гнёзда чёрного аиста встречаются в горах — на высоте до 2200 метров над уровнем моря. Гнёзда массивные, из толстых веток и сучьев деревьев, скрепленных между собой при помощи дёрна, земли и глины. Как и у </a:t>
            </a:r>
            <a:r>
              <a:rPr lang="ru-RU" dirty="0" smtClean="0">
                <a:hlinkClick r:id="rId2" tooltip="Белый аист"/>
              </a:rPr>
              <a:t>белых аистов</a:t>
            </a:r>
            <a:r>
              <a:rPr lang="ru-RU" dirty="0" smtClean="0"/>
              <a:t>, у чёрных одно и то же гнездо может служить много лет нескольким поколениям птиц. На места гнездования аисты прилетают в конце марта — начале апреля. Самец приглашает самку на гнездо, распушив белое подхвостье и издавая сиплый свист. В кладке, которую насиживают оба родителя, насчитывается от 4 до 7 яиц. Насиживание длится около 30 дней. Поскольку насиживание начинается с первого отложенного яйца, птенцы появляются </a:t>
            </a:r>
            <a:r>
              <a:rPr lang="ru-RU" dirty="0" err="1" smtClean="0"/>
              <a:t>неодновременно</a:t>
            </a:r>
            <a:r>
              <a:rPr lang="ru-RU" dirty="0" smtClean="0"/>
              <a:t>. Вылупившиеся птенцы — белого или сероватого цвета с оранжевым у основания клювом. Кончик клюва зеленовато-жёлтый. Примерно 10 дней птенцы чёрного аиста только лежат в гнезде, затем начинают садиться. В возрасте 35—40 дней встают на ноги. Всего в гнезде птенцы сидят 55—65 дней. Родители кормят птенцов около 4—5 раз в сутки, отрыгивая пищу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upload.wikimedia.org/wikipedia/commons/thumb/c/c0/Cigogne_Noire_MHNT.jpg/1024px-Cigogne_Noire_MH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0"/>
            <a:ext cx="6215978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75</Words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Чёрный аист</vt:lpstr>
      <vt:lpstr>Чёрный аист</vt:lpstr>
      <vt:lpstr>Слайд 3</vt:lpstr>
      <vt:lpstr>Распространение </vt:lpstr>
      <vt:lpstr>Питание </vt:lpstr>
      <vt:lpstr>Слайд 6</vt:lpstr>
      <vt:lpstr>Размножение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Чёрный аист</dc:title>
  <dc:creator>Админ</dc:creator>
  <cp:lastModifiedBy>Admin</cp:lastModifiedBy>
  <cp:revision>2</cp:revision>
  <dcterms:created xsi:type="dcterms:W3CDTF">2019-01-07T13:59:22Z</dcterms:created>
  <dcterms:modified xsi:type="dcterms:W3CDTF">2019-01-12T12:22:43Z</dcterms:modified>
</cp:coreProperties>
</file>