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70" r:id="rId5"/>
    <p:sldId id="258" r:id="rId6"/>
    <p:sldId id="264" r:id="rId7"/>
    <p:sldId id="261" r:id="rId8"/>
    <p:sldId id="265" r:id="rId9"/>
    <p:sldId id="266" r:id="rId10"/>
    <p:sldId id="267" r:id="rId11"/>
    <p:sldId id="268" r:id="rId12"/>
    <p:sldId id="269" r:id="rId13"/>
    <p:sldId id="271" r:id="rId14"/>
    <p:sldId id="274" r:id="rId15"/>
    <p:sldId id="275" r:id="rId16"/>
    <p:sldId id="277" r:id="rId17"/>
    <p:sldId id="276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3BF03-F787-4A67-875C-41B86AB32B1C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7DDCA-3D43-43B5-B528-B2E9A0923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92D6E-A325-407E-AD3F-FAEA5B9639E7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5A1D9-7024-4A7D-AC8F-517C34FCA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шаттерсток\shutterstock_369889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5220072" cy="50131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4437112"/>
            <a:ext cx="82089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7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(изменения 2016 года)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8" descr="examen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260350"/>
            <a:ext cx="24765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2420888"/>
            <a:ext cx="14223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Е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Г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Э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Построение сложных предложений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96945" cy="5757494"/>
        </p:xfrm>
        <a:graphic>
          <a:graphicData uri="http://schemas.openxmlformats.org/drawingml/2006/table">
            <a:tbl>
              <a:tblPr/>
              <a:tblGrid>
                <a:gridCol w="2832315"/>
                <a:gridCol w="2832315"/>
                <a:gridCol w="2832315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690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Год, в который я переселился в Тюмень, был богат такими событиями, которые невозможно забыть. </a:t>
                      </a:r>
                      <a:endParaRPr lang="ru-RU" sz="2000" b="1" spc="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Поезд, на котором ехал Глеб, прибыл на станцию в час, в который все спали. </a:t>
                      </a:r>
                      <a:endParaRPr lang="ru-RU" sz="2000" b="1" i="0" spc="2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07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Струи фонтана, которые искрились на солнце и бившие, казалось, в самое небо, освежали воздух.</a:t>
                      </a:r>
                      <a:endParaRPr lang="ru-RU" sz="2000" b="1" spc="2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0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Огромная туча, которая медленно двигалась и застилающая небо, заставила нас отказаться от прогулки.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3554" name="Picture 2" descr="C:\Users\User\Desktop\шаттерсток\shutterstock_374630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645024"/>
            <a:ext cx="1740024" cy="1740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Построение сложных предложений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96945" cy="5754314"/>
        </p:xfrm>
        <a:graphic>
          <a:graphicData uri="http://schemas.openxmlformats.org/drawingml/2006/table">
            <a:tbl>
              <a:tblPr/>
              <a:tblGrid>
                <a:gridCol w="2832315"/>
                <a:gridCol w="2832315"/>
                <a:gridCol w="2832315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770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Завод, на который направили молодого специалиста, выпускает продукцию, которая очень нужна сельскому хозяйству. </a:t>
                      </a:r>
                      <a:endParaRPr lang="ru-RU" sz="2000" b="1" spc="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Он считал, что будто мы его неправильно поняли.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07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Во время беседы ребятам задали вопрос, что были ли подаренные книги им интересны.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0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Мне дали понять о том, что я жду напрасно.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78" name="Picture 2" descr="C:\Users\User\Desktop\шаттерсток\shutterstock_3694341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212976"/>
            <a:ext cx="2304256" cy="2100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Построение сложных предложений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96945" cy="5717423"/>
        </p:xfrm>
        <a:graphic>
          <a:graphicData uri="http://schemas.openxmlformats.org/drawingml/2006/table">
            <a:tbl>
              <a:tblPr/>
              <a:tblGrid>
                <a:gridCol w="2832315"/>
                <a:gridCol w="2832315"/>
                <a:gridCol w="2832315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770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Я понятия не имел, что сколько еще времени надо ехать до нужной остановки.</a:t>
                      </a:r>
                      <a:endParaRPr lang="ru-RU" sz="2000" b="1" spc="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Тогда Долохов стал расспрашивать, как готовятся ли они к нападению на казаков.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07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Петр поинтересовался, что имею ли я разряд по шахматам.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0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Мне долго пришлось доказывать о том, что Дима прав.</a:t>
                      </a: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602" name="Picture 2" descr="C:\Users\User\Desktop\шаттерсток\shutterstock_369434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852936"/>
            <a:ext cx="2172072" cy="1884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lvl="0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Нарушение видовременной соотнесённости глагольных форм в предложении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24936" cy="5756218"/>
        </p:xfrm>
        <a:graphic>
          <a:graphicData uri="http://schemas.openxmlformats.org/drawingml/2006/table">
            <a:tbl>
              <a:tblPr/>
              <a:tblGrid>
                <a:gridCol w="4212468"/>
                <a:gridCol w="4212468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770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Герой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вернулся домой и находит в шкафу дневник отца.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Дочь городничего слушала Хлестакова и делает вид, будто ей очень интересна история жизни этого человека.</a:t>
                      </a: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07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Кирила Петрович написал письмо и выходит во двор.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0">
                <a:tc>
                  <a:txBody>
                    <a:bodyPr/>
                    <a:lstStyle/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i="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А.И.Куприн </a:t>
                      </a:r>
                      <a:r>
                        <a:rPr lang="ru-RU" sz="1800" b="1" i="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проверяет своих героев любовью и этим доказал несостоятельность многих из них как личностей.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649" name="Picture 1" descr="C:\Users\User\Desktop\shutterstock_2066691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8534" y="3284984"/>
            <a:ext cx="2235602" cy="2179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Нарушение видовременной соотнесённости глагольных форм в предложении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24936" cy="5717423"/>
        </p:xfrm>
        <a:graphic>
          <a:graphicData uri="http://schemas.openxmlformats.org/drawingml/2006/table">
            <a:tbl>
              <a:tblPr/>
              <a:tblGrid>
                <a:gridCol w="4212468"/>
                <a:gridCol w="4212468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770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Ася сидела за столом и не смотрит на Гагина.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Разволновавшись, Андрей Соколов умолкает и неожиданно рассказал о себе дальше.</a:t>
                      </a: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07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Заканчиваяучёбу, студенты</a:t>
                      </a:r>
                      <a:r>
                        <a:rPr lang="ru-RU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зашли</a:t>
                      </a:r>
                      <a:r>
                        <a:rPr lang="ru-RU" b="1" baseline="0" dirty="0" smtClean="0">
                          <a:latin typeface="Arial" pitchFamily="34" charset="0"/>
                          <a:cs typeface="Arial" pitchFamily="34" charset="0"/>
                        </a:rPr>
                        <a:t> в спортивный зал.</a:t>
                      </a: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0">
                <a:tc>
                  <a:txBody>
                    <a:bodyPr/>
                    <a:lstStyle/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b="1" i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b="1" i="0" dirty="0" smtClean="0">
                          <a:latin typeface="Arial" pitchFamily="34" charset="0"/>
                          <a:cs typeface="Arial" pitchFamily="34" charset="0"/>
                        </a:rPr>
                        <a:t>Когда наступил март, погода резко изменяется.</a:t>
                      </a:r>
                      <a:endParaRPr lang="ru-RU" sz="18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46" name="Picture 2" descr="C:\Users\User\Desktop\шаттерсток\shutterstock_655331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852936"/>
            <a:ext cx="2033587" cy="2255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Нарушение видовременной соотнесённости глагольных форм в предложении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24936" cy="5717423"/>
        </p:xfrm>
        <a:graphic>
          <a:graphicData uri="http://schemas.openxmlformats.org/drawingml/2006/table">
            <a:tbl>
              <a:tblPr/>
              <a:tblGrid>
                <a:gridCol w="4536504"/>
                <a:gridCol w="3888432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770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Онегин долго странствует по свету и наконец вернулся домой.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 Волки внимательно смотрели на посетителей</a:t>
                      </a:r>
                      <a:r>
                        <a:rPr lang="ru-RU" b="1" baseline="0" dirty="0" smtClean="0">
                          <a:latin typeface="Arial" pitchFamily="34" charset="0"/>
                          <a:cs typeface="Arial" pitchFamily="34" charset="0"/>
                        </a:rPr>
                        <a:t> и нюхают воздух.</a:t>
                      </a: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0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Героиня рассказа полюбила крепостного </a:t>
                      </a:r>
                      <a:r>
                        <a:rPr lang="ru-RU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и бежит с ним из ненавистного</a:t>
                      </a:r>
                      <a:r>
                        <a:rPr lang="ru-RU" b="1" baseline="0" dirty="0" smtClean="0">
                          <a:latin typeface="Arial" pitchFamily="34" charset="0"/>
                          <a:cs typeface="Arial" pitchFamily="34" charset="0"/>
                        </a:rPr>
                        <a:t> ей помещичьего дома.</a:t>
                      </a:r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0">
                <a:tc>
                  <a:txBody>
                    <a:bodyPr/>
                    <a:lstStyle/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На следующий день дивизия получила задание переправляться на правый берег Волги.</a:t>
                      </a:r>
                      <a:endParaRPr lang="ru-RU" b="1" i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22" name="Picture 2" descr="C:\Users\User\Desktop\shutterstock_1792155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284984"/>
            <a:ext cx="3048000" cy="2033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Нарушение видовременной соотнесённости глагольных форм в предложении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24936" cy="3217962"/>
        </p:xfrm>
        <a:graphic>
          <a:graphicData uri="http://schemas.openxmlformats.org/drawingml/2006/table">
            <a:tbl>
              <a:tblPr/>
              <a:tblGrid>
                <a:gridCol w="4536504"/>
                <a:gridCol w="3888432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7709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2000" b="1" dirty="0" smtClean="0"/>
                        <a:t>После смерти Петра I Меньшиков взял власть в свои руки, однако в борьбе с другими вельможами терпит поражение.</a:t>
                      </a: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1" dirty="0" smtClean="0"/>
                        <a:t>В поисках нужного материала Суриков ездит по путям дружины Ермака почти всю Сибирь, побывал на Дону, откуда в XVI веке выйдет казацкая вольница, изучал летописи и другие документы.</a:t>
                      </a: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 descr="C:\Users\User\Desktop\шаттерсток\shutterstock_83853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077072"/>
            <a:ext cx="3600400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esktop\shutterstock_3139953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7416" y="0"/>
            <a:ext cx="5256584" cy="3582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3178" y="4221088"/>
            <a:ext cx="86208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Высоких баллов на экзамене!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619250" y="6597650"/>
            <a:ext cx="7129463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Егораева Г.Т., ведущий методист издательства "Экзамен"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340768"/>
            <a:ext cx="6228184" cy="5217443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Демонстрационный вариант контрольных измерительных материалов единого государственного экзамена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2016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года по русскому языку. — Москва, ФИПИ,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2015.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Спецификация контрольных измерительных материалов для проведения в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2016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году единого государственного экзамена по русскому языку. — Москва, ФИПИ,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2015.</a:t>
            </a:r>
          </a:p>
          <a:p>
            <a:r>
              <a:rPr lang="ru-RU" sz="1800" b="1" dirty="0">
                <a:latin typeface="Arial" pitchFamily="34" charset="0"/>
                <a:cs typeface="Arial" pitchFamily="34" charset="0"/>
              </a:rPr>
              <a:t>Валгина Н.С., Розенталь Д.Э., Фомина М.И. Современный русский язык. — М.: Логос, 2002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Е.Е.Долбик, В.Л.Леонович, В.А.Санникович  </a:t>
            </a:r>
          </a:p>
          <a:p>
            <a:pPr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Русский язык. Таблицы, схемы, упражнения. —  Минск: Вышейшая школа, 2009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Кушнарева Н. С. «О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грамматических ошибках при построении сложноподчиненных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предложений». —  Русский язык, №5, 2010</a:t>
            </a:r>
          </a:p>
          <a:p>
            <a:r>
              <a:rPr lang="ru-RU" sz="1800" b="1" dirty="0">
                <a:latin typeface="Arial" pitchFamily="34" charset="0"/>
                <a:cs typeface="Arial" pitchFamily="34" charset="0"/>
              </a:rPr>
              <a:t>Цейтлин С.Н</a:t>
            </a:r>
            <a:r>
              <a:rPr lang="ru-RU" sz="1800" b="1" i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 Речевые ошибки и их предупреждение – СПб, Издательский Дом «МиМ», 1997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Головин Б.Н. Как говорить правильно — М., Высшая школа, 1988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2770" name="Picture 2" descr="C:\Users\User\Desktop\шаттерсток\shutterstock_152922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6952"/>
            <a:ext cx="2843808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205" name="Group 85"/>
          <p:cNvGraphicFramePr>
            <a:graphicFrameLocks noGrp="1"/>
          </p:cNvGraphicFramePr>
          <p:nvPr>
            <p:ph idx="1"/>
          </p:nvPr>
        </p:nvGraphicFramePr>
        <p:xfrm>
          <a:off x="179388" y="188913"/>
          <a:ext cx="8713092" cy="6336431"/>
        </p:xfrm>
        <a:graphic>
          <a:graphicData uri="http://schemas.openxmlformats.org/drawingml/2006/table">
            <a:tbl>
              <a:tblPr/>
              <a:tblGrid>
                <a:gridCol w="2904364"/>
                <a:gridCol w="2904364"/>
                <a:gridCol w="2904364"/>
              </a:tblGrid>
              <a:tr h="4317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Ошибки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построении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сложноподчинённых предложений.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6703">
                <a:tc>
                  <a:txBody>
                    <a:bodyPr/>
                    <a:lstStyle/>
                    <a:p>
                      <a:pPr marL="318770"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18770"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18770"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Примеры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 ошибками в построении сложноподчинённого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предложения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построенное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предложение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7618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Употребление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двух подчинительных союзов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одновременно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Печорин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считает,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что как будто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его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предназначение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-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разрушать чужие надежды.</a:t>
                      </a:r>
                      <a:r>
                        <a:rPr lang="ru-RU" sz="2000" i="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Печорин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считает,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что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его предназначение -разрушать чужие надежды.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6450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spc="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Лишнее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указательное местоимение в главном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предложении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Базаров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сказал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то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что отрицает как искусство вообще, так и отдельные его виды.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Базаров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сказал, что отрицает как искусство вообще, так и отдельные его виды.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8460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Нанизывание» однотипных придаточных</a:t>
                      </a:r>
                      <a:r>
                        <a:rPr lang="ru-RU" sz="2000" b="1" spc="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Печорин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сказал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что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знает, что Грушницкий его предал.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Печорин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сказал,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что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знает о предательстве Грушницкого.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12" name="Picture 4" descr="C:\Users\User\Desktop\шаттерсток\shutterstock_3631849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013176"/>
            <a:ext cx="2592288" cy="1503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205" name="Group 85"/>
          <p:cNvGraphicFramePr>
            <a:graphicFrameLocks noGrp="1"/>
          </p:cNvGraphicFramePr>
          <p:nvPr>
            <p:ph idx="1"/>
          </p:nvPr>
        </p:nvGraphicFramePr>
        <p:xfrm>
          <a:off x="179388" y="188913"/>
          <a:ext cx="8713092" cy="6336431"/>
        </p:xfrm>
        <a:graphic>
          <a:graphicData uri="http://schemas.openxmlformats.org/drawingml/2006/table">
            <a:tbl>
              <a:tblPr/>
              <a:tblGrid>
                <a:gridCol w="2904364"/>
                <a:gridCol w="2904364"/>
                <a:gridCol w="2904364"/>
              </a:tblGrid>
              <a:tr h="54469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Ошибки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построении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сложноподчинённых предложений.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2811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Неправильное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совмещение придаточного предложение и причастного оборота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Сад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который раскинулся до подножия гор и  славящийся своими чудесными плодами,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принадлежал моему деду.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Сад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который раскинулся до подножия гор и  славился своими чудесными плодами,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принадлежал моему деду.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3536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Придаточное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определительное со словом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который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слишком удалено от определяемого им слова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Книга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рассказывает нам интересную историю жизни людей, 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которую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подарил мне товарищ.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Книга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которую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подарил мне товарищ,  рассказывает нам интересную историю жизни людей.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394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Искажение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союзов в придаточном предложении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Перед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тем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чтобы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нырнуть в воду, наберите  в легкие как можно больше воздуха.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Перед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тем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как 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нырнуть в воду, наберите  в легкие как можно больше воздуха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33" name="Picture 1" descr="C:\Users\User\Desktop\шаттерсток\shutterstock_357441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97152"/>
            <a:ext cx="304800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205" name="Group 85"/>
          <p:cNvGraphicFramePr>
            <a:graphicFrameLocks noGrp="1"/>
          </p:cNvGraphicFramePr>
          <p:nvPr>
            <p:ph idx="1"/>
          </p:nvPr>
        </p:nvGraphicFramePr>
        <p:xfrm>
          <a:off x="179388" y="188913"/>
          <a:ext cx="8713092" cy="6552455"/>
        </p:xfrm>
        <a:graphic>
          <a:graphicData uri="http://schemas.openxmlformats.org/drawingml/2006/table">
            <a:tbl>
              <a:tblPr/>
              <a:tblGrid>
                <a:gridCol w="2904364"/>
                <a:gridCol w="2904364"/>
                <a:gridCol w="2904364"/>
              </a:tblGrid>
              <a:tr h="54469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Ошибки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построении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сложноподчинённых предложений.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326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Неправильное употребление в придаточном союзного слова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который</a:t>
                      </a:r>
                      <a:r>
                        <a:rPr lang="ru-RU" sz="180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вместо союзных слов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где, куда, откуда, когда.</a:t>
                      </a:r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ru-RU" sz="1800" b="1" i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Страна</a:t>
                      </a:r>
                      <a:r>
                        <a:rPr lang="ru-RU" sz="1800" b="1" i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из которой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приехали молодые люди, нуждается в специалистах, которых выпускает наш институт.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Страна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откуда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приехали молодые люди, нуждается в специалистах, которых выпускает наш институт.</a:t>
                      </a:r>
                      <a:endParaRPr lang="ru-RU" sz="18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64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0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Неправильное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одновременное использование в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косвенно-вопросительных предложениях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подчинительного союза и частицы ли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роли союза или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союз что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 другое союзное слово. 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Брат спросил меня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что зачем 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я взял с собой младшую сестру. </a:t>
                      </a: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Петр поинтересовался,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что 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имею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ли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я разряд по шахматам. </a:t>
                      </a:r>
                      <a:endParaRPr lang="ru-RU" sz="1800" b="1" i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Брат спросил меня,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зачем</a:t>
                      </a:r>
                      <a:r>
                        <a:rPr lang="ru-RU" sz="180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я взял с собой младшую сестру.</a:t>
                      </a: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Петр поинтересовался, имею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я разряд по шахматам. </a:t>
                      </a:r>
                      <a:endParaRPr lang="ru-RU" sz="1800" b="1" i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Нарушение согласования в роде и числе союзных слов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который (какой)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 тем словом главного предложения, к которому относится придаточное.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Есть такая </a:t>
                      </a:r>
                      <a:r>
                        <a:rPr lang="ru-RU" sz="1800" b="1" i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страна</a:t>
                      </a:r>
                      <a:r>
                        <a:rPr lang="ru-RU" sz="1800" i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Детство, </a:t>
                      </a:r>
                      <a:r>
                        <a:rPr lang="ru-RU" sz="1800" b="1" i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которое 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уже мы, взрослые, не попадем.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Есть такая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страна</a:t>
                      </a:r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Детство,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которую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уже мы, взрослые, не попадем.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205" name="Group 85"/>
          <p:cNvGraphicFramePr>
            <a:graphicFrameLocks noGrp="1"/>
          </p:cNvGraphicFramePr>
          <p:nvPr>
            <p:ph idx="1"/>
          </p:nvPr>
        </p:nvGraphicFramePr>
        <p:xfrm>
          <a:off x="179388" y="188913"/>
          <a:ext cx="8713093" cy="6480447"/>
        </p:xfrm>
        <a:graphic>
          <a:graphicData uri="http://schemas.openxmlformats.org/drawingml/2006/table">
            <a:tbl>
              <a:tblPr/>
              <a:tblGrid>
                <a:gridCol w="3407187"/>
                <a:gridCol w="2652953"/>
                <a:gridCol w="2652953"/>
              </a:tblGrid>
              <a:tr h="73749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Нарушение видовременной соотнесённости глагольных форм в предложении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959">
                <a:tc>
                  <a:txBody>
                    <a:bodyPr/>
                    <a:lstStyle/>
                    <a:p>
                      <a:pPr marL="318770"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18770"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Нарушение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видовременной соотнесенности глагольных форм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построенное предложение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7618">
                <a:tc rowSpan="2"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соответствующее норме чередование форм настоящего и прошедшего времени при описании событий прошлого.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just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Бим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лежал </a:t>
                      </a: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(прош.в.)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на земле и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дрожит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(наст.в.)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всем телом.</a:t>
                      </a:r>
                      <a:endParaRPr lang="ru-RU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Бим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лежал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на земле и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дрожал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всем телом.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следующий  день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приходит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к нам учитель и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рассказал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всё моим родителям.</a:t>
                      </a:r>
                      <a:endParaRPr lang="ru-RU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следующий  день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пришёл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 нам учитель и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рассказал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всё моим родителям.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8460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Использование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глаголов несовершенного вида вместо глаголов совершенного вида.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Когда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медвежата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подросли </a:t>
                      </a: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(сов.в.)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их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сажали </a:t>
                      </a: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(несов.в.)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цепь.</a:t>
                      </a:r>
                      <a:endParaRPr lang="ru-RU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Когда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медвежата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подросли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(сов.в.)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 их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посадили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(сов.в.)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цепь.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49" name="Picture 1" descr="C:\Users\User\Desktop\шаттерсток\shutterstock_345133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941168"/>
            <a:ext cx="2448272" cy="1503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шаттерсток\shutterstock_372526243.jpg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560840" cy="47525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3429000"/>
            <a:ext cx="37769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Проверяем </a:t>
            </a:r>
          </a:p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вои знания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Построение сложных предложений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980728"/>
          <a:ext cx="8280921" cy="5603225"/>
        </p:xfrm>
        <a:graphic>
          <a:graphicData uri="http://schemas.openxmlformats.org/drawingml/2006/table">
            <a:tbl>
              <a:tblPr/>
              <a:tblGrid>
                <a:gridCol w="2760307"/>
                <a:gridCol w="2760307"/>
                <a:gridCol w="2760307"/>
              </a:tblGrid>
              <a:tr h="576064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511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spc="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indent="215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Он сказал, что рад, что встретился с вами.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12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spc="2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2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Писатели разделяются на работающих ночью и которые</a:t>
                      </a:r>
                      <a:r>
                        <a:rPr lang="ru-RU" sz="2000" b="1" spc="2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работают с утра.</a:t>
                      </a:r>
                      <a:endParaRPr lang="ru-RU" sz="2000" b="1" spc="2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46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spc="2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2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Статья искажает действительность, которую вы посоветовали мне прочитать.</a:t>
                      </a:r>
                      <a:endParaRPr lang="ru-RU" sz="2000" b="1" spc="2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0777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1" spc="2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2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Между героями романа возникает конфликт. В котором мы и попытаемся разобраться.</a:t>
                      </a:r>
                      <a:endParaRPr lang="ru-RU" sz="2000" b="1" spc="2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59" name="Picture 3" descr="C:\Users\User\Desktop\шаттерсток\shutterstock_369109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924944"/>
            <a:ext cx="2172072" cy="2316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Построение сложных предложений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980728"/>
          <a:ext cx="8280921" cy="5419027"/>
        </p:xfrm>
        <a:graphic>
          <a:graphicData uri="http://schemas.openxmlformats.org/drawingml/2006/table">
            <a:tbl>
              <a:tblPr/>
              <a:tblGrid>
                <a:gridCol w="2760307"/>
                <a:gridCol w="2760307"/>
                <a:gridCol w="2760307"/>
              </a:tblGrid>
              <a:tr h="576064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511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 памятника, который был открыт недавно, всегда лежат цветы, которые приносят дети и взрослые. </a:t>
                      </a:r>
                      <a:endParaRPr lang="ru-RU" sz="2000" b="1" spc="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12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b="0" spc="2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2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Базаров сказал то, что «каждый человек должке воспитать себя сам».</a:t>
                      </a:r>
                      <a:endParaRPr lang="ru-RU" sz="2000" b="0" spc="2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461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Я учусь в школе, которая носит имя писателя, который известен всей стране. </a:t>
                      </a:r>
                      <a:endParaRPr lang="ru-RU" sz="2000" b="1" spc="2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0777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Оратор своей речью захватил внимание слушателей, которая всех глубоко взволновала.</a:t>
                      </a:r>
                      <a:endParaRPr lang="ru-RU" sz="2000" b="1" spc="2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06" name="Picture 2" descr="C:\Users\User\Desktop\шаттерсток\shutterstock_377289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293096"/>
            <a:ext cx="2615952" cy="2006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Построение сложных предложений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9"/>
          <a:ext cx="8496945" cy="5891411"/>
        </p:xfrm>
        <a:graphic>
          <a:graphicData uri="http://schemas.openxmlformats.org/drawingml/2006/table">
            <a:tbl>
              <a:tblPr/>
              <a:tblGrid>
                <a:gridCol w="2832315"/>
                <a:gridCol w="2832315"/>
                <a:gridCol w="2832315"/>
              </a:tblGrid>
              <a:tr h="520482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Неправильно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159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6909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пруду разводили рыбу, на берегу которого мы жили.</a:t>
                      </a:r>
                      <a:endParaRPr lang="ru-RU" sz="2000" b="1" spc="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005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Лошади казаков, которые были покрыты пеной, с трудом взбирались по горной тропе.</a:t>
                      </a:r>
                      <a:endParaRPr lang="ru-RU" sz="2000" b="1" i="0" spc="2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07"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Наряду с двусоставными в русском языке широко распространены односоставные предложения, в котором подлежащее и сказуемое выражены одним словом.</a:t>
                      </a:r>
                      <a:endParaRPr lang="ru-RU" sz="2000" b="1" spc="2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0">
                <a:tc>
                  <a:txBody>
                    <a:bodyPr/>
                    <a:lstStyle/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215900" algn="l" defTabSz="914400" rtl="0" eaLnBrk="1" fontAlgn="auto" latinLnBrk="0" hangingPunct="1">
                        <a:lnSpc>
                          <a:spcPts val="13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Речи Чацкого обращены к дворянству, которые не хотят и даже боятся изменений.</a:t>
                      </a:r>
                    </a:p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530" name="Picture 2" descr="C:\Users\User\Desktop\шаттерсток\shutterstock_377285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628800"/>
            <a:ext cx="203988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1262</Words>
  <Application>Microsoft Office PowerPoint</Application>
  <PresentationFormat>Экран (4:3)</PresentationFormat>
  <Paragraphs>246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Построение сложных предложений</vt:lpstr>
      <vt:lpstr>Построение сложных предложений</vt:lpstr>
      <vt:lpstr>Построение сложных предложений</vt:lpstr>
      <vt:lpstr>Построение сложных предложений</vt:lpstr>
      <vt:lpstr>Построение сложных предложений</vt:lpstr>
      <vt:lpstr>Построение сложных предложений</vt:lpstr>
      <vt:lpstr>Нарушение видовременной соотнесённости глагольных форм в предложении </vt:lpstr>
      <vt:lpstr>Нарушение видовременной соотнесённости глагольных форм в предложении </vt:lpstr>
      <vt:lpstr>Нарушение видовременной соотнесённости глагольных форм в предложении</vt:lpstr>
      <vt:lpstr>Нарушение видовременной соотнесённости глагольных форм в предложении</vt:lpstr>
      <vt:lpstr>Слайд 17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2016-03-03T09:52:50Z</dcterms:created>
  <dcterms:modified xsi:type="dcterms:W3CDTF">2016-03-15T10:04:51Z</dcterms:modified>
</cp:coreProperties>
</file>