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8396" y="2042319"/>
            <a:ext cx="8791575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Приёмов ассоциации и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темпоритма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 составляющих психологического анализа художественного произведения на уроках литературы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61280" y="5009881"/>
            <a:ext cx="8791575" cy="1188075"/>
          </a:xfrm>
        </p:spPr>
        <p:txBody>
          <a:bodyPr/>
          <a:lstStyle/>
          <a:p>
            <a:pPr algn="r"/>
            <a:r>
              <a:rPr lang="ru-RU" dirty="0" smtClean="0"/>
              <a:t>Подготовила учитель русского языка и литературы </a:t>
            </a:r>
          </a:p>
          <a:p>
            <a:pPr algn="r"/>
            <a:r>
              <a:rPr lang="ru-RU" dirty="0" smtClean="0"/>
              <a:t>МБОУ «СОШ №21 – ОЦ «Дай 5» Игнатьева Н.О.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07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718457"/>
            <a:ext cx="9905999" cy="5072744"/>
          </a:xfrm>
        </p:spPr>
        <p:txBody>
          <a:bodyPr/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endParaRPr lang="ru-RU" sz="6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6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732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 ассоциации (отождествления) на уроках литературы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Ассоциация – возникающая в </a:t>
            </a:r>
            <a:r>
              <a:rPr lang="ru-RU" sz="2800" dirty="0"/>
              <a:t>опыте индивида закономерная связь между двумя содержаниями сознания (ощущениями, представлениями, мыслями, чувствами и т. п.), которая выражается в том, что появление в сознании одного из содержаний влечет за собой и появление другого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23797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-shishkin.ru/painting/item/f00/s00/e0000116/pic/0000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78" y="192894"/>
            <a:ext cx="5566746" cy="418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olstoy.ru/resize/big/upload/iblock/47f/47fe74575dbe12ea8134743f590696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195" y="798490"/>
            <a:ext cx="45148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877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643944"/>
            <a:ext cx="9905999" cy="5147257"/>
          </a:xfrm>
        </p:spPr>
        <p:txBody>
          <a:bodyPr/>
          <a:lstStyle/>
          <a:p>
            <a:pPr algn="just"/>
            <a:r>
              <a:rPr lang="ru-RU" dirty="0"/>
              <a:t>Старый дуб, весь преображенный, раскинувшись шатром сочной, темной зелени, млел, чуть колыхаясь в лучах вечернего солнца. Ни корявых пальцев, ни болячек, ни старого горя и недоверия - ничего не было видно. Сквозь столетнюю жесткую кору пробились без сучков сочные, молодые листья, так что верить нельзя было, что это старик произвел </a:t>
            </a:r>
            <a:r>
              <a:rPr lang="ru-RU" dirty="0" smtClean="0"/>
              <a:t>их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Андрей Болконский</a:t>
            </a:r>
          </a:p>
          <a:p>
            <a:pPr algn="just"/>
            <a:endParaRPr lang="ru-RU" dirty="0"/>
          </a:p>
        </p:txBody>
      </p:sp>
      <p:sp>
        <p:nvSpPr>
          <p:cNvPr id="4" name="Равно 3"/>
          <p:cNvSpPr/>
          <p:nvPr/>
        </p:nvSpPr>
        <p:spPr>
          <a:xfrm>
            <a:off x="4520485" y="3490175"/>
            <a:ext cx="2756078" cy="721217"/>
          </a:xfrm>
          <a:prstGeom prst="mathEqua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933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5 класса: «С каким предметом можно сравнить Герасима, героя рассказа «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МУМу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?»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png.pngtree.com/element_origin_min_pic/16/09/02/1657c9344b6d6d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719" y="2097088"/>
            <a:ext cx="4795294" cy="403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kyiv.web2ua.com/wp-content/uploads/sites/2/2017/09/141801_deputaty_kievsoveta_nazvali_derevo_grigor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013" y="2460723"/>
            <a:ext cx="5511129" cy="367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18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темпоритма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с</a:t>
            </a:r>
            <a:r>
              <a:rPr lang="ru-RU" dirty="0" smtClean="0"/>
              <a:t>оединение ритмической и темповой организации текста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12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Буря мглою небо кроет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879220"/>
            <a:ext cx="9905999" cy="3541714"/>
          </a:xfrm>
        </p:spPr>
        <p:txBody>
          <a:bodyPr/>
          <a:lstStyle/>
          <a:p>
            <a:r>
              <a:rPr lang="ru-RU" dirty="0" smtClean="0"/>
              <a:t>          2                        4                   6                8</a:t>
            </a:r>
          </a:p>
          <a:p>
            <a:r>
              <a:rPr lang="ru-RU" dirty="0"/>
              <a:t> </a:t>
            </a:r>
            <a:r>
              <a:rPr lang="ru-RU" dirty="0" smtClean="0"/>
              <a:t>  1                         3               5                      7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442434" y="4340180"/>
            <a:ext cx="283335" cy="862886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38648" y="4353059"/>
            <a:ext cx="288143" cy="850007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026791" y="5203066"/>
            <a:ext cx="58762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640169" y="4353059"/>
            <a:ext cx="270456" cy="850007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912170" y="4353059"/>
            <a:ext cx="333306" cy="850007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27789" y="5203066"/>
            <a:ext cx="622994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876541" y="4353059"/>
            <a:ext cx="321972" cy="850007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166402" y="4340180"/>
            <a:ext cx="297759" cy="862886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481848" y="5203066"/>
            <a:ext cx="69335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5177307" y="4353059"/>
            <a:ext cx="276983" cy="85000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454290" y="4353059"/>
            <a:ext cx="315445" cy="850007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767544" y="5203066"/>
            <a:ext cx="836228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66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Тучки небесные, вечные странники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970812"/>
            <a:ext cx="9905999" cy="3541714"/>
          </a:xfrm>
        </p:spPr>
        <p:txBody>
          <a:bodyPr/>
          <a:lstStyle/>
          <a:p>
            <a:r>
              <a:rPr lang="ru-RU" dirty="0" smtClean="0"/>
              <a:t>             2       3                5    6                    8   9                         11    12</a:t>
            </a:r>
          </a:p>
          <a:p>
            <a:r>
              <a:rPr lang="ru-RU" dirty="0" smtClean="0"/>
              <a:t> 1                           4                        7                             10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319349" y="4493623"/>
            <a:ext cx="261257" cy="105809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80606" y="4467497"/>
            <a:ext cx="235131" cy="1045029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828800" y="5551714"/>
            <a:ext cx="1018903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47703" y="5551714"/>
            <a:ext cx="1058091" cy="13063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3905794" y="4493623"/>
            <a:ext cx="222069" cy="105809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114800" y="4480560"/>
            <a:ext cx="313509" cy="1084217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4428309" y="5538651"/>
            <a:ext cx="927462" cy="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368834" y="5551714"/>
            <a:ext cx="836023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204857" y="4585063"/>
            <a:ext cx="248194" cy="96665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453051" y="449362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453051" y="4493623"/>
            <a:ext cx="274321" cy="105809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727372" y="5551714"/>
            <a:ext cx="873328" cy="13063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641771" y="5564777"/>
            <a:ext cx="808957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19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875211"/>
            <a:ext cx="9905999" cy="491599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Данные приёмы помогают глубже анализировать произведение,  способствуют раскрытию чувств, эмоций, переживаний литературного героя, помогают характеризовать его.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209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97</TotalTime>
  <Words>235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Tw Cen MT</vt:lpstr>
      <vt:lpstr>Контур</vt:lpstr>
      <vt:lpstr>Использование Приёмов ассоциации и темпоритма как составляющих психологического анализа художественного произведения на уроках литературы  </vt:lpstr>
      <vt:lpstr>Приём ассоциации (отождествления) на уроках литературы</vt:lpstr>
      <vt:lpstr>Презентация PowerPoint</vt:lpstr>
      <vt:lpstr>Презентация PowerPoint</vt:lpstr>
      <vt:lpstr>Задание для 5 класса: «С каким предметом можно сравнить Герасима, героя рассказа «МУМу» ?»</vt:lpstr>
      <vt:lpstr>Приём темпоритма </vt:lpstr>
      <vt:lpstr>Буря мглою небо кроет</vt:lpstr>
      <vt:lpstr>Тучки небесные, вечные странники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ассоциации и</dc:title>
  <dc:creator>Наталья</dc:creator>
  <cp:lastModifiedBy>Наталья</cp:lastModifiedBy>
  <cp:revision>9</cp:revision>
  <dcterms:created xsi:type="dcterms:W3CDTF">2018-12-16T18:03:34Z</dcterms:created>
  <dcterms:modified xsi:type="dcterms:W3CDTF">2018-12-16T19:40:56Z</dcterms:modified>
</cp:coreProperties>
</file>