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4"/>
  </p:sldMasterIdLst>
  <p:notesMasterIdLst>
    <p:notesMasterId r:id="rId25"/>
  </p:notesMasterIdLst>
  <p:handoutMasterIdLst>
    <p:handoutMasterId r:id="rId26"/>
  </p:handoutMasterIdLst>
  <p:sldIdLst>
    <p:sldId id="267" r:id="rId5"/>
    <p:sldId id="289" r:id="rId6"/>
    <p:sldId id="279" r:id="rId7"/>
    <p:sldId id="280" r:id="rId8"/>
    <p:sldId id="281" r:id="rId9"/>
    <p:sldId id="291" r:id="rId10"/>
    <p:sldId id="297" r:id="rId11"/>
    <p:sldId id="271" r:id="rId12"/>
    <p:sldId id="305" r:id="rId13"/>
    <p:sldId id="284" r:id="rId14"/>
    <p:sldId id="283" r:id="rId15"/>
    <p:sldId id="272" r:id="rId16"/>
    <p:sldId id="298" r:id="rId17"/>
    <p:sldId id="293" r:id="rId18"/>
    <p:sldId id="299" r:id="rId19"/>
    <p:sldId id="300" r:id="rId20"/>
    <p:sldId id="302" r:id="rId21"/>
    <p:sldId id="306" r:id="rId22"/>
    <p:sldId id="273" r:id="rId23"/>
    <p:sldId id="286" r:id="rId24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849" autoAdjust="0"/>
    <p:restoredTop sz="94599" autoAdjust="0"/>
  </p:normalViewPr>
  <p:slideViewPr>
    <p:cSldViewPr>
      <p:cViewPr varScale="1">
        <p:scale>
          <a:sx n="62" d="100"/>
          <a:sy n="62" d="100"/>
        </p:scale>
        <p:origin x="-984" y="-84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fld id="{30E6E22E-288A-414B-A8DE-E4DBD03D5FC0}">
              <a:rPr lang="en-US"/>
              <a:pPr rtl="0"/>
              <a:t>01.08.2016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01114579-D02A-4B51-B5DF-8EC449F77AC7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768126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fld id="{39A9AE7E-E0F9-4C51-AD9A-F4C3A6E23BBF}">
              <a:rPr lang="en-US"/>
              <a:pPr rtl="0"/>
              <a:t>01.08.2016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6074690-7256-4BB9-AC0F-97AEAE8CDEC2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427426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6792" y="1905003"/>
            <a:ext cx="9435241" cy="1625599"/>
          </a:xfrm>
        </p:spPr>
        <p:txBody>
          <a:bodyPr rtlCol="0">
            <a:normAutofit/>
          </a:bodyPr>
          <a:lstStyle>
            <a:lvl1pPr algn="ctr" rtl="0">
              <a:lnSpc>
                <a:spcPct val="90000"/>
              </a:lnSpc>
              <a:defRPr sz="480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82103" y="3657123"/>
            <a:ext cx="9429931" cy="991077"/>
          </a:xfrm>
        </p:spPr>
        <p:txBody>
          <a:bodyPr rtlCol="0">
            <a:normAutofit/>
          </a:bodyPr>
          <a:lstStyle>
            <a:lvl1pPr marL="0" indent="0" algn="ctr" rtl="0">
              <a:spcBef>
                <a:spcPts val="0"/>
              </a:spcBef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fld id="{8E36636D-D922-432D-A958-524484B5923D}">
              <a:rPr lang="en-US"/>
              <a:pPr rtl="0"/>
              <a:t>01.08.2016</a:t>
            </a:fld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fld id="{DF28FB93-0A08-4E7D-8E63-9EFA29F1E093}" type="slidenum">
              <a:rPr/>
              <a:pPr rtl="0"/>
              <a:t>‹#›</a:t>
            </a:fld>
            <a:endParaRPr/>
          </a:p>
        </p:txBody>
      </p:sp>
      <p:grpSp>
        <p:nvGrpSpPr>
          <p:cNvPr id="7" name="Группа 6"/>
          <p:cNvGrpSpPr/>
          <p:nvPr/>
        </p:nvGrpSpPr>
        <p:grpSpPr>
          <a:xfrm>
            <a:off x="1218882" y="1600200"/>
            <a:ext cx="9739746" cy="73152"/>
            <a:chOff x="914400" y="1200150"/>
            <a:chExt cx="7306712" cy="54864"/>
          </a:xfrm>
        </p:grpSpPr>
        <p:sp>
          <p:nvSpPr>
            <p:cNvPr id="8" name="Овал 7"/>
            <p:cNvSpPr/>
            <p:nvPr/>
          </p:nvSpPr>
          <p:spPr>
            <a:xfrm>
              <a:off x="8166248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9" name="Овал 8"/>
            <p:cNvSpPr/>
            <p:nvPr/>
          </p:nvSpPr>
          <p:spPr>
            <a:xfrm>
              <a:off x="914400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1036847" y="12076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Группа 12"/>
          <p:cNvGrpSpPr/>
          <p:nvPr/>
        </p:nvGrpSpPr>
        <p:grpSpPr>
          <a:xfrm>
            <a:off x="1218882" y="4851400"/>
            <a:ext cx="9739746" cy="73152"/>
            <a:chOff x="914400" y="3638550"/>
            <a:chExt cx="7306712" cy="54864"/>
          </a:xfrm>
        </p:grpSpPr>
        <p:sp>
          <p:nvSpPr>
            <p:cNvPr id="14" name="Овал 13"/>
            <p:cNvSpPr/>
            <p:nvPr/>
          </p:nvSpPr>
          <p:spPr>
            <a:xfrm>
              <a:off x="8166248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15" name="Овал 14"/>
            <p:cNvSpPr/>
            <p:nvPr/>
          </p:nvSpPr>
          <p:spPr>
            <a:xfrm>
              <a:off x="914400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1036847" y="36460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="" xmlns:p14="http://schemas.microsoft.com/office/powerpoint/2010/main" val="1743764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36636D-D922-432D-A958-524484B5923D}">
              <a:rPr lang="en-US"/>
              <a:pPr rtl="0"/>
              <a:t>01.08.2016</a:t>
            </a:fld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2232236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34563" y="434975"/>
            <a:ext cx="1168400" cy="5661025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7613" y="434975"/>
            <a:ext cx="8413750" cy="5661025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36636D-D922-432D-A958-524484B5923D}">
              <a:rPr lang="en-US"/>
              <a:pPr rtl="0"/>
              <a:t>01.08.2016</a:t>
            </a:fld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0857005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36636D-D922-432D-A958-524484B5923D}">
              <a:rPr lang="en-US"/>
              <a:pPr rtl="0"/>
              <a:t>01.08.2016</a:t>
            </a:fld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4990621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030" y="990599"/>
            <a:ext cx="9344765" cy="2235203"/>
          </a:xfrm>
        </p:spPr>
        <p:txBody>
          <a:bodyPr rtlCol="0" anchor="b">
            <a:normAutofit/>
          </a:bodyPr>
          <a:lstStyle>
            <a:lvl1pPr algn="ctr" rtl="0">
              <a:lnSpc>
                <a:spcPct val="90000"/>
              </a:lnSpc>
              <a:defRPr sz="48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030" y="3733800"/>
            <a:ext cx="9344765" cy="1219200"/>
          </a:xfrm>
        </p:spPr>
        <p:txBody>
          <a:bodyPr rtlCol="0" anchor="t"/>
          <a:lstStyle>
            <a:lvl1pPr marL="0" indent="0" algn="ctr" rtl="0">
              <a:spcBef>
                <a:spcPts val="0"/>
              </a:spcBef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36636D-D922-432D-A958-524484B5923D}">
              <a:rPr lang="en-US"/>
              <a:pPr rtl="0"/>
              <a:t>01.08.2016</a:t>
            </a:fld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 rtl="0"/>
              <a:t>‹#›</a:t>
            </a:fld>
            <a:endParaRPr/>
          </a:p>
        </p:txBody>
      </p:sp>
      <p:grpSp>
        <p:nvGrpSpPr>
          <p:cNvPr id="13" name="Группа 12"/>
          <p:cNvGrpSpPr/>
          <p:nvPr/>
        </p:nvGrpSpPr>
        <p:grpSpPr>
          <a:xfrm>
            <a:off x="3273781" y="3475736"/>
            <a:ext cx="5641265" cy="54864"/>
            <a:chOff x="2455975" y="2588441"/>
            <a:chExt cx="4232051" cy="41148"/>
          </a:xfrm>
        </p:grpSpPr>
        <p:sp>
          <p:nvSpPr>
            <p:cNvPr id="14" name="Овал 13"/>
            <p:cNvSpPr/>
            <p:nvPr/>
          </p:nvSpPr>
          <p:spPr>
            <a:xfrm>
              <a:off x="6642306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2455975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2563229" y="2594391"/>
              <a:ext cx="4023360" cy="29249"/>
              <a:chOff x="2550323" y="3458731"/>
              <a:chExt cx="4023360" cy="38998"/>
            </a:xfrm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2550323" y="3458731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2550323" y="3497729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="" xmlns:p14="http://schemas.microsoft.com/office/powerpoint/2010/main" val="5526282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8883" y="1803400"/>
            <a:ext cx="4773956" cy="4267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5986" y="1803400"/>
            <a:ext cx="4773956" cy="4267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 baseline="0"/>
            </a:lvl8pPr>
            <a:lvl9pPr algn="l" rtl="0">
              <a:defRPr sz="18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36636D-D922-432D-A958-524484B5923D}">
              <a:rPr lang="en-US"/>
              <a:pPr rtl="0"/>
              <a:t>01.08.2016</a:t>
            </a:fld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8607757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22945" y="1803400"/>
            <a:ext cx="4769806" cy="711200"/>
          </a:xfrm>
        </p:spPr>
        <p:txBody>
          <a:bodyPr rtlCol="0" anchor="ctr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8883" y="2514600"/>
            <a:ext cx="4773956" cy="3556000"/>
          </a:xfrm>
        </p:spPr>
        <p:txBody>
          <a:bodyPr rtlCol="0">
            <a:normAutofit/>
          </a:bodyPr>
          <a:lstStyle>
            <a:lvl1pPr algn="l" rtl="0">
              <a:spcBef>
                <a:spcPts val="1600"/>
              </a:spcBef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00049" y="1803400"/>
            <a:ext cx="4769806" cy="711200"/>
          </a:xfrm>
        </p:spPr>
        <p:txBody>
          <a:bodyPr rtlCol="0" anchor="ctr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5986" y="2514600"/>
            <a:ext cx="4773956" cy="3556000"/>
          </a:xfrm>
        </p:spPr>
        <p:txBody>
          <a:bodyPr rtlCol="0">
            <a:normAutofit/>
          </a:bodyPr>
          <a:lstStyle>
            <a:lvl1pPr algn="l" rtl="0">
              <a:spcBef>
                <a:spcPts val="1600"/>
              </a:spcBef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36636D-D922-432D-A958-524484B5923D}">
              <a:rPr lang="en-US"/>
              <a:pPr rtl="0"/>
              <a:t>01.08.2016</a:t>
            </a:fld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742583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36636D-D922-432D-A958-524484B5923D}">
              <a:rPr lang="en-US"/>
              <a:pPr rtl="0"/>
              <a:t>01.08.2016</a:t>
            </a:fld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5659345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36636D-D922-432D-A958-524484B5923D}">
              <a:rPr lang="en-US"/>
              <a:pPr rtl="0"/>
              <a:t>01.08.2016</a:t>
            </a:fld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212877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8883" y="1803400"/>
            <a:ext cx="6602281" cy="4267201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 baseline="0"/>
            </a:lvl8pPr>
            <a:lvl9pPr algn="l" rtl="0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8125883" y="1803400"/>
            <a:ext cx="2844060" cy="4267201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20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36636D-D922-432D-A958-524484B5923D}">
              <a:rPr lang="en-US"/>
              <a:pPr rtl="0"/>
              <a:t>01.08.2016</a:t>
            </a:fld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8586462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Прямоугольник 7"/>
          <p:cNvSpPr/>
          <p:nvPr/>
        </p:nvSpPr>
        <p:spPr>
          <a:xfrm>
            <a:off x="1218883" y="1803400"/>
            <a:ext cx="6602280" cy="426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338739" y="1925320"/>
            <a:ext cx="6362567" cy="4023360"/>
          </a:xfrm>
          <a:solidFill>
            <a:schemeClr val="bg2"/>
          </a:solidFill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5883" y="1803401"/>
            <a:ext cx="2844060" cy="4165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20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36636D-D922-432D-A958-524484B5923D}">
              <a:rPr lang="en-US"/>
              <a:pPr rtl="0"/>
              <a:t>01.08.2016</a:t>
            </a:fld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4050573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sz="240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4721" y="301752"/>
            <a:ext cx="11579384" cy="6254496"/>
          </a:xfrm>
          <a:prstGeom prst="roundRect">
            <a:avLst>
              <a:gd name="adj" fmla="val 2341"/>
            </a:avLst>
          </a:prstGeom>
          <a:solidFill>
            <a:srgbClr val="FFFFFF"/>
          </a:solidFill>
          <a:ln>
            <a:noFill/>
          </a:ln>
          <a:effectLst>
            <a:innerShdw blurRad="508000">
              <a:srgbClr val="FFD14B">
                <a:alpha val="69804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3" y="431800"/>
            <a:ext cx="9751060" cy="1168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t>Стиль образца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18883" y="1803400"/>
            <a:ext cx="975106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8E36636D-D922-432D-A958-524484B5923D}">
              <a:rPr lang="en-US"/>
              <a:pPr rtl="0"/>
              <a:t>01.08.2016</a:t>
            </a:fld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DF28FB93-0A08-4E7D-8E63-9EFA29F1E093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507221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039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5214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53896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55648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35915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66090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gbmt.ru/ru/home" TargetMode="External"/><Relationship Id="rId2" Type="http://schemas.openxmlformats.org/officeDocument/2006/relationships/hyperlink" Target="http://encyclopaedia.bid/&#1074;&#1080;&#1082;&#1080;&#1087;&#1077;&#1076;&#1080;&#1103;/&#1043;&#1086;&#1089;&#1091;&#1076;&#1072;&#1088;&#1089;&#1090;&#1074;&#1077;&#1085;&#1085;&#1099;&#1081;_&#1073;&#1080;&#1086;&#1083;&#1086;&#1075;&#1080;&#1095;&#1077;&#1089;&#1082;&#1080;&#1081;_&#1084;&#1091;&#1079;&#1077;&#1081;_&#1080;&#1084;._&#1050;._&#1040;._&#1058;&#1080;&#1084;&#1080;&#1088;&#1103;&#1079;&#1077;&#1074;&#1072;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6628" y="214290"/>
            <a:ext cx="9435241" cy="5286412"/>
          </a:xfrm>
        </p:spPr>
        <p:txBody>
          <a:bodyPr rtlCol="0">
            <a:normAutofit/>
          </a:bodyPr>
          <a:lstStyle/>
          <a:p>
            <a:r>
              <a:rPr lang="ru-RU" b="1" dirty="0" smtClean="0"/>
              <a:t>Творческая работа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«К.А. Тимирязев: работать для науки, писать для народа».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22842" y="4857760"/>
            <a:ext cx="6072230" cy="1714512"/>
          </a:xfrm>
        </p:spPr>
        <p:txBody>
          <a:bodyPr rtlCol="0">
            <a:normAutofit fontScale="77500" lnSpcReduction="20000"/>
          </a:bodyPr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Авторы:</a:t>
            </a:r>
          </a:p>
          <a:p>
            <a:pPr algn="r"/>
            <a:r>
              <a:rPr lang="ru-RU" dirty="0" smtClean="0"/>
              <a:t>Еськова Мария</a:t>
            </a:r>
          </a:p>
          <a:p>
            <a:pPr algn="r"/>
            <a:r>
              <a:rPr lang="ru-RU" dirty="0" err="1" smtClean="0"/>
              <a:t>Кайгородова</a:t>
            </a:r>
            <a:r>
              <a:rPr lang="ru-RU" dirty="0" smtClean="0"/>
              <a:t> Юлия, 8а класс</a:t>
            </a:r>
          </a:p>
          <a:p>
            <a:pPr algn="r"/>
            <a:r>
              <a:rPr lang="ru-RU" dirty="0" smtClean="0"/>
              <a:t> </a:t>
            </a:r>
          </a:p>
          <a:p>
            <a:pPr algn="r"/>
            <a:r>
              <a:rPr lang="ru-RU" dirty="0" smtClean="0"/>
              <a:t>Руководитель:</a:t>
            </a:r>
            <a:br>
              <a:rPr lang="ru-RU" dirty="0" smtClean="0"/>
            </a:br>
            <a:r>
              <a:rPr lang="ru-RU" dirty="0" err="1" smtClean="0"/>
              <a:t>Матлаева</a:t>
            </a:r>
            <a:r>
              <a:rPr lang="ru-RU" dirty="0" smtClean="0"/>
              <a:t> Алла Михайловна,</a:t>
            </a:r>
          </a:p>
          <a:p>
            <a:pPr algn="r"/>
            <a:r>
              <a:rPr lang="ru-RU" dirty="0" smtClean="0"/>
              <a:t>учитель биологии </a:t>
            </a:r>
            <a:br>
              <a:rPr lang="ru-RU" dirty="0" smtClean="0"/>
            </a:br>
            <a:r>
              <a:rPr lang="ru-RU" dirty="0" smtClean="0"/>
              <a:t>ГБОУ СОШ №398</a:t>
            </a:r>
          </a:p>
          <a:p>
            <a:pPr algn="r" rtl="0"/>
            <a:endParaRPr lang="ru" dirty="0"/>
          </a:p>
        </p:txBody>
      </p:sp>
    </p:spTree>
    <p:extLst>
      <p:ext uri="{BB962C8B-B14F-4D97-AF65-F5344CB8AC3E}">
        <p14:creationId xmlns="" xmlns:p14="http://schemas.microsoft.com/office/powerpoint/2010/main" val="27075430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218883" y="431800"/>
            <a:ext cx="9751060" cy="1354126"/>
          </a:xfrm>
        </p:spPr>
        <p:txBody>
          <a:bodyPr rtlCol="0">
            <a:normAutofit fontScale="90000"/>
          </a:bodyPr>
          <a:lstStyle/>
          <a:p>
            <a:pPr algn="ctr"/>
            <a:r>
              <a:rPr lang="uk-UA" b="1" dirty="0" err="1" smtClean="0"/>
              <a:t>Четвертая</a:t>
            </a:r>
            <a:r>
              <a:rPr lang="uk-UA" b="1" dirty="0" smtClean="0"/>
              <a:t> </a:t>
            </a:r>
            <a:r>
              <a:rPr lang="uk-UA" b="1" dirty="0" err="1" smtClean="0"/>
              <a:t>серия</a:t>
            </a: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« </a:t>
            </a:r>
            <a:r>
              <a:rPr lang="uk-UA" b="1" dirty="0" err="1" smtClean="0"/>
              <a:t>Борец</a:t>
            </a:r>
            <a:r>
              <a:rPr lang="uk-UA" b="1" dirty="0" smtClean="0"/>
              <a:t> за торжество</a:t>
            </a:r>
            <a:r>
              <a:rPr lang="uk-UA" dirty="0" smtClean="0"/>
              <a:t> </a:t>
            </a:r>
            <a:r>
              <a:rPr lang="ru-RU" b="1" dirty="0" smtClean="0"/>
              <a:t>материалистического </a:t>
            </a:r>
            <a:r>
              <a:rPr lang="ru-RU" dirty="0" smtClean="0"/>
              <a:t>  </a:t>
            </a:r>
            <a:r>
              <a:rPr lang="ru-RU" b="1" dirty="0" smtClean="0"/>
              <a:t>мировоззрения»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6523040" y="1785926"/>
            <a:ext cx="4773956" cy="4267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i="1" spc="600" dirty="0" smtClean="0"/>
              <a:t>«  Если наука и не знает в настоящее время чего-нибудь, то она будет знать это в будущем»  </a:t>
            </a:r>
            <a:r>
              <a:rPr lang="ru-RU" sz="3600" b="1" i="1" spc="600" dirty="0" smtClean="0"/>
              <a:t>К.А. Тимирязев</a:t>
            </a:r>
            <a:endParaRPr lang="ru-RU" sz="3600" i="1" spc="6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379504" y="2071678"/>
            <a:ext cx="4773956" cy="426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/>
              <a:t>Тимирязев  пропагандировал и защищал дарвинизм,  продолжал дело Дарвина в своих специальных работах. Этим он значительно содействовал глубокому философскому пониманию эволюционного учениям.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0392412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/>
            <a:r>
              <a:rPr lang="ru-RU" b="1" dirty="0" smtClean="0"/>
              <a:t>Пятая серия</a:t>
            </a:r>
            <a:br>
              <a:rPr lang="ru-RU" b="1" dirty="0" smtClean="0"/>
            </a:br>
            <a:r>
              <a:rPr lang="ru-RU" b="1" dirty="0" smtClean="0"/>
              <a:t>«  Тимирязев - ученый, теоретик и практик</a:t>
            </a:r>
            <a:endParaRPr lang="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451602" y="1785926"/>
            <a:ext cx="4773956" cy="42672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«</a:t>
            </a:r>
            <a:r>
              <a:rPr lang="ru-RU" sz="3600" i="1" spc="600" dirty="0" smtClean="0"/>
              <a:t>Наука призвана сделать труд земледельца более производительным» </a:t>
            </a:r>
            <a:r>
              <a:rPr lang="ru-RU" sz="3600" b="1" i="1" spc="600" dirty="0" smtClean="0"/>
              <a:t>К.А.Тимирязев</a:t>
            </a:r>
            <a:endParaRPr lang="ru-RU" sz="3600" i="1" spc="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1165190" y="1785926"/>
            <a:ext cx="4773956" cy="4267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Именно Тимирязев впервые в России ввел опыты с растениями на искусственных почвах, для чего в 1872 г. в Петровской академии он построил вегетационный домик для культуры растений в сосудах.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0392412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/>
            <a:r>
              <a:rPr lang="uk-UA" b="1" dirty="0" err="1" smtClean="0"/>
              <a:t>Шестая</a:t>
            </a:r>
            <a:r>
              <a:rPr lang="uk-UA" b="1" dirty="0" smtClean="0"/>
              <a:t> </a:t>
            </a:r>
            <a:r>
              <a:rPr lang="uk-UA" b="1" dirty="0" err="1" smtClean="0"/>
              <a:t>серия</a:t>
            </a: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« </a:t>
            </a:r>
            <a:r>
              <a:rPr lang="uk-UA" b="1" dirty="0" err="1" smtClean="0"/>
              <a:t>Тимирязев</a:t>
            </a:r>
            <a:r>
              <a:rPr lang="uk-UA" b="1" dirty="0" smtClean="0"/>
              <a:t> – </a:t>
            </a:r>
            <a:r>
              <a:rPr lang="uk-UA" b="1" dirty="0" err="1" smtClean="0"/>
              <a:t>совесть</a:t>
            </a:r>
            <a:r>
              <a:rPr lang="uk-UA" b="1" dirty="0" smtClean="0"/>
              <a:t> </a:t>
            </a:r>
            <a:r>
              <a:rPr lang="uk-UA" b="1" dirty="0" err="1" smtClean="0"/>
              <a:t>русской</a:t>
            </a:r>
            <a:r>
              <a:rPr lang="uk-UA" b="1" dirty="0" smtClean="0"/>
              <a:t> науки»</a:t>
            </a:r>
            <a:endParaRPr lang="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65190" y="1714488"/>
            <a:ext cx="4756211" cy="441168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dirty="0" smtClean="0"/>
              <a:t> Эпоха 60-х годов сделала Тимирязева на всю жизнь истинным демократом. </a:t>
            </a:r>
            <a:r>
              <a:rPr lang="ru-RU" sz="3400" dirty="0" err="1" smtClean="0"/>
              <a:t>Климент</a:t>
            </a:r>
            <a:r>
              <a:rPr lang="ru-RU" sz="3400" dirty="0" smtClean="0"/>
              <a:t> Аркадьевич всегда боролся с  уродливыми сторонами русской действительности и был совестью русской науки.</a:t>
            </a:r>
            <a:endParaRPr lang="ru-RU" sz="3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800" i="1" spc="600" dirty="0" smtClean="0"/>
              <a:t> </a:t>
            </a:r>
            <a:r>
              <a:rPr lang="ru-RU" sz="4000" i="1" spc="600" dirty="0" smtClean="0"/>
              <a:t>«Кто знал Тимирязева раньше, тот вправе был ожидать, что именно этот человек окажется звеном, соединяющим революцию и науку».</a:t>
            </a:r>
          </a:p>
          <a:p>
            <a:pPr>
              <a:buNone/>
            </a:pPr>
            <a:r>
              <a:rPr lang="ru-RU" sz="4000" b="1" i="1" spc="600" dirty="0" smtClean="0"/>
              <a:t> А.В. Луначарский</a:t>
            </a:r>
            <a:endParaRPr lang="ru-RU" sz="4000" i="1" spc="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198773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3" y="1357298"/>
            <a:ext cx="9751060" cy="2286016"/>
          </a:xfrm>
        </p:spPr>
        <p:txBody>
          <a:bodyPr>
            <a:noAutofit/>
          </a:bodyPr>
          <a:lstStyle/>
          <a:p>
            <a:r>
              <a:rPr lang="ru-RU" sz="5400" dirty="0" smtClean="0"/>
              <a:t>Имя Тимирязева в памяти народной</a:t>
            </a:r>
            <a:endParaRPr lang="ru-RU" sz="5400" dirty="0"/>
          </a:p>
        </p:txBody>
      </p:sp>
      <p:pic>
        <p:nvPicPr>
          <p:cNvPr id="1026" name="Рисунок 1" descr="Климент Аркадьевич Тимирязе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8726" y="2857496"/>
            <a:ext cx="4071966" cy="3433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Бюст К. А. Тимирязева на                         территории МСХА.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1346" y="1803400"/>
            <a:ext cx="7586133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 </a:t>
            </a:r>
            <a:r>
              <a:rPr lang="ru-RU" u="sng" dirty="0" smtClean="0">
                <a:hlinkClick r:id="rId2"/>
              </a:rPr>
              <a:t>Государственный биологический музей   им. Тимирязева</a:t>
            </a:r>
            <a:endParaRPr lang="ru-RU" u="sng" dirty="0"/>
          </a:p>
        </p:txBody>
      </p:sp>
      <p:pic>
        <p:nvPicPr>
          <p:cNvPr id="2050" name="Рисунок 2" descr="Здание музея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65454" y="1714488"/>
            <a:ext cx="5886476" cy="4567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  на Тверском бульваре в Москве. </a:t>
            </a:r>
            <a:endParaRPr lang="ru-RU" dirty="0"/>
          </a:p>
        </p:txBody>
      </p:sp>
      <p:pic>
        <p:nvPicPr>
          <p:cNvPr id="10" name="Рисунок 8" descr="2921279-8d9681df1668bd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2644" y="2214554"/>
            <a:ext cx="4429156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«Музей-квартира К.А.Тимирязева»</a:t>
            </a:r>
            <a:endParaRPr lang="ru-RU" dirty="0"/>
          </a:p>
        </p:txBody>
      </p:sp>
      <p:pic>
        <p:nvPicPr>
          <p:cNvPr id="5122" name="Рисунок 6" descr="2921267-3d380cf7408a5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6628" y="1857364"/>
            <a:ext cx="4214842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Рисунок 7" descr="2921274-6b2eccfa69befa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7288" y="1928802"/>
            <a:ext cx="4214842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18883" y="571480"/>
            <a:ext cx="9751060" cy="10287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Российский государственный аграрный университет — Московская сельскохозяйственная академия имени К. А. Тимирязева;</a:t>
            </a:r>
            <a:endParaRPr lang="ru-RU" dirty="0"/>
          </a:p>
        </p:txBody>
      </p:sp>
      <p:pic>
        <p:nvPicPr>
          <p:cNvPr id="7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1212" y="1911604"/>
            <a:ext cx="5486400" cy="4050792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 err="1" smtClean="0"/>
              <a:t>Заключение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451470" y="1142984"/>
            <a:ext cx="5732787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Тимирязев-ученый, мыслитель, популяризатор науки и гражданин — служит примером для нас, молодежи.  Книги Тимирязева помогают даже сложившимся ученым находить правильное решение трудных научных вопросов</a:t>
            </a:r>
            <a:endParaRPr lang="ru-RU" sz="3200" dirty="0"/>
          </a:p>
        </p:txBody>
      </p:sp>
      <p:pic>
        <p:nvPicPr>
          <p:cNvPr id="5123" name="Picture 3" descr="C:\Users\владимир\Desktop\xrft45eytw4trw-300x212.jpg.pagespeed.ic.oBBwRf8dq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3686" y="1357298"/>
            <a:ext cx="4735126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6238198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нашего фильма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Рассказать о выдающемся учёном прежде всего своим сверстникам, показать роль в биологии в ознакомлении их с научными трудами Тимирязева.</a:t>
            </a:r>
          </a:p>
          <a:p>
            <a:pPr lvl="0"/>
            <a:r>
              <a:rPr lang="ru-RU" dirty="0" smtClean="0"/>
              <a:t> Доказать, что жизненный путь К.А.Тимирязева, является примером служения Отечеству.</a:t>
            </a:r>
          </a:p>
          <a:p>
            <a:pPr lvl="0"/>
            <a:r>
              <a:rPr lang="ru-RU" dirty="0" smtClean="0"/>
              <a:t>Способствовать развитию у таких же ребят как мы чувства гордости за свою страну, желание служить Родине.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376792" y="1905003"/>
            <a:ext cx="9435241" cy="2309815"/>
          </a:xfrm>
        </p:spPr>
        <p:txBody>
          <a:bodyPr>
            <a:noAutofit/>
          </a:bodyPr>
          <a:lstStyle/>
          <a:p>
            <a:r>
              <a:rPr lang="ru-RU" sz="6600" dirty="0" smtClean="0"/>
              <a:t>Благодарим за внимание!</a:t>
            </a:r>
            <a:endParaRPr lang="ru-RU" sz="6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82103" y="4214818"/>
            <a:ext cx="9429931" cy="43338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3" y="500042"/>
            <a:ext cx="9751060" cy="1143008"/>
          </a:xfrm>
        </p:spPr>
        <p:txBody>
          <a:bodyPr rtlCol="0">
            <a:normAutofit fontScale="90000"/>
          </a:bodyPr>
          <a:lstStyle/>
          <a:p>
            <a:r>
              <a:rPr lang="uk-UA" sz="2700" dirty="0" err="1" smtClean="0"/>
              <a:t>Почему</a:t>
            </a:r>
            <a:r>
              <a:rPr lang="uk-UA" sz="2700" dirty="0" smtClean="0"/>
              <a:t> о </a:t>
            </a:r>
            <a:r>
              <a:rPr lang="uk-UA" sz="2700" dirty="0" err="1" smtClean="0"/>
              <a:t>нем</a:t>
            </a:r>
            <a:r>
              <a:rPr lang="uk-UA" sz="2700" dirty="0" smtClean="0"/>
              <a:t>?  </a:t>
            </a:r>
            <a:r>
              <a:rPr lang="uk-UA" sz="2700" dirty="0" err="1" smtClean="0"/>
              <a:t>Но</a:t>
            </a:r>
            <a:r>
              <a:rPr lang="uk-UA" sz="2700" dirty="0" smtClean="0"/>
              <a:t> </a:t>
            </a:r>
            <a:r>
              <a:rPr lang="uk-UA" sz="2700" dirty="0" err="1" smtClean="0"/>
              <a:t>во-первых</a:t>
            </a:r>
            <a:r>
              <a:rPr lang="uk-UA" sz="2700" dirty="0" smtClean="0"/>
              <a:t>, </a:t>
            </a:r>
            <a:r>
              <a:rPr lang="uk-UA" sz="2700" dirty="0" err="1" smtClean="0"/>
              <a:t>если</a:t>
            </a:r>
            <a:r>
              <a:rPr lang="uk-UA" sz="2700" dirty="0" smtClean="0"/>
              <a:t> заглянуть в </a:t>
            </a:r>
            <a:r>
              <a:rPr lang="uk-UA" sz="2700" dirty="0" err="1" smtClean="0"/>
              <a:t>прошлое</a:t>
            </a:r>
            <a:r>
              <a:rPr lang="uk-UA" sz="2700" dirty="0" smtClean="0"/>
              <a:t>  </a:t>
            </a:r>
            <a:r>
              <a:rPr lang="uk-UA" sz="2700" dirty="0" err="1" smtClean="0"/>
              <a:t>страны</a:t>
            </a:r>
            <a:r>
              <a:rPr lang="uk-UA" sz="2700" dirty="0" smtClean="0"/>
              <a:t>, то </a:t>
            </a:r>
            <a:r>
              <a:rPr lang="uk-UA" sz="2700" dirty="0" err="1" smtClean="0"/>
              <a:t>можно</a:t>
            </a:r>
            <a:r>
              <a:rPr lang="uk-UA" sz="2700" dirty="0" smtClean="0"/>
              <a:t> </a:t>
            </a:r>
            <a:r>
              <a:rPr lang="uk-UA" sz="2700" dirty="0" err="1" smtClean="0"/>
              <a:t>сказать</a:t>
            </a:r>
            <a:r>
              <a:rPr lang="uk-UA" sz="2700" dirty="0" smtClean="0"/>
              <a:t> о </a:t>
            </a:r>
            <a:r>
              <a:rPr lang="uk-UA" sz="2700" dirty="0" err="1" smtClean="0"/>
              <a:t>нем</a:t>
            </a:r>
            <a:r>
              <a:rPr lang="uk-UA" sz="2700" dirty="0" smtClean="0"/>
              <a:t> так:</a:t>
            </a:r>
            <a:r>
              <a:rPr lang="ru-RU" dirty="0" smtClean="0"/>
              <a:t/>
            </a:r>
            <a:br>
              <a:rPr lang="ru-RU" dirty="0" smtClean="0"/>
            </a:br>
            <a:endParaRPr lang="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379767" y="1428736"/>
            <a:ext cx="8215371" cy="5143536"/>
          </a:xfrm>
        </p:spPr>
        <p:txBody>
          <a:bodyPr>
            <a:normAutofit/>
          </a:bodyPr>
          <a:lstStyle/>
          <a:p>
            <a:pPr lvl="0"/>
            <a:r>
              <a:rPr lang="ru-RU" sz="1900" dirty="0" smtClean="0"/>
              <a:t>русский естествоиспытатель</a:t>
            </a:r>
          </a:p>
          <a:p>
            <a:pPr lvl="0"/>
            <a:r>
              <a:rPr lang="ru-RU" sz="1900" dirty="0" smtClean="0"/>
              <a:t>один из основоположников русской научной школы физиологов растений,</a:t>
            </a:r>
          </a:p>
          <a:p>
            <a:pPr lvl="0"/>
            <a:r>
              <a:rPr lang="ru-RU" sz="1900" dirty="0" smtClean="0"/>
              <a:t> член-корреспондент РАН (1917; член-корреспондент Петербургской АН )</a:t>
            </a:r>
          </a:p>
          <a:p>
            <a:pPr lvl="0"/>
            <a:r>
              <a:rPr lang="ru-RU" sz="1900" dirty="0" smtClean="0"/>
              <a:t>Профессор Петровской земледельческой и лесной академии (с 1871г.).</a:t>
            </a:r>
          </a:p>
          <a:p>
            <a:pPr lvl="0"/>
            <a:r>
              <a:rPr lang="ru-RU" sz="1900" dirty="0" smtClean="0"/>
              <a:t>профессор Московского университета (1878-1911г.г.)</a:t>
            </a:r>
          </a:p>
          <a:p>
            <a:pPr lvl="0"/>
            <a:r>
              <a:rPr lang="ru-RU" sz="1900" dirty="0" smtClean="0"/>
              <a:t>Депутат Моссовета (1920). </a:t>
            </a:r>
          </a:p>
          <a:p>
            <a:pPr lvl="0"/>
            <a:r>
              <a:rPr lang="ru-RU" sz="1900" dirty="0" smtClean="0"/>
              <a:t>Почётный доктор Кембриджа, университетов Женевы и Глазго и этот список можно продолжить и дальше.</a:t>
            </a:r>
          </a:p>
          <a:p>
            <a:endParaRPr lang="ru-RU" dirty="0"/>
          </a:p>
        </p:txBody>
      </p:sp>
      <p:pic>
        <p:nvPicPr>
          <p:cNvPr id="1027" name="Picture 3" descr="C:\Users\владимир\Desktop\Kliment_Timiryaz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124" y="1500174"/>
            <a:ext cx="2735272" cy="4071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7118464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3" y="431800"/>
            <a:ext cx="9751060" cy="1425564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b="1" dirty="0" smtClean="0"/>
              <a:t>Серия первая</a:t>
            </a:r>
            <a:br>
              <a:rPr lang="ru-RU" b="1" dirty="0" smtClean="0"/>
            </a:br>
            <a:r>
              <a:rPr lang="ru-RU" b="1" dirty="0" smtClean="0"/>
              <a:t>« Семья  моего героя» </a:t>
            </a:r>
            <a:r>
              <a:rPr lang="ru-RU" dirty="0" smtClean="0"/>
              <a:t/>
            </a:r>
            <a:br>
              <a:rPr lang="ru-RU" dirty="0" smtClean="0"/>
            </a:br>
            <a:endParaRPr lang="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195986" y="1357298"/>
            <a:ext cx="4773956" cy="4713302"/>
          </a:xfrm>
        </p:spPr>
        <p:txBody>
          <a:bodyPr rtlCol="0"/>
          <a:lstStyle/>
          <a:p>
            <a:r>
              <a:rPr lang="ru-RU" u="sng" dirty="0" smtClean="0"/>
              <a:t>Аделаида </a:t>
            </a:r>
            <a:r>
              <a:rPr lang="ru-RU" u="sng" dirty="0" err="1" smtClean="0"/>
              <a:t>Климентьевна</a:t>
            </a:r>
            <a:endParaRPr lang="ru" u="sng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218883" y="1285860"/>
            <a:ext cx="4773956" cy="4784740"/>
          </a:xfrm>
        </p:spPr>
        <p:txBody>
          <a:bodyPr/>
          <a:lstStyle/>
          <a:p>
            <a:r>
              <a:rPr lang="ru-RU" u="sng" dirty="0" smtClean="0"/>
              <a:t>Аркадий Семёнович Тимирязева</a:t>
            </a:r>
            <a:endParaRPr lang="ru-RU" dirty="0"/>
          </a:p>
        </p:txBody>
      </p:sp>
      <p:pic>
        <p:nvPicPr>
          <p:cNvPr id="2050" name="Picture 2" descr="C:\Users\владимир\Desktop\Arkady_Timiryaz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3818" y="2071678"/>
            <a:ext cx="2857520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владимир\Desktop\Adelaida_Timiryazev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8792" y="2000240"/>
            <a:ext cx="3071834" cy="4230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9080237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876" y="571480"/>
            <a:ext cx="9751060" cy="1782754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Вторая серия</a:t>
            </a:r>
            <a:br>
              <a:rPr lang="ru-RU" b="1" dirty="0" smtClean="0"/>
            </a:br>
            <a:r>
              <a:rPr lang="ru-RU" b="1" dirty="0" smtClean="0"/>
              <a:t>«Путь становления Тимирязева, как  ученого и педагога» </a:t>
            </a:r>
            <a:r>
              <a:rPr lang="ru-RU" dirty="0" smtClean="0"/>
              <a:t/>
            </a:r>
            <a:br>
              <a:rPr lang="ru-RU" dirty="0" smtClean="0"/>
            </a:br>
            <a:endParaRPr lang="ru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10000"/>
          </a:bodyPr>
          <a:lstStyle/>
          <a:p>
            <a:r>
              <a:rPr lang="ru-RU" dirty="0" smtClean="0"/>
              <a:t>В 1860 г. Тимирязев  поступил в Петербургский университет на камеральный факультет, потом перешел на физико-математический, курс </a:t>
            </a:r>
            <a:r>
              <a:rPr lang="uk-UA" dirty="0" smtClean="0"/>
              <a:t>. В 1861 г. за  </a:t>
            </a:r>
            <a:r>
              <a:rPr lang="uk-UA" dirty="0" err="1" smtClean="0"/>
              <a:t>участие</a:t>
            </a:r>
            <a:r>
              <a:rPr lang="uk-UA" dirty="0" smtClean="0"/>
              <a:t>  в </a:t>
            </a:r>
            <a:r>
              <a:rPr lang="uk-UA" dirty="0" err="1" smtClean="0"/>
              <a:t>студенческих</a:t>
            </a:r>
            <a:r>
              <a:rPr lang="uk-UA" dirty="0" smtClean="0"/>
              <a:t> </a:t>
            </a:r>
            <a:r>
              <a:rPr lang="uk-UA" dirty="0" err="1" smtClean="0"/>
              <a:t>волнениях</a:t>
            </a:r>
            <a:r>
              <a:rPr lang="uk-UA" dirty="0" smtClean="0"/>
              <a:t> </a:t>
            </a:r>
            <a:r>
              <a:rPr lang="uk-UA" dirty="0" err="1" smtClean="0"/>
              <a:t>был</a:t>
            </a:r>
            <a:r>
              <a:rPr lang="uk-UA" dirty="0" smtClean="0"/>
              <a:t> </a:t>
            </a:r>
            <a:r>
              <a:rPr lang="uk-UA" dirty="0" err="1" smtClean="0"/>
              <a:t>исключен</a:t>
            </a:r>
            <a:r>
              <a:rPr lang="uk-UA" dirty="0" smtClean="0"/>
              <a:t> </a:t>
            </a:r>
            <a:r>
              <a:rPr lang="uk-UA" dirty="0" err="1" smtClean="0"/>
              <a:t>из</a:t>
            </a:r>
            <a:r>
              <a:rPr lang="uk-UA" dirty="0" smtClean="0"/>
              <a:t> </a:t>
            </a:r>
            <a:r>
              <a:rPr lang="uk-UA" dirty="0" err="1" smtClean="0"/>
              <a:t>университета</a:t>
            </a:r>
            <a:r>
              <a:rPr lang="uk-UA" dirty="0" smtClean="0"/>
              <a:t>, </a:t>
            </a:r>
            <a:r>
              <a:rPr lang="uk-UA" dirty="0" err="1" smtClean="0"/>
              <a:t>но</a:t>
            </a:r>
            <a:r>
              <a:rPr lang="uk-UA" dirty="0" smtClean="0"/>
              <a:t> через </a:t>
            </a:r>
            <a:r>
              <a:rPr lang="uk-UA" dirty="0" err="1" smtClean="0"/>
              <a:t>год</a:t>
            </a:r>
            <a:r>
              <a:rPr lang="uk-UA" dirty="0" smtClean="0"/>
              <a:t> </a:t>
            </a:r>
            <a:r>
              <a:rPr lang="uk-UA" dirty="0" err="1" smtClean="0"/>
              <a:t>ему</a:t>
            </a:r>
            <a:r>
              <a:rPr lang="uk-UA" dirty="0" smtClean="0"/>
              <a:t> </a:t>
            </a:r>
            <a:r>
              <a:rPr lang="uk-UA" dirty="0" err="1" smtClean="0"/>
              <a:t>было</a:t>
            </a:r>
            <a:r>
              <a:rPr lang="uk-UA" dirty="0" smtClean="0"/>
              <a:t> </a:t>
            </a:r>
            <a:r>
              <a:rPr lang="uk-UA" dirty="0" err="1" smtClean="0"/>
              <a:t>позволено</a:t>
            </a:r>
            <a:r>
              <a:rPr lang="uk-UA" dirty="0" smtClean="0"/>
              <a:t> </a:t>
            </a:r>
            <a:r>
              <a:rPr lang="uk-UA" dirty="0" err="1" smtClean="0"/>
              <a:t>обучение</a:t>
            </a:r>
            <a:r>
              <a:rPr lang="uk-UA" dirty="0" smtClean="0"/>
              <a:t> в </a:t>
            </a:r>
            <a:r>
              <a:rPr lang="uk-UA" dirty="0" err="1" smtClean="0"/>
              <a:t>только</a:t>
            </a:r>
            <a:r>
              <a:rPr lang="uk-UA" dirty="0" smtClean="0"/>
              <a:t> </a:t>
            </a:r>
            <a:r>
              <a:rPr lang="uk-UA" dirty="0" err="1" smtClean="0"/>
              <a:t>вольнослушателем</a:t>
            </a:r>
            <a:r>
              <a:rPr lang="uk-UA" dirty="0" smtClean="0"/>
              <a:t>. В 1866 г. он </a:t>
            </a:r>
            <a:r>
              <a:rPr lang="uk-UA" dirty="0" err="1" smtClean="0"/>
              <a:t>успешно</a:t>
            </a:r>
            <a:r>
              <a:rPr lang="uk-UA" dirty="0" smtClean="0"/>
              <a:t> </a:t>
            </a:r>
            <a:r>
              <a:rPr lang="uk-UA" dirty="0" err="1" smtClean="0"/>
              <a:t>завершил</a:t>
            </a:r>
            <a:r>
              <a:rPr lang="uk-UA" dirty="0" smtClean="0"/>
              <a:t> </a:t>
            </a:r>
            <a:r>
              <a:rPr lang="uk-UA" dirty="0" err="1" smtClean="0"/>
              <a:t>обучение</a:t>
            </a:r>
            <a:r>
              <a:rPr lang="uk-UA" dirty="0" smtClean="0"/>
              <a:t> </a:t>
            </a:r>
            <a:r>
              <a:rPr lang="uk-UA" dirty="0" err="1" smtClean="0"/>
              <a:t>со</a:t>
            </a:r>
            <a:r>
              <a:rPr lang="uk-UA" dirty="0" smtClean="0"/>
              <a:t> </a:t>
            </a:r>
            <a:r>
              <a:rPr lang="uk-UA" dirty="0" err="1" smtClean="0"/>
              <a:t>степенью</a:t>
            </a:r>
            <a:r>
              <a:rPr lang="uk-UA" dirty="0" smtClean="0"/>
              <a:t> </a:t>
            </a:r>
            <a:r>
              <a:rPr lang="uk-UA" dirty="0" err="1" smtClean="0"/>
              <a:t>кондитата</a:t>
            </a:r>
            <a:r>
              <a:rPr lang="uk-UA" dirty="0" smtClean="0"/>
              <a:t> и </a:t>
            </a:r>
            <a:r>
              <a:rPr lang="uk-UA" dirty="0" err="1" smtClean="0"/>
              <a:t>был</a:t>
            </a:r>
            <a:r>
              <a:rPr lang="uk-UA" dirty="0" smtClean="0"/>
              <a:t> </a:t>
            </a:r>
            <a:r>
              <a:rPr lang="uk-UA" dirty="0" err="1" smtClean="0"/>
              <a:t>удостоен</a:t>
            </a:r>
            <a:r>
              <a:rPr lang="uk-UA" dirty="0" smtClean="0"/>
              <a:t> </a:t>
            </a:r>
            <a:r>
              <a:rPr lang="uk-UA" dirty="0" err="1" smtClean="0"/>
              <a:t>золотой</a:t>
            </a:r>
            <a:r>
              <a:rPr lang="uk-UA" dirty="0" smtClean="0"/>
              <a:t> </a:t>
            </a:r>
            <a:r>
              <a:rPr lang="uk-UA" dirty="0" err="1" smtClean="0"/>
              <a:t>медали</a:t>
            </a:r>
            <a:r>
              <a:rPr lang="uk-UA" dirty="0" smtClean="0"/>
              <a:t> за </a:t>
            </a:r>
            <a:r>
              <a:rPr lang="uk-UA" dirty="0" err="1" smtClean="0"/>
              <a:t>сочинение</a:t>
            </a:r>
            <a:r>
              <a:rPr lang="uk-UA" dirty="0" smtClean="0"/>
              <a:t> “О </a:t>
            </a:r>
            <a:r>
              <a:rPr lang="uk-UA" dirty="0" err="1" smtClean="0"/>
              <a:t>печоночных</a:t>
            </a:r>
            <a:r>
              <a:rPr lang="uk-UA" dirty="0" smtClean="0"/>
              <a:t> </a:t>
            </a:r>
            <a:r>
              <a:rPr lang="uk-UA" dirty="0" err="1" smtClean="0"/>
              <a:t>мхах”</a:t>
            </a:r>
            <a:endParaRPr lang="ru" dirty="0"/>
          </a:p>
        </p:txBody>
      </p:sp>
      <p:pic>
        <p:nvPicPr>
          <p:cNvPr id="1026" name="Picture 2" descr="C:\Users\владимир\Desktop\vuz-russia-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4412" y="1857364"/>
            <a:ext cx="4812665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5072598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8883" y="642918"/>
            <a:ext cx="4773956" cy="571504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1868 г. с целью подготовки к профессорскому званию  Тимирязев уезжает заграницу (</a:t>
            </a:r>
            <a:r>
              <a:rPr lang="ru-RU" dirty="0" err="1" smtClean="0"/>
              <a:t>Германия,Франция</a:t>
            </a:r>
            <a:r>
              <a:rPr lang="ru-RU" dirty="0" smtClean="0"/>
              <a:t>),где работает в </a:t>
            </a:r>
            <a:r>
              <a:rPr lang="ru-RU" dirty="0" err="1" smtClean="0"/>
              <a:t>лабараториях</a:t>
            </a:r>
            <a:r>
              <a:rPr lang="ru-RU" dirty="0" smtClean="0"/>
              <a:t> крупных ученых. По возращении на Родину в 1871 г. успешно защищает диссертацию и становится профессором Петровской академии в Москве. А после защиты докторской диссертации (« Об усвоении света растением»») его приглашают в Московский университет на кафедру  анатомии и физиологии растений.</a:t>
            </a:r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65916" y="642918"/>
            <a:ext cx="4218878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8883" y="857232"/>
            <a:ext cx="4773956" cy="5213368"/>
          </a:xfrm>
        </p:spPr>
        <p:txBody>
          <a:bodyPr>
            <a:normAutofit/>
          </a:bodyPr>
          <a:lstStyle/>
          <a:p>
            <a:r>
              <a:rPr lang="ru-RU" dirty="0" smtClean="0"/>
              <a:t>Он завоевал любовь и уважение студентов интересными и живыми лекциями. Желание студентов посещать лекции Тимирязева было так велико, что многие из них ради этого готовы были слушать ученого стоя.</a:t>
            </a:r>
          </a:p>
          <a:p>
            <a:r>
              <a:rPr lang="ru-RU" dirty="0" smtClean="0"/>
              <a:t>Ученик Тимирязева ,               В.Г. Короленко вывел своего учителя в известной повести «Двух сторон» под именем профессора  </a:t>
            </a:r>
            <a:r>
              <a:rPr lang="ru-RU" dirty="0" err="1" smtClean="0"/>
              <a:t>Изборского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65850" y="1285860"/>
            <a:ext cx="4773612" cy="4096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218883" y="431800"/>
            <a:ext cx="9751060" cy="1068374"/>
          </a:xfrm>
        </p:spPr>
        <p:txBody>
          <a:bodyPr>
            <a:noAutofit/>
          </a:bodyPr>
          <a:lstStyle/>
          <a:p>
            <a:pPr algn="ctr"/>
            <a:r>
              <a:rPr lang="uk-UA" sz="3600" b="1" dirty="0" err="1" smtClean="0"/>
              <a:t>Третья</a:t>
            </a:r>
            <a:r>
              <a:rPr lang="uk-UA" sz="3600" b="1" dirty="0" smtClean="0"/>
              <a:t> </a:t>
            </a:r>
            <a:r>
              <a:rPr lang="uk-UA" sz="3600" b="1" dirty="0" err="1" smtClean="0"/>
              <a:t>серия</a:t>
            </a: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>«</a:t>
            </a:r>
            <a:r>
              <a:rPr lang="uk-UA" sz="3600" b="1" dirty="0" err="1" smtClean="0"/>
              <a:t>Научная</a:t>
            </a:r>
            <a:r>
              <a:rPr lang="uk-UA" sz="3600" b="1" dirty="0" smtClean="0"/>
              <a:t> </a:t>
            </a:r>
            <a:r>
              <a:rPr lang="uk-UA" sz="3600" b="1" dirty="0" err="1" smtClean="0"/>
              <a:t>деятельность</a:t>
            </a:r>
            <a:r>
              <a:rPr lang="uk-UA" sz="3600" b="1" dirty="0" smtClean="0"/>
              <a:t>  </a:t>
            </a:r>
            <a:r>
              <a:rPr lang="uk-UA" sz="3600" b="1" dirty="0" err="1" smtClean="0"/>
              <a:t>Тимирязева”</a:t>
            </a:r>
            <a:endParaRPr lang="ru-RU" sz="36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808528" y="1785926"/>
            <a:ext cx="6232852" cy="4338638"/>
          </a:xfrm>
        </p:spPr>
        <p:txBody>
          <a:bodyPr>
            <a:normAutofit/>
          </a:bodyPr>
          <a:lstStyle/>
          <a:p>
            <a:pPr>
              <a:buNone/>
            </a:pPr>
            <a:endParaRPr lang="uk-UA" sz="4000" i="1" spc="600" dirty="0" smtClean="0"/>
          </a:p>
          <a:p>
            <a:pPr>
              <a:buNone/>
            </a:pPr>
            <a:r>
              <a:rPr lang="uk-UA" sz="4000" i="1" spc="600" dirty="0" smtClean="0"/>
              <a:t>« </a:t>
            </a:r>
            <a:r>
              <a:rPr lang="uk-UA" sz="4000" i="1" spc="600" dirty="0" err="1" smtClean="0"/>
              <a:t>Работать</a:t>
            </a:r>
            <a:r>
              <a:rPr lang="uk-UA" sz="4000" i="1" spc="600" dirty="0" smtClean="0"/>
              <a:t> для науки и </a:t>
            </a:r>
            <a:r>
              <a:rPr lang="uk-UA" sz="4000" i="1" spc="600" dirty="0" err="1" smtClean="0"/>
              <a:t>писать</a:t>
            </a:r>
            <a:r>
              <a:rPr lang="uk-UA" sz="4000" i="1" spc="600" dirty="0" smtClean="0"/>
              <a:t> для </a:t>
            </a:r>
            <a:r>
              <a:rPr lang="uk-UA" sz="4000" i="1" spc="600" dirty="0" err="1" smtClean="0"/>
              <a:t>народа</a:t>
            </a:r>
            <a:r>
              <a:rPr lang="uk-UA" sz="4000" i="1" spc="600" dirty="0" smtClean="0"/>
              <a:t>.»</a:t>
            </a:r>
          </a:p>
          <a:p>
            <a:pPr>
              <a:buNone/>
            </a:pPr>
            <a:endParaRPr lang="uk-UA" sz="4000" b="1" i="1" spc="600" dirty="0" smtClean="0"/>
          </a:p>
          <a:p>
            <a:pPr>
              <a:buNone/>
            </a:pPr>
            <a:r>
              <a:rPr lang="uk-UA" sz="4000" b="1" i="1" spc="600" dirty="0" smtClean="0"/>
              <a:t>К.А.</a:t>
            </a:r>
            <a:r>
              <a:rPr lang="uk-UA" sz="4000" b="1" i="1" spc="600" dirty="0" err="1" smtClean="0"/>
              <a:t>Тимирязев</a:t>
            </a:r>
            <a:endParaRPr lang="ru-RU" sz="4000" i="1" spc="600" dirty="0"/>
          </a:p>
        </p:txBody>
      </p:sp>
      <p:pic>
        <p:nvPicPr>
          <p:cNvPr id="4098" name="Picture 2" descr="C:\Users\владимир\Desktop\Timiryazev_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6392" y="1785926"/>
            <a:ext cx="3641125" cy="4518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1812974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218883" y="714356"/>
            <a:ext cx="4773956" cy="535624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Bookman Old Style" pitchFamily="18" charset="0"/>
              </a:rPr>
              <a:t>Научные труды Тимирязева отличаются  единством плана, строгой </a:t>
            </a:r>
            <a:r>
              <a:rPr lang="ru-RU" dirty="0" err="1" smtClean="0">
                <a:latin typeface="Bookman Old Style" pitchFamily="18" charset="0"/>
              </a:rPr>
              <a:t>последовательностью,точностью</a:t>
            </a:r>
            <a:r>
              <a:rPr lang="ru-RU" dirty="0" smtClean="0">
                <a:latin typeface="Bookman Old Style" pitchFamily="18" charset="0"/>
              </a:rPr>
              <a:t> методов и изяществом.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К. А. Тимирязев внёс большой вклад в изучение фотосинтеза растений. Роль растений на Земле Тимирязев назвал космической. Благодаря зелёному растению накапливается энергия, которая поступает из космоса от Солнца.</a:t>
            </a:r>
            <a:endParaRPr lang="ru-RU" dirty="0"/>
          </a:p>
        </p:txBody>
      </p:sp>
      <p:pic>
        <p:nvPicPr>
          <p:cNvPr id="7" name="Picture 2" descr="C:\Documents and Settings\Администратор\Мои документы\Мои рисунки\070502120327-lar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96013" y="1214422"/>
            <a:ext cx="4773612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f02801059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50000"/>
              </a:schemeClr>
            </a:gs>
            <a:gs pos="6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/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F02801059.potx" id="{C5FD5170-17AC-4815-968A-FDC1AAB6E99D}" vid="{74C691A5-1550-4555-B870-169F3443F41D}"/>
    </a:ext>
  </a:extLst>
</a:theme>
</file>

<file path=ppt/theme/theme2.xml><?xml version="1.0" encoding="utf-8"?>
<a:theme xmlns:a="http://schemas.openxmlformats.org/drawingml/2006/main" name="Тема Office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false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1360476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2011-12-12T13:37:00+00:00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2035-01-01T08:00:00+00:00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TP102801058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706496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REDMOND\v-soujap</DisplayName>
        <AccountId>1954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003AC8-209A-4321-A17C-1B7A2064339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ED80E12-3BE9-4746-820E-FFB249F467F2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3ED4759-CFDD-43F0-817C-11D9197192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tf02801059</Template>
  <TotalTime>498</TotalTime>
  <Words>617</Words>
  <PresentationFormat>Произвольный</PresentationFormat>
  <Paragraphs>55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tf02801059</vt:lpstr>
      <vt:lpstr>Творческая работа «К.А. Тимирязев: работать для науки, писать для народа».  </vt:lpstr>
      <vt:lpstr>Цели и задачи нашего фильма</vt:lpstr>
      <vt:lpstr>Почему о нем?  Но во-первых, если заглянуть в прошлое  страны, то можно сказать о нем так: </vt:lpstr>
      <vt:lpstr>Серия первая « Семья  моего героя»  </vt:lpstr>
      <vt:lpstr> Вторая серия «Путь становления Тимирязева, как  ученого и педагога»  </vt:lpstr>
      <vt:lpstr>Слайд 6</vt:lpstr>
      <vt:lpstr>Слайд 7</vt:lpstr>
      <vt:lpstr>Третья серия «Научная деятельность  Тимирязева”</vt:lpstr>
      <vt:lpstr>Слайд 9</vt:lpstr>
      <vt:lpstr>Четвертая серия « Борец за торжество материалистического   мировоззрения»</vt:lpstr>
      <vt:lpstr>Пятая серия «  Тимирязев - ученый, теоретик и практик</vt:lpstr>
      <vt:lpstr>Шестая серия « Тимирязев – совесть русской науки»</vt:lpstr>
      <vt:lpstr>Имя Тимирязева в памяти народной</vt:lpstr>
      <vt:lpstr>Бюст К. А. Тимирязева на                         территории МСХА.</vt:lpstr>
      <vt:lpstr> Государственный биологический музей   им. Тимирязева</vt:lpstr>
      <vt:lpstr>Памятник  на Тверском бульваре в Москве. </vt:lpstr>
      <vt:lpstr>«Музей-квартира К.А.Тимирязева»</vt:lpstr>
      <vt:lpstr>Российский государственный аграрный университет — Московская сельскохозяйственная академия имени К. А. Тимирязева;</vt:lpstr>
      <vt:lpstr>Заключение </vt:lpstr>
      <vt:lpstr>Благодарим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Души прекрасные порывы</dc:title>
  <dc:creator>владимир</dc:creator>
  <cp:lastModifiedBy>alla</cp:lastModifiedBy>
  <cp:revision>37</cp:revision>
  <dcterms:created xsi:type="dcterms:W3CDTF">2017-02-20T22:55:09Z</dcterms:created>
  <dcterms:modified xsi:type="dcterms:W3CDTF">2019-01-12T13:36:32Z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