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72" r:id="rId13"/>
    <p:sldId id="273" r:id="rId14"/>
    <p:sldId id="268" r:id="rId15"/>
    <p:sldId id="269" r:id="rId16"/>
    <p:sldId id="274" r:id="rId17"/>
    <p:sldId id="275" r:id="rId18"/>
    <p:sldId id="276" r:id="rId19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9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>
              <a:defRPr sz="2400"/>
            </a:pPr>
            <a:endParaRPr lang="ru-RU" sz="2400" dirty="0"/>
          </a:p>
        </c:rich>
      </c:tx>
    </c:title>
    <c:view3D>
      <c:rAngAx val="1"/>
    </c:view3D>
    <c:plotArea>
      <c:layout>
        <c:manualLayout>
          <c:layoutTarget val="inner"/>
          <c:xMode val="edge"/>
          <c:yMode val="edge"/>
          <c:x val="0.15518869199964569"/>
          <c:y val="0.15157384987893471"/>
          <c:w val="0.79813280000745856"/>
          <c:h val="0.74581634922753259"/>
        </c:manualLayout>
      </c:layout>
      <c:bar3DChart>
        <c:barDir val="bar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содержание витаминаС(%)</c:v>
                </c:pt>
              </c:strCache>
            </c:strRef>
          </c:tx>
          <c:spPr>
            <a:solidFill>
              <a:schemeClr val="accent4"/>
            </a:solidFill>
            <a:ln w="25400" cap="flat" cmpd="sng" algn="ctr">
              <a:solidFill>
                <a:schemeClr val="accent4">
                  <a:shade val="50000"/>
                </a:schemeClr>
              </a:solidFill>
              <a:prstDash val="solid"/>
            </a:ln>
            <a:effectLst/>
          </c:spPr>
          <c:cat>
            <c:strRef>
              <c:f>Лист1!$A$2:$A$8</c:f>
              <c:strCache>
                <c:ptCount val="7"/>
                <c:pt idx="0">
                  <c:v>ноябрь</c:v>
                </c:pt>
                <c:pt idx="1">
                  <c:v>ноябрь</c:v>
                </c:pt>
                <c:pt idx="2">
                  <c:v>декабрь</c:v>
                </c:pt>
                <c:pt idx="3">
                  <c:v>декабрь</c:v>
                </c:pt>
                <c:pt idx="4">
                  <c:v>январь</c:v>
                </c:pt>
                <c:pt idx="5">
                  <c:v>январь</c:v>
                </c:pt>
                <c:pt idx="6">
                  <c:v>январь</c:v>
                </c:pt>
              </c:strCache>
            </c:strRef>
          </c:cat>
          <c:val>
            <c:numRef>
              <c:f>Лист1!$B$2:$B$8</c:f>
              <c:numCache>
                <c:formatCode>General</c:formatCode>
                <c:ptCount val="7"/>
                <c:pt idx="0">
                  <c:v>2.2000000000000002E-2</c:v>
                </c:pt>
                <c:pt idx="1">
                  <c:v>2.3000000000000003E-2</c:v>
                </c:pt>
                <c:pt idx="2">
                  <c:v>1.2000000000000002E-2</c:v>
                </c:pt>
                <c:pt idx="3">
                  <c:v>9.0000000000000045E-3</c:v>
                </c:pt>
                <c:pt idx="4">
                  <c:v>8.0000000000000227E-3</c:v>
                </c:pt>
                <c:pt idx="5">
                  <c:v>8.0000000000000227E-3</c:v>
                </c:pt>
                <c:pt idx="6">
                  <c:v>6.0000000000000123E-3</c:v>
                </c:pt>
              </c:numCache>
            </c:numRef>
          </c:val>
        </c:ser>
        <c:shape val="pyramid"/>
        <c:axId val="89483136"/>
        <c:axId val="89484672"/>
        <c:axId val="0"/>
      </c:bar3DChart>
      <c:catAx>
        <c:axId val="89483136"/>
        <c:scaling>
          <c:orientation val="minMax"/>
        </c:scaling>
        <c:axPos val="l"/>
        <c:tickLblPos val="nextTo"/>
        <c:txPr>
          <a:bodyPr/>
          <a:lstStyle/>
          <a:p>
            <a:pPr>
              <a:defRPr sz="2000" b="1"/>
            </a:pPr>
            <a:endParaRPr lang="ru-RU"/>
          </a:p>
        </c:txPr>
        <c:crossAx val="89484672"/>
        <c:crosses val="autoZero"/>
        <c:auto val="1"/>
        <c:lblAlgn val="ctr"/>
        <c:lblOffset val="100"/>
      </c:catAx>
      <c:valAx>
        <c:axId val="89484672"/>
        <c:scaling>
          <c:orientation val="minMax"/>
        </c:scaling>
        <c:axPos val="b"/>
        <c:majorGridlines/>
        <c:numFmt formatCode="General" sourceLinked="1"/>
        <c:tickLblPos val="nextTo"/>
        <c:txPr>
          <a:bodyPr/>
          <a:lstStyle/>
          <a:p>
            <a:pPr>
              <a:defRPr sz="1600" b="1"/>
            </a:pPr>
            <a:endParaRPr lang="ru-RU"/>
          </a:p>
        </c:txPr>
        <c:crossAx val="89483136"/>
        <c:crosses val="autoZero"/>
        <c:crossBetween val="between"/>
      </c:valAx>
    </c:plotArea>
    <c:legend>
      <c:legendPos val="r"/>
      <c:txPr>
        <a:bodyPr/>
        <a:lstStyle/>
        <a:p>
          <a:pPr>
            <a:defRPr sz="1800" b="1"/>
          </a:pPr>
          <a:endParaRPr lang="ru-RU"/>
        </a:p>
      </c:txPr>
    </c:legend>
    <c:plotVisOnly val="1"/>
  </c:chart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4"/>
  <c:chart>
    <c:title>
      <c:txPr>
        <a:bodyPr/>
        <a:lstStyle/>
        <a:p>
          <a:pPr>
            <a:defRPr sz="2400">
              <a:solidFill>
                <a:srgbClr val="C00000"/>
              </a:solidFill>
            </a:defRPr>
          </a:pPr>
          <a:endParaRPr lang="ru-RU"/>
        </a:p>
      </c:txPr>
    </c:title>
    <c:view3D>
      <c:perspective val="30"/>
    </c:view3D>
    <c:plotArea>
      <c:layout/>
      <c:bar3DChart>
        <c:barDir val="col"/>
        <c:grouping val="standard"/>
        <c:ser>
          <c:idx val="0"/>
          <c:order val="0"/>
          <c:tx>
            <c:strRef>
              <c:f>Лист1!$B$1</c:f>
              <c:strCache>
                <c:ptCount val="1"/>
                <c:pt idx="0">
                  <c:v>содержание витаминаС мг на 100г</c:v>
                </c:pt>
              </c:strCache>
            </c:strRef>
          </c:tx>
          <c:cat>
            <c:strRef>
              <c:f>Лист1!$A$2:$A$3</c:f>
              <c:strCache>
                <c:ptCount val="2"/>
                <c:pt idx="0">
                  <c:v>ноябрь</c:v>
                </c:pt>
                <c:pt idx="1">
                  <c:v>январь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22</c:v>
                </c:pt>
                <c:pt idx="1">
                  <c:v>6.3199999999999994</c:v>
                </c:pt>
              </c:numCache>
            </c:numRef>
          </c:val>
        </c:ser>
        <c:shape val="cylinder"/>
        <c:axId val="80096640"/>
        <c:axId val="80114816"/>
        <c:axId val="43771200"/>
      </c:bar3DChart>
      <c:catAx>
        <c:axId val="80096640"/>
        <c:scaling>
          <c:orientation val="minMax"/>
        </c:scaling>
        <c:axPos val="b"/>
        <c:numFmt formatCode="dd/mm/yyyy" sourceLinked="1"/>
        <c:tickLblPos val="nextTo"/>
        <c:crossAx val="80114816"/>
        <c:crosses val="autoZero"/>
        <c:auto val="1"/>
        <c:lblAlgn val="ctr"/>
        <c:lblOffset val="100"/>
      </c:catAx>
      <c:valAx>
        <c:axId val="80114816"/>
        <c:scaling>
          <c:orientation val="minMax"/>
        </c:scaling>
        <c:axPos val="l"/>
        <c:majorGridlines/>
        <c:numFmt formatCode="General" sourceLinked="1"/>
        <c:tickLblPos val="nextTo"/>
        <c:crossAx val="80096640"/>
        <c:crosses val="autoZero"/>
        <c:crossBetween val="between"/>
      </c:valAx>
      <c:serAx>
        <c:axId val="43771200"/>
        <c:scaling>
          <c:orientation val="minMax"/>
        </c:scaling>
        <c:axPos val="b"/>
        <c:tickLblPos val="nextTo"/>
        <c:crossAx val="80114816"/>
        <c:crosses val="autoZero"/>
      </c:serAx>
    </c:plotArea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19460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9462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1CB28D36-3111-4B2B-8DEF-75F92C2102E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3AC0075-7FA3-482C-AB21-6585D6FA249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1ECBD64-3F75-4740-A749-CDD7EDD9654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BA726A-3114-4ECE-9D31-5E82BB6D309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08E1C7-5EF0-453F-95E4-728CD763BED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B0F2661-E0AE-4104-9962-A47F7C096FE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F43375C-5858-4434-8505-15AEB12DCD7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4A7F08-C4E0-44A9-972B-D79A6F01CAD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594EFDF-85A2-4A7E-B207-FE2357199D6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00D74DC-81ED-44F5-A109-0DA02151700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CCFF050-1683-4A93-A23C-1ADBF45A235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E530DF26-F6BC-4301-A5CA-E14067DD2C69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A4%D0%B0%D0%B9%D0%BB:%D0%A1%D0%B8%D0%BC%D0%B8%D1%80%D0%B5%D0%BD%D0%BA%D0%BE_%D0%9B.jpg" TargetMode="External"/><Relationship Id="rId2" Type="http://schemas.openxmlformats.org/officeDocument/2006/relationships/hyperlink" Target="http://ru.wikipedia.org/wiki/%D0%A1%D0%B5%D0%BB%D0%B5%D0%BA%D1%86%D0%B8%D1%8F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857233"/>
            <a:ext cx="7772400" cy="2743218"/>
          </a:xfrm>
        </p:spPr>
        <p:txBody>
          <a:bodyPr/>
          <a:lstStyle/>
          <a:p>
            <a:r>
              <a:rPr lang="ru-RU" sz="4800" dirty="0" smtClean="0">
                <a:solidFill>
                  <a:srgbClr val="C00000"/>
                </a:solidFill>
              </a:rPr>
              <a:t>Содержание витамина С в яблоках разного срока хранения</a:t>
            </a:r>
            <a:endParaRPr lang="ru-RU" sz="4800" dirty="0">
              <a:solidFill>
                <a:srgbClr val="C00000"/>
              </a:solidFill>
            </a:endParaRP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выполнила Фарафонова Алена ученица </a:t>
            </a:r>
            <a:r>
              <a:rPr lang="ru-RU" smtClean="0"/>
              <a:t>8 </a:t>
            </a:r>
            <a:r>
              <a:rPr lang="ru-RU" smtClean="0"/>
              <a:t>класса</a:t>
            </a:r>
            <a:endParaRPr lang="ru-RU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1" name="Picture 1" descr="D:\Мои документы\Мои рисунки\Изображение25 04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08125" y="0"/>
            <a:ext cx="5921395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7" name="Picture 1" descr="D:\Мои документы\Мои рисунки\Изображение25 03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08125" y="0"/>
            <a:ext cx="6126163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9" name="Picture 3" descr="D:\Мои документы\Мои рисунки\Изображение25 03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7363" y="365125"/>
            <a:ext cx="8169275" cy="6126163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2" name="Picture 2" descr="D:\Мои документы\Мои рисунки\Изображение25 03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08125" y="0"/>
            <a:ext cx="5849957" cy="664371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642911" y="642920"/>
          <a:ext cx="7572427" cy="5807443"/>
        </p:xfrm>
        <a:graphic>
          <a:graphicData uri="http://schemas.openxmlformats.org/drawingml/2006/table">
            <a:tbl>
              <a:tblPr/>
              <a:tblGrid>
                <a:gridCol w="291963"/>
                <a:gridCol w="950371"/>
                <a:gridCol w="1161150"/>
                <a:gridCol w="1311291"/>
                <a:gridCol w="1285884"/>
                <a:gridCol w="1409874"/>
                <a:gridCol w="1161894"/>
              </a:tblGrid>
              <a:tr h="1500196">
                <a:tc>
                  <a:txBody>
                    <a:bodyPr/>
                    <a:lstStyle/>
                    <a:p>
                      <a:pPr marL="71755" marR="717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Calibri"/>
                          <a:ea typeface="Calibri"/>
                          <a:cs typeface="Times New Roman"/>
                        </a:rPr>
                        <a:t>№ </a:t>
                      </a:r>
                      <a:r>
                        <a:rPr lang="ru-RU" sz="1400" b="1" dirty="0" err="1">
                          <a:latin typeface="Calibri"/>
                          <a:ea typeface="Calibri"/>
                          <a:cs typeface="Times New Roman"/>
                        </a:rPr>
                        <a:t>п</a:t>
                      </a:r>
                      <a:r>
                        <a:rPr lang="ru-RU" sz="1400" b="1" dirty="0">
                          <a:latin typeface="Calibri"/>
                          <a:ea typeface="Calibri"/>
                          <a:cs typeface="Times New Roman"/>
                        </a:rPr>
                        <a:t>/</a:t>
                      </a:r>
                      <a:r>
                        <a:rPr lang="ru-RU" sz="1400" b="1" dirty="0" err="1">
                          <a:latin typeface="Calibri"/>
                          <a:ea typeface="Calibri"/>
                          <a:cs typeface="Times New Roman"/>
                        </a:rPr>
                        <a:t>п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71755" marR="717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Calibri"/>
                          <a:ea typeface="Calibri"/>
                          <a:cs typeface="Times New Roman"/>
                        </a:rPr>
                        <a:t>№ </a:t>
                      </a:r>
                      <a:r>
                        <a:rPr lang="ru-RU" sz="1400" b="1" dirty="0" err="1">
                          <a:latin typeface="Calibri"/>
                          <a:ea typeface="Calibri"/>
                          <a:cs typeface="Times New Roman"/>
                        </a:rPr>
                        <a:t>п</a:t>
                      </a:r>
                      <a:r>
                        <a:rPr lang="ru-RU" sz="1400" b="1" dirty="0">
                          <a:latin typeface="Calibri"/>
                          <a:ea typeface="Calibri"/>
                          <a:cs typeface="Times New Roman"/>
                        </a:rPr>
                        <a:t>/</a:t>
                      </a:r>
                      <a:r>
                        <a:rPr lang="ru-RU" sz="1400" b="1" dirty="0" err="1">
                          <a:latin typeface="Calibri"/>
                          <a:ea typeface="Calibri"/>
                          <a:cs typeface="Times New Roman"/>
                        </a:rPr>
                        <a:t>п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736" marR="64736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717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accent4"/>
                          </a:solidFill>
                          <a:latin typeface="Calibri"/>
                          <a:ea typeface="Calibri"/>
                          <a:cs typeface="Times New Roman"/>
                        </a:rPr>
                        <a:t>Дата исследования</a:t>
                      </a:r>
                      <a:endParaRPr lang="ru-RU" sz="1400" dirty="0">
                        <a:solidFill>
                          <a:schemeClr val="accent4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736" marR="64736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717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accent4"/>
                          </a:solidFill>
                          <a:latin typeface="Calibri"/>
                          <a:ea typeface="Calibri"/>
                          <a:cs typeface="Times New Roman"/>
                        </a:rPr>
                        <a:t>Масса целого яблока, г        </a:t>
                      </a:r>
                      <a:r>
                        <a:rPr lang="en-US" sz="1400" b="1" dirty="0">
                          <a:solidFill>
                            <a:schemeClr val="accent4"/>
                          </a:solidFill>
                          <a:latin typeface="Calibri"/>
                          <a:ea typeface="Calibri"/>
                          <a:cs typeface="Times New Roman"/>
                        </a:rPr>
                        <a:t>m</a:t>
                      </a:r>
                      <a:r>
                        <a:rPr lang="ru-RU" sz="1400" b="1" baseline="-25000" dirty="0">
                          <a:solidFill>
                            <a:schemeClr val="accent4"/>
                          </a:solidFill>
                          <a:latin typeface="Calibri"/>
                          <a:ea typeface="Calibri"/>
                          <a:cs typeface="Times New Roman"/>
                        </a:rPr>
                        <a:t>яблока</a:t>
                      </a:r>
                      <a:r>
                        <a:rPr lang="ru-RU" sz="1400" b="1" dirty="0">
                          <a:solidFill>
                            <a:schemeClr val="accent4"/>
                          </a:solidFill>
                          <a:latin typeface="Calibri"/>
                          <a:ea typeface="Calibri"/>
                          <a:cs typeface="Times New Roman"/>
                        </a:rPr>
                        <a:t>           </a:t>
                      </a:r>
                      <a:endParaRPr lang="ru-RU" sz="1400" dirty="0">
                        <a:solidFill>
                          <a:schemeClr val="accent4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736" marR="64736" marT="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717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accent4"/>
                          </a:solidFill>
                          <a:latin typeface="Calibri"/>
                          <a:ea typeface="Calibri"/>
                          <a:cs typeface="Times New Roman"/>
                        </a:rPr>
                        <a:t>Масса пробы яблока                             </a:t>
                      </a:r>
                      <a:r>
                        <a:rPr lang="en-US" sz="1400" b="1" dirty="0">
                          <a:solidFill>
                            <a:schemeClr val="accent4"/>
                          </a:solidFill>
                          <a:latin typeface="Calibri"/>
                          <a:ea typeface="Calibri"/>
                          <a:cs typeface="Times New Roman"/>
                        </a:rPr>
                        <a:t>m</a:t>
                      </a:r>
                      <a:r>
                        <a:rPr lang="ru-RU" sz="1400" b="1" baseline="-25000" dirty="0">
                          <a:solidFill>
                            <a:schemeClr val="accent4"/>
                          </a:solidFill>
                          <a:latin typeface="Calibri"/>
                          <a:ea typeface="Calibri"/>
                          <a:cs typeface="Times New Roman"/>
                        </a:rPr>
                        <a:t>пробы</a:t>
                      </a:r>
                      <a:r>
                        <a:rPr lang="ru-RU" sz="1400" b="1" dirty="0">
                          <a:solidFill>
                            <a:schemeClr val="accent4"/>
                          </a:solidFill>
                          <a:latin typeface="Calibri"/>
                          <a:ea typeface="Calibri"/>
                          <a:cs typeface="Times New Roman"/>
                        </a:rPr>
                        <a:t> ,г                                    </a:t>
                      </a:r>
                      <a:endParaRPr lang="ru-RU" sz="1400" dirty="0">
                        <a:solidFill>
                          <a:schemeClr val="accent4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736" marR="64736" marT="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717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accent4"/>
                          </a:solidFill>
                          <a:latin typeface="Calibri"/>
                          <a:ea typeface="Calibri"/>
                          <a:cs typeface="Times New Roman"/>
                        </a:rPr>
                        <a:t>Объем </a:t>
                      </a:r>
                      <a:endParaRPr lang="ru-RU" sz="1400" dirty="0">
                        <a:solidFill>
                          <a:schemeClr val="accent4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71755" marR="717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chemeClr val="accent4"/>
                          </a:solidFill>
                          <a:latin typeface="Calibri"/>
                          <a:ea typeface="Calibri"/>
                          <a:cs typeface="Times New Roman"/>
                        </a:rPr>
                        <a:t>I</a:t>
                      </a:r>
                      <a:r>
                        <a:rPr lang="ru-RU" sz="1400" b="1" baseline="-25000" dirty="0">
                          <a:solidFill>
                            <a:schemeClr val="accent4"/>
                          </a:solidFill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  <a:r>
                        <a:rPr lang="ru-RU" sz="1400" b="1" dirty="0">
                          <a:solidFill>
                            <a:schemeClr val="accent4"/>
                          </a:solidFill>
                          <a:latin typeface="Calibri"/>
                          <a:ea typeface="Calibri"/>
                          <a:cs typeface="Times New Roman"/>
                        </a:rPr>
                        <a:t>, </a:t>
                      </a:r>
                      <a:r>
                        <a:rPr lang="ru-RU" sz="1400" b="1" dirty="0" err="1">
                          <a:solidFill>
                            <a:schemeClr val="accent4"/>
                          </a:solidFill>
                          <a:latin typeface="Calibri"/>
                          <a:ea typeface="Calibri"/>
                          <a:cs typeface="Times New Roman"/>
                        </a:rPr>
                        <a:t>израсх</a:t>
                      </a:r>
                      <a:r>
                        <a:rPr lang="ru-RU" sz="1400" b="1" dirty="0">
                          <a:solidFill>
                            <a:schemeClr val="accent4"/>
                          </a:solidFill>
                          <a:latin typeface="Calibri"/>
                          <a:ea typeface="Calibri"/>
                          <a:cs typeface="Times New Roman"/>
                        </a:rPr>
                        <a:t>. На  титров.</a:t>
                      </a:r>
                      <a:endParaRPr lang="ru-RU" sz="1400" dirty="0">
                        <a:solidFill>
                          <a:schemeClr val="accent4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71755" marR="717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accent4"/>
                          </a:solidFill>
                          <a:latin typeface="Calibri"/>
                          <a:ea typeface="Calibri"/>
                          <a:cs typeface="Times New Roman"/>
                        </a:rPr>
                        <a:t>Пробы, </a:t>
                      </a:r>
                      <a:r>
                        <a:rPr lang="en-US" sz="1400" b="1" dirty="0" err="1">
                          <a:solidFill>
                            <a:schemeClr val="accent4"/>
                          </a:solidFill>
                          <a:latin typeface="Calibri"/>
                          <a:ea typeface="Calibri"/>
                          <a:cs typeface="Times New Roman"/>
                        </a:rPr>
                        <a:t>V</a:t>
                      </a:r>
                      <a:r>
                        <a:rPr lang="en-US" sz="1400" b="1" baseline="-25000" dirty="0" err="1">
                          <a:solidFill>
                            <a:schemeClr val="accent4"/>
                          </a:solidFill>
                          <a:latin typeface="Calibri"/>
                          <a:ea typeface="Calibri"/>
                          <a:cs typeface="Times New Roman"/>
                        </a:rPr>
                        <a:t>nbnh</a:t>
                      </a:r>
                      <a:r>
                        <a:rPr lang="ru-RU" sz="1400" b="1" dirty="0">
                          <a:solidFill>
                            <a:schemeClr val="accent4"/>
                          </a:solidFill>
                          <a:latin typeface="Calibri"/>
                          <a:ea typeface="Calibri"/>
                          <a:cs typeface="Times New Roman"/>
                        </a:rPr>
                        <a:t> мл</a:t>
                      </a:r>
                      <a:endParaRPr lang="ru-RU" sz="1400" dirty="0">
                        <a:solidFill>
                          <a:schemeClr val="accent4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736" marR="64736" marT="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717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accent4"/>
                          </a:solidFill>
                          <a:latin typeface="Calibri"/>
                          <a:ea typeface="Calibri"/>
                          <a:cs typeface="Times New Roman"/>
                        </a:rPr>
                        <a:t>Масса </a:t>
                      </a:r>
                      <a:r>
                        <a:rPr lang="ru-RU" sz="1400" b="1" dirty="0" err="1">
                          <a:solidFill>
                            <a:schemeClr val="accent4"/>
                          </a:solidFill>
                          <a:latin typeface="Calibri"/>
                          <a:ea typeface="Calibri"/>
                          <a:cs typeface="Times New Roman"/>
                        </a:rPr>
                        <a:t>аскорб</a:t>
                      </a:r>
                      <a:r>
                        <a:rPr lang="ru-RU" sz="1400" b="1" dirty="0">
                          <a:solidFill>
                            <a:schemeClr val="accent4"/>
                          </a:solidFill>
                          <a:latin typeface="Calibri"/>
                          <a:ea typeface="Calibri"/>
                          <a:cs typeface="Times New Roman"/>
                        </a:rPr>
                        <a:t>.  Кислоты в яблоке,  </a:t>
                      </a:r>
                      <a:r>
                        <a:rPr lang="en-US" sz="1400" b="1" dirty="0">
                          <a:solidFill>
                            <a:schemeClr val="accent4"/>
                          </a:solidFill>
                          <a:latin typeface="Calibri"/>
                          <a:ea typeface="Calibri"/>
                          <a:cs typeface="Times New Roman"/>
                        </a:rPr>
                        <a:t>m</a:t>
                      </a:r>
                      <a:r>
                        <a:rPr lang="ru-RU" sz="1400" b="1" baseline="-25000" dirty="0" err="1">
                          <a:solidFill>
                            <a:schemeClr val="accent4"/>
                          </a:solidFill>
                          <a:latin typeface="Calibri"/>
                          <a:ea typeface="Calibri"/>
                          <a:cs typeface="Times New Roman"/>
                        </a:rPr>
                        <a:t>С</a:t>
                      </a:r>
                      <a:r>
                        <a:rPr lang="ru-RU" sz="1400" b="1" dirty="0" err="1">
                          <a:solidFill>
                            <a:schemeClr val="accent4"/>
                          </a:solidFill>
                          <a:latin typeface="Calibri"/>
                          <a:ea typeface="Calibri"/>
                          <a:cs typeface="Times New Roman"/>
                        </a:rPr>
                        <a:t>,г</a:t>
                      </a:r>
                      <a:endParaRPr lang="ru-RU" sz="1400" dirty="0">
                        <a:solidFill>
                          <a:schemeClr val="accent4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736" marR="64736" marT="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717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err="1">
                          <a:solidFill>
                            <a:schemeClr val="accent4"/>
                          </a:solidFill>
                          <a:latin typeface="Calibri"/>
                          <a:ea typeface="Calibri"/>
                          <a:cs typeface="Times New Roman"/>
                        </a:rPr>
                        <a:t>Содерж.аскорб</a:t>
                      </a:r>
                      <a:r>
                        <a:rPr lang="ru-RU" sz="1400" b="1" dirty="0">
                          <a:solidFill>
                            <a:schemeClr val="accent4"/>
                          </a:solidFill>
                          <a:latin typeface="Calibri"/>
                          <a:ea typeface="Calibri"/>
                          <a:cs typeface="Times New Roman"/>
                        </a:rPr>
                        <a:t>.</a:t>
                      </a:r>
                      <a:endParaRPr lang="ru-RU" sz="1400" dirty="0">
                        <a:solidFill>
                          <a:schemeClr val="accent4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71755" marR="717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accent4"/>
                          </a:solidFill>
                          <a:latin typeface="Calibri"/>
                          <a:ea typeface="Calibri"/>
                          <a:cs typeface="Times New Roman"/>
                        </a:rPr>
                        <a:t>кислоты в яблоке, </a:t>
                      </a:r>
                      <a:r>
                        <a:rPr lang="en-US" sz="1400" b="1" dirty="0">
                          <a:solidFill>
                            <a:schemeClr val="accent4"/>
                          </a:solidFill>
                          <a:latin typeface="Calibri"/>
                          <a:ea typeface="Calibri"/>
                          <a:cs typeface="Times New Roman"/>
                        </a:rPr>
                        <a:t>w</a:t>
                      </a:r>
                      <a:r>
                        <a:rPr lang="ru-RU" sz="1400" b="1" dirty="0">
                          <a:solidFill>
                            <a:schemeClr val="accent4"/>
                          </a:solidFill>
                          <a:latin typeface="Calibri"/>
                          <a:ea typeface="Calibri"/>
                          <a:cs typeface="Times New Roman"/>
                        </a:rPr>
                        <a:t>%</a:t>
                      </a:r>
                      <a:endParaRPr lang="ru-RU" sz="1400" dirty="0">
                        <a:solidFill>
                          <a:schemeClr val="accent4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736" marR="64736" marT="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1532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Calibri"/>
                          <a:ea typeface="Calibri"/>
                          <a:cs typeface="Times New Roman"/>
                        </a:rPr>
                        <a:t>1</a:t>
                      </a:r>
                    </a:p>
                  </a:txBody>
                  <a:tcPr marL="64736" marR="647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accent4"/>
                          </a:solidFill>
                          <a:latin typeface="Calibri"/>
                          <a:ea typeface="Calibri"/>
                          <a:cs typeface="Times New Roman"/>
                        </a:rPr>
                        <a:t>10.11.11</a:t>
                      </a:r>
                    </a:p>
                  </a:txBody>
                  <a:tcPr marL="64736" marR="647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accent4"/>
                          </a:solidFill>
                          <a:latin typeface="Calibri"/>
                          <a:ea typeface="Calibri"/>
                          <a:cs typeface="Times New Roman"/>
                        </a:rPr>
                        <a:t>166,5</a:t>
                      </a:r>
                    </a:p>
                  </a:txBody>
                  <a:tcPr marL="64736" marR="647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accent4"/>
                          </a:solidFill>
                          <a:latin typeface="Calibri"/>
                          <a:ea typeface="Calibri"/>
                          <a:cs typeface="Times New Roman"/>
                        </a:rPr>
                        <a:t>25,2</a:t>
                      </a:r>
                    </a:p>
                  </a:txBody>
                  <a:tcPr marL="64736" marR="647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accent4"/>
                          </a:solidFill>
                          <a:latin typeface="Calibri"/>
                          <a:ea typeface="Calibri"/>
                          <a:cs typeface="Times New Roman"/>
                        </a:rPr>
                        <a:t>6,3</a:t>
                      </a:r>
                    </a:p>
                  </a:txBody>
                  <a:tcPr marL="64736" marR="647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accent4"/>
                          </a:solidFill>
                          <a:latin typeface="Calibri"/>
                          <a:ea typeface="Calibri"/>
                          <a:cs typeface="Times New Roman"/>
                        </a:rPr>
                        <a:t>0,0364</a:t>
                      </a:r>
                    </a:p>
                  </a:txBody>
                  <a:tcPr marL="64736" marR="647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chemeClr val="accent4"/>
                          </a:solidFill>
                          <a:latin typeface="Calibri"/>
                          <a:ea typeface="Calibri"/>
                          <a:cs typeface="Times New Roman"/>
                        </a:rPr>
                        <a:t>0,0218</a:t>
                      </a:r>
                    </a:p>
                  </a:txBody>
                  <a:tcPr marL="64736" marR="647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1532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</a:p>
                  </a:txBody>
                  <a:tcPr marL="64736" marR="647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accent4"/>
                          </a:solidFill>
                          <a:latin typeface="Calibri"/>
                          <a:ea typeface="Calibri"/>
                          <a:cs typeface="Times New Roman"/>
                        </a:rPr>
                        <a:t>24.11.11</a:t>
                      </a:r>
                    </a:p>
                  </a:txBody>
                  <a:tcPr marL="64736" marR="647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accent4"/>
                          </a:solidFill>
                          <a:latin typeface="Calibri"/>
                          <a:ea typeface="Calibri"/>
                          <a:cs typeface="Times New Roman"/>
                        </a:rPr>
                        <a:t>136,7</a:t>
                      </a:r>
                    </a:p>
                  </a:txBody>
                  <a:tcPr marL="64736" marR="647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accent4"/>
                          </a:solidFill>
                          <a:latin typeface="Calibri"/>
                          <a:ea typeface="Calibri"/>
                          <a:cs typeface="Times New Roman"/>
                        </a:rPr>
                        <a:t>18,3</a:t>
                      </a:r>
                    </a:p>
                  </a:txBody>
                  <a:tcPr marL="64736" marR="647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accent4"/>
                          </a:solidFill>
                          <a:latin typeface="Calibri"/>
                          <a:ea typeface="Calibri"/>
                          <a:cs typeface="Times New Roman"/>
                        </a:rPr>
                        <a:t>4,9</a:t>
                      </a:r>
                    </a:p>
                  </a:txBody>
                  <a:tcPr marL="64736" marR="647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accent4"/>
                          </a:solidFill>
                          <a:latin typeface="Calibri"/>
                          <a:ea typeface="Calibri"/>
                          <a:cs typeface="Times New Roman"/>
                        </a:rPr>
                        <a:t>0,0320</a:t>
                      </a:r>
                    </a:p>
                  </a:txBody>
                  <a:tcPr marL="64736" marR="647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chemeClr val="accent4"/>
                          </a:solidFill>
                          <a:latin typeface="Calibri"/>
                          <a:ea typeface="Calibri"/>
                          <a:cs typeface="Times New Roman"/>
                        </a:rPr>
                        <a:t>0,023</a:t>
                      </a:r>
                    </a:p>
                  </a:txBody>
                  <a:tcPr marL="64736" marR="647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1532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Calibri"/>
                          <a:ea typeface="Calibri"/>
                          <a:cs typeface="Times New Roman"/>
                        </a:rPr>
                        <a:t>3</a:t>
                      </a:r>
                    </a:p>
                  </a:txBody>
                  <a:tcPr marL="64736" marR="647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accent4"/>
                          </a:solidFill>
                          <a:latin typeface="Calibri"/>
                          <a:ea typeface="Calibri"/>
                          <a:cs typeface="Times New Roman"/>
                        </a:rPr>
                        <a:t>8.12.11</a:t>
                      </a:r>
                    </a:p>
                  </a:txBody>
                  <a:tcPr marL="64736" marR="647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chemeClr val="accent4"/>
                          </a:solidFill>
                          <a:latin typeface="Calibri"/>
                          <a:ea typeface="Calibri"/>
                          <a:cs typeface="Times New Roman"/>
                        </a:rPr>
                        <a:t>122,45</a:t>
                      </a:r>
                    </a:p>
                  </a:txBody>
                  <a:tcPr marL="64736" marR="647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accent4"/>
                          </a:solidFill>
                          <a:latin typeface="Calibri"/>
                          <a:ea typeface="Calibri"/>
                          <a:cs typeface="Times New Roman"/>
                        </a:rPr>
                        <a:t>21,45</a:t>
                      </a:r>
                    </a:p>
                  </a:txBody>
                  <a:tcPr marL="64736" marR="647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accent4"/>
                          </a:solidFill>
                          <a:latin typeface="Calibri"/>
                          <a:ea typeface="Calibri"/>
                          <a:cs typeface="Times New Roman"/>
                        </a:rPr>
                        <a:t>3,0</a:t>
                      </a:r>
                    </a:p>
                  </a:txBody>
                  <a:tcPr marL="64736" marR="647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accent4"/>
                          </a:solidFill>
                          <a:latin typeface="Calibri"/>
                          <a:ea typeface="Calibri"/>
                          <a:cs typeface="Times New Roman"/>
                        </a:rPr>
                        <a:t>0,015</a:t>
                      </a:r>
                    </a:p>
                  </a:txBody>
                  <a:tcPr marL="64736" marR="647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accent4"/>
                          </a:solidFill>
                          <a:latin typeface="Calibri"/>
                          <a:ea typeface="Calibri"/>
                          <a:cs typeface="Times New Roman"/>
                        </a:rPr>
                        <a:t>0,0122</a:t>
                      </a:r>
                    </a:p>
                  </a:txBody>
                  <a:tcPr marL="64736" marR="647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1532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Calibri"/>
                          <a:ea typeface="Calibri"/>
                          <a:cs typeface="Times New Roman"/>
                        </a:rPr>
                        <a:t>4</a:t>
                      </a:r>
                    </a:p>
                  </a:txBody>
                  <a:tcPr marL="64736" marR="647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accent4"/>
                          </a:solidFill>
                          <a:latin typeface="Calibri"/>
                          <a:ea typeface="Calibri"/>
                          <a:cs typeface="Times New Roman"/>
                        </a:rPr>
                        <a:t>22.12.11</a:t>
                      </a:r>
                    </a:p>
                  </a:txBody>
                  <a:tcPr marL="64736" marR="647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chemeClr val="accent4"/>
                          </a:solidFill>
                          <a:latin typeface="Calibri"/>
                          <a:ea typeface="Calibri"/>
                          <a:cs typeface="Times New Roman"/>
                        </a:rPr>
                        <a:t>128,85</a:t>
                      </a:r>
                    </a:p>
                  </a:txBody>
                  <a:tcPr marL="64736" marR="647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chemeClr val="accent4"/>
                          </a:solidFill>
                          <a:latin typeface="Calibri"/>
                          <a:ea typeface="Calibri"/>
                          <a:cs typeface="Times New Roman"/>
                        </a:rPr>
                        <a:t>29,9</a:t>
                      </a:r>
                    </a:p>
                  </a:txBody>
                  <a:tcPr marL="64736" marR="647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accent4"/>
                          </a:solidFill>
                          <a:latin typeface="Calibri"/>
                          <a:ea typeface="Calibri"/>
                          <a:cs typeface="Times New Roman"/>
                        </a:rPr>
                        <a:t>3,1</a:t>
                      </a:r>
                    </a:p>
                  </a:txBody>
                  <a:tcPr marL="64736" marR="647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accent4"/>
                          </a:solidFill>
                          <a:latin typeface="Calibri"/>
                          <a:ea typeface="Calibri"/>
                          <a:cs typeface="Times New Roman"/>
                        </a:rPr>
                        <a:t>0,0117</a:t>
                      </a:r>
                    </a:p>
                  </a:txBody>
                  <a:tcPr marL="64736" marR="647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accent4"/>
                          </a:solidFill>
                          <a:latin typeface="Calibri"/>
                          <a:ea typeface="Calibri"/>
                          <a:cs typeface="Times New Roman"/>
                        </a:rPr>
                        <a:t>0,0091</a:t>
                      </a:r>
                    </a:p>
                  </a:txBody>
                  <a:tcPr marL="64736" marR="647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1532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Calibri"/>
                          <a:ea typeface="Calibri"/>
                          <a:cs typeface="Times New Roman"/>
                        </a:rPr>
                        <a:t>5</a:t>
                      </a:r>
                    </a:p>
                  </a:txBody>
                  <a:tcPr marL="64736" marR="647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accent4"/>
                          </a:solidFill>
                          <a:latin typeface="Calibri"/>
                          <a:ea typeface="Calibri"/>
                          <a:cs typeface="Times New Roman"/>
                        </a:rPr>
                        <a:t>11.01.12</a:t>
                      </a:r>
                    </a:p>
                  </a:txBody>
                  <a:tcPr marL="64736" marR="647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chemeClr val="accent4"/>
                          </a:solidFill>
                          <a:latin typeface="Calibri"/>
                          <a:ea typeface="Calibri"/>
                          <a:cs typeface="Times New Roman"/>
                        </a:rPr>
                        <a:t>140</a:t>
                      </a:r>
                    </a:p>
                  </a:txBody>
                  <a:tcPr marL="64736" marR="647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chemeClr val="accent4"/>
                          </a:solidFill>
                          <a:latin typeface="Calibri"/>
                          <a:ea typeface="Calibri"/>
                          <a:cs typeface="Times New Roman"/>
                        </a:rPr>
                        <a:t>32,65</a:t>
                      </a:r>
                    </a:p>
                  </a:txBody>
                  <a:tcPr marL="64736" marR="647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chemeClr val="accent4"/>
                          </a:solidFill>
                          <a:latin typeface="Calibri"/>
                          <a:ea typeface="Calibri"/>
                          <a:cs typeface="Times New Roman"/>
                        </a:rPr>
                        <a:t>3,2</a:t>
                      </a:r>
                    </a:p>
                  </a:txBody>
                  <a:tcPr marL="64736" marR="647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accent4"/>
                          </a:solidFill>
                          <a:latin typeface="Calibri"/>
                          <a:ea typeface="Calibri"/>
                          <a:cs typeface="Times New Roman"/>
                        </a:rPr>
                        <a:t>0,012</a:t>
                      </a:r>
                    </a:p>
                  </a:txBody>
                  <a:tcPr marL="64736" marR="647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accent4"/>
                          </a:solidFill>
                          <a:latin typeface="Calibri"/>
                          <a:ea typeface="Calibri"/>
                          <a:cs typeface="Times New Roman"/>
                        </a:rPr>
                        <a:t>0,0086</a:t>
                      </a:r>
                    </a:p>
                  </a:txBody>
                  <a:tcPr marL="64736" marR="647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1532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Calibri"/>
                          <a:ea typeface="Calibri"/>
                          <a:cs typeface="Times New Roman"/>
                        </a:rPr>
                        <a:t>6</a:t>
                      </a:r>
                    </a:p>
                  </a:txBody>
                  <a:tcPr marL="64736" marR="647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accent4"/>
                          </a:solidFill>
                          <a:latin typeface="Calibri"/>
                          <a:ea typeface="Calibri"/>
                          <a:cs typeface="Times New Roman"/>
                        </a:rPr>
                        <a:t>16.01.12</a:t>
                      </a:r>
                    </a:p>
                  </a:txBody>
                  <a:tcPr marL="64736" marR="647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accent4"/>
                          </a:solidFill>
                          <a:latin typeface="Calibri"/>
                          <a:ea typeface="Calibri"/>
                          <a:cs typeface="Times New Roman"/>
                        </a:rPr>
                        <a:t>138,55</a:t>
                      </a:r>
                    </a:p>
                  </a:txBody>
                  <a:tcPr marL="64736" marR="647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chemeClr val="accent4"/>
                          </a:solidFill>
                          <a:latin typeface="Calibri"/>
                          <a:ea typeface="Calibri"/>
                          <a:cs typeface="Times New Roman"/>
                        </a:rPr>
                        <a:t>26,4</a:t>
                      </a:r>
                    </a:p>
                  </a:txBody>
                  <a:tcPr marL="64736" marR="647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chemeClr val="accent4"/>
                          </a:solidFill>
                          <a:latin typeface="Calibri"/>
                          <a:ea typeface="Calibri"/>
                          <a:cs typeface="Times New Roman"/>
                        </a:rPr>
                        <a:t>2,5</a:t>
                      </a:r>
                    </a:p>
                  </a:txBody>
                  <a:tcPr marL="64736" marR="647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accent4"/>
                          </a:solidFill>
                          <a:latin typeface="Calibri"/>
                          <a:ea typeface="Calibri"/>
                          <a:cs typeface="Times New Roman"/>
                        </a:rPr>
                        <a:t>0,0115</a:t>
                      </a:r>
                    </a:p>
                  </a:txBody>
                  <a:tcPr marL="64736" marR="647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accent4"/>
                          </a:solidFill>
                          <a:latin typeface="Calibri"/>
                          <a:ea typeface="Calibri"/>
                          <a:cs typeface="Times New Roman"/>
                        </a:rPr>
                        <a:t>0,0083</a:t>
                      </a:r>
                    </a:p>
                  </a:txBody>
                  <a:tcPr marL="64736" marR="647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1532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Calibri"/>
                          <a:ea typeface="Calibri"/>
                          <a:cs typeface="Times New Roman"/>
                        </a:rPr>
                        <a:t>7</a:t>
                      </a:r>
                    </a:p>
                  </a:txBody>
                  <a:tcPr marL="64736" marR="647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accent4"/>
                          </a:solidFill>
                          <a:latin typeface="Calibri"/>
                          <a:ea typeface="Calibri"/>
                          <a:cs typeface="Times New Roman"/>
                        </a:rPr>
                        <a:t>28.01.12</a:t>
                      </a:r>
                    </a:p>
                  </a:txBody>
                  <a:tcPr marL="64736" marR="647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accent4"/>
                          </a:solidFill>
                          <a:latin typeface="Calibri"/>
                          <a:ea typeface="Calibri"/>
                          <a:cs typeface="Times New Roman"/>
                        </a:rPr>
                        <a:t>145,35</a:t>
                      </a:r>
                    </a:p>
                  </a:txBody>
                  <a:tcPr marL="64736" marR="647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chemeClr val="accent4"/>
                          </a:solidFill>
                          <a:latin typeface="Calibri"/>
                          <a:ea typeface="Calibri"/>
                          <a:cs typeface="Times New Roman"/>
                        </a:rPr>
                        <a:t>33,1</a:t>
                      </a:r>
                    </a:p>
                  </a:txBody>
                  <a:tcPr marL="64736" marR="647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chemeClr val="accent4"/>
                          </a:solidFill>
                          <a:latin typeface="Calibri"/>
                          <a:ea typeface="Calibri"/>
                          <a:cs typeface="Times New Roman"/>
                        </a:rPr>
                        <a:t>2,4</a:t>
                      </a:r>
                    </a:p>
                  </a:txBody>
                  <a:tcPr marL="64736" marR="647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chemeClr val="accent4"/>
                          </a:solidFill>
                          <a:latin typeface="Calibri"/>
                          <a:ea typeface="Calibri"/>
                          <a:cs typeface="Times New Roman"/>
                        </a:rPr>
                        <a:t>0,0092</a:t>
                      </a:r>
                    </a:p>
                  </a:txBody>
                  <a:tcPr marL="64736" marR="647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accent4"/>
                          </a:solidFill>
                          <a:latin typeface="Calibri"/>
                          <a:ea typeface="Calibri"/>
                          <a:cs typeface="Times New Roman"/>
                        </a:rPr>
                        <a:t>0,0063</a:t>
                      </a:r>
                    </a:p>
                  </a:txBody>
                  <a:tcPr marL="64736" marR="647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0" y="167006"/>
            <a:ext cx="91440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800" b="1" u="sng" dirty="0">
                <a:solidFill>
                  <a:srgbClr val="C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т</a:t>
            </a:r>
            <a:r>
              <a:rPr kumimoji="0" lang="ru-RU" sz="2800" b="1" i="0" u="sng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аблица «Результаты исследований»</a:t>
            </a:r>
            <a:endParaRPr kumimoji="0" lang="ru-RU" sz="2800" b="0" i="0" u="sng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9600" cy="1143000"/>
          </a:xfrm>
        </p:spPr>
        <p:txBody>
          <a:bodyPr/>
          <a:lstStyle/>
          <a:p>
            <a:pPr algn="ctr"/>
            <a:r>
              <a:rPr lang="ru-RU" sz="5400" b="1" u="sng" dirty="0" smtClean="0">
                <a:solidFill>
                  <a:srgbClr val="002060"/>
                </a:solidFill>
              </a:rPr>
              <a:t>расчетные формулы</a:t>
            </a:r>
            <a:endParaRPr lang="ru-RU" sz="5400" b="1" u="sng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4000" b="1" u="sng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масса </a:t>
            </a:r>
            <a:r>
              <a:rPr lang="ru-RU" sz="4000" b="1" u="sng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пробы(</a:t>
            </a:r>
            <a:r>
              <a:rPr lang="en-US" sz="4000" b="1" u="sng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</a:t>
            </a:r>
            <a:r>
              <a:rPr lang="ru-RU" sz="4000" b="1" u="sng" baseline="-25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пробы</a:t>
            </a:r>
            <a:r>
              <a:rPr lang="ru-RU" sz="4000" b="1" u="sng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 </a:t>
            </a:r>
            <a:r>
              <a:rPr lang="ru-RU" sz="4400" u="sng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4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                          </a:t>
            </a:r>
            <a:r>
              <a:rPr lang="en-US" sz="4800" b="1" dirty="0" smtClean="0">
                <a:solidFill>
                  <a:srgbClr val="C00000"/>
                </a:solidFill>
                <a:latin typeface="+mn-lt"/>
                <a:ea typeface="+mn-ea"/>
                <a:cs typeface="+mn-cs"/>
              </a:rPr>
              <a:t>m</a:t>
            </a:r>
            <a:r>
              <a:rPr lang="ru-RU" sz="4800" b="1" baseline="-25000" dirty="0" err="1">
                <a:solidFill>
                  <a:srgbClr val="C00000"/>
                </a:solidFill>
                <a:latin typeface="+mn-lt"/>
                <a:ea typeface="+mn-ea"/>
                <a:cs typeface="+mn-cs"/>
              </a:rPr>
              <a:t>пробы</a:t>
            </a:r>
            <a:r>
              <a:rPr lang="ru-RU" sz="4800" b="1" dirty="0" err="1">
                <a:solidFill>
                  <a:srgbClr val="C00000"/>
                </a:solidFill>
                <a:latin typeface="+mn-lt"/>
                <a:ea typeface="+mn-ea"/>
                <a:cs typeface="+mn-cs"/>
              </a:rPr>
              <a:t>=</a:t>
            </a:r>
            <a:r>
              <a:rPr lang="en-US" sz="4800" b="1" dirty="0">
                <a:solidFill>
                  <a:srgbClr val="C00000"/>
                </a:solidFill>
                <a:latin typeface="+mn-lt"/>
                <a:ea typeface="+mn-ea"/>
                <a:cs typeface="+mn-cs"/>
              </a:rPr>
              <a:t>m</a:t>
            </a:r>
            <a:r>
              <a:rPr lang="ru-RU" sz="4800" b="1" baseline="-25000" dirty="0">
                <a:solidFill>
                  <a:srgbClr val="C00000"/>
                </a:solidFill>
                <a:latin typeface="+mn-lt"/>
                <a:ea typeface="+mn-ea"/>
                <a:cs typeface="+mn-cs"/>
              </a:rPr>
              <a:t>яблока </a:t>
            </a:r>
            <a:r>
              <a:rPr lang="ru-RU" sz="4800" b="1" dirty="0">
                <a:solidFill>
                  <a:srgbClr val="C00000"/>
                </a:solidFill>
                <a:latin typeface="+mn-lt"/>
                <a:ea typeface="+mn-ea"/>
                <a:cs typeface="+mn-cs"/>
              </a:rPr>
              <a:t>– </a:t>
            </a:r>
            <a:r>
              <a:rPr lang="en-US" sz="4800" b="1" dirty="0">
                <a:solidFill>
                  <a:srgbClr val="C00000"/>
                </a:solidFill>
                <a:latin typeface="+mn-lt"/>
                <a:ea typeface="+mn-ea"/>
                <a:cs typeface="+mn-cs"/>
              </a:rPr>
              <a:t>m</a:t>
            </a:r>
            <a:r>
              <a:rPr lang="ru-RU" sz="4800" b="1" baseline="-25000" dirty="0">
                <a:solidFill>
                  <a:srgbClr val="C00000"/>
                </a:solidFill>
                <a:latin typeface="+mn-lt"/>
                <a:ea typeface="+mn-ea"/>
                <a:cs typeface="+mn-cs"/>
              </a:rPr>
              <a:t>ломтика</a:t>
            </a:r>
            <a:endParaRPr lang="ru-RU" sz="4800" b="1" dirty="0">
              <a:solidFill>
                <a:srgbClr val="C00000"/>
              </a:solidFill>
              <a:latin typeface="+mn-lt"/>
              <a:ea typeface="+mn-ea"/>
              <a:cs typeface="+mn-cs"/>
            </a:endParaRPr>
          </a:p>
          <a:p>
            <a:r>
              <a:rPr lang="ru-RU" sz="3600" b="1" u="sng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содержание </a:t>
            </a:r>
            <a:r>
              <a:rPr lang="ru-RU" sz="3600" b="1" u="sng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аскорбиновой кислоты в яблоке (</a:t>
            </a:r>
            <a:r>
              <a:rPr lang="en-US" sz="3600" b="1" u="sng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</a:t>
            </a:r>
            <a:r>
              <a:rPr lang="ru-RU" sz="3600" b="1" u="sng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 </a:t>
            </a:r>
          </a:p>
          <a:p>
            <a:r>
              <a:rPr lang="ru-RU" sz="4400" b="1" dirty="0" err="1">
                <a:solidFill>
                  <a:srgbClr val="C00000"/>
                </a:solidFill>
                <a:latin typeface="+mn-lt"/>
                <a:ea typeface="+mn-ea"/>
                <a:cs typeface="+mn-cs"/>
              </a:rPr>
              <a:t>w</a:t>
            </a:r>
            <a:r>
              <a:rPr lang="ru-RU" sz="4400" b="1" dirty="0">
                <a:solidFill>
                  <a:srgbClr val="C00000"/>
                </a:solidFill>
                <a:latin typeface="+mn-lt"/>
                <a:ea typeface="+mn-ea"/>
                <a:cs typeface="+mn-cs"/>
              </a:rPr>
              <a:t>(%) = </a:t>
            </a:r>
            <a:r>
              <a:rPr lang="ru-RU" sz="4400" b="1" dirty="0" err="1" smtClean="0">
                <a:solidFill>
                  <a:srgbClr val="C00000"/>
                </a:solidFill>
                <a:latin typeface="+mn-lt"/>
                <a:ea typeface="+mn-ea"/>
                <a:cs typeface="+mn-cs"/>
              </a:rPr>
              <a:t>V</a:t>
            </a:r>
            <a:r>
              <a:rPr lang="ru-RU" sz="4400" b="1" baseline="-25000" dirty="0" err="1" smtClean="0">
                <a:solidFill>
                  <a:srgbClr val="C00000"/>
                </a:solidFill>
                <a:latin typeface="+mn-lt"/>
                <a:ea typeface="+mn-ea"/>
                <a:cs typeface="+mn-cs"/>
              </a:rPr>
              <a:t>титр</a:t>
            </a:r>
            <a:r>
              <a:rPr lang="ru-RU" sz="4400" b="1" dirty="0" smtClean="0">
                <a:solidFill>
                  <a:srgbClr val="C00000"/>
                </a:solidFill>
                <a:latin typeface="+mn-lt"/>
                <a:ea typeface="+mn-ea"/>
                <a:cs typeface="+mn-cs"/>
              </a:rPr>
              <a:t>*0,875/10m</a:t>
            </a:r>
            <a:r>
              <a:rPr lang="ru-RU" sz="4400" b="1" baseline="-25000" dirty="0" smtClean="0">
                <a:solidFill>
                  <a:srgbClr val="C00000"/>
                </a:solidFill>
                <a:latin typeface="+mn-lt"/>
                <a:ea typeface="+mn-ea"/>
                <a:cs typeface="+mn-cs"/>
              </a:rPr>
              <a:t>пробы</a:t>
            </a:r>
            <a:r>
              <a:rPr lang="ru-RU" sz="4400" b="1" dirty="0" smtClean="0">
                <a:solidFill>
                  <a:srgbClr val="C00000"/>
                </a:solidFill>
                <a:latin typeface="+mn-lt"/>
                <a:ea typeface="+mn-ea"/>
                <a:cs typeface="+mn-cs"/>
              </a:rPr>
              <a:t> </a:t>
            </a:r>
            <a:endParaRPr lang="ru-RU" sz="44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82726"/>
          </a:xfrm>
        </p:spPr>
        <p:txBody>
          <a:bodyPr/>
          <a:lstStyle/>
          <a:p>
            <a:r>
              <a:rPr lang="ru-RU" sz="3600" dirty="0" smtClean="0">
                <a:solidFill>
                  <a:srgbClr val="C00000"/>
                </a:solidFill>
              </a:rPr>
              <a:t>содержание </a:t>
            </a:r>
            <a:r>
              <a:rPr lang="ru-RU" sz="3600" dirty="0" err="1" smtClean="0">
                <a:solidFill>
                  <a:srgbClr val="C00000"/>
                </a:solidFill>
              </a:rPr>
              <a:t>витаминаС</a:t>
            </a:r>
            <a:r>
              <a:rPr lang="ru-RU" sz="3600" dirty="0" smtClean="0">
                <a:solidFill>
                  <a:srgbClr val="C00000"/>
                </a:solidFill>
              </a:rPr>
              <a:t>(%) в яблоках с 10.11.2011 по 28.01.2012</a:t>
            </a:r>
            <a:r>
              <a:rPr lang="ru-RU" sz="3600" dirty="0" smtClean="0"/>
              <a:t/>
            </a:r>
            <a:br>
              <a:rPr lang="ru-RU" sz="3600" dirty="0" smtClean="0"/>
            </a:br>
            <a:endParaRPr lang="ru-RU" sz="3600" dirty="0"/>
          </a:p>
        </p:txBody>
      </p:sp>
      <p:graphicFrame>
        <p:nvGraphicFramePr>
          <p:cNvPr id="9" name="Содержимое 8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b="1" dirty="0" smtClean="0">
                <a:solidFill>
                  <a:srgbClr val="C00000"/>
                </a:solidFill>
              </a:rPr>
              <a:t>Содержание витамина С в яблоках с 10.11.2011 по 28.01.2012</a:t>
            </a:r>
            <a:endParaRPr lang="ru-RU" sz="3600" b="1" dirty="0">
              <a:solidFill>
                <a:srgbClr val="C00000"/>
              </a:solidFill>
            </a:endParaRPr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928670"/>
            <a:ext cx="8229600" cy="4071966"/>
          </a:xfrm>
        </p:spPr>
        <p:txBody>
          <a:bodyPr/>
          <a:lstStyle/>
          <a:p>
            <a:pPr algn="ctr"/>
            <a:r>
              <a:rPr lang="ru-RU" sz="8800" dirty="0" smtClean="0">
                <a:solidFill>
                  <a:srgbClr val="C00000"/>
                </a:solidFill>
              </a:rPr>
              <a:t>СПАСИБО ЗА ВНИМАНИЕ</a:t>
            </a:r>
            <a:endParaRPr lang="ru-RU" sz="88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u="sng" dirty="0">
                <a:solidFill>
                  <a:srgbClr val="002060"/>
                </a:solidFill>
                <a:latin typeface="+mj-lt"/>
                <a:ea typeface="+mj-ea"/>
                <a:cs typeface="+mj-cs"/>
              </a:rPr>
              <a:t>В 1912 году польский учёный </a:t>
            </a:r>
            <a:r>
              <a:rPr lang="ru-RU" sz="3600" i="1" u="sng" dirty="0">
                <a:solidFill>
                  <a:srgbClr val="002060"/>
                </a:solidFill>
                <a:latin typeface="+mj-lt"/>
                <a:ea typeface="+mj-ea"/>
                <a:cs typeface="+mj-cs"/>
              </a:rPr>
              <a:t>К. </a:t>
            </a:r>
            <a:r>
              <a:rPr lang="ru-RU" sz="3600" i="1" u="sng" dirty="0" err="1">
                <a:solidFill>
                  <a:srgbClr val="002060"/>
                </a:solidFill>
                <a:latin typeface="+mj-lt"/>
                <a:ea typeface="+mj-ea"/>
                <a:cs typeface="+mj-cs"/>
              </a:rPr>
              <a:t>Функ</a:t>
            </a:r>
            <a:r>
              <a:rPr lang="ru-RU" sz="3600" u="sng" dirty="0">
                <a:solidFill>
                  <a:srgbClr val="002060"/>
                </a:solidFill>
                <a:latin typeface="+mj-lt"/>
                <a:ea typeface="+mj-ea"/>
                <a:cs typeface="+mj-cs"/>
              </a:rPr>
              <a:t> ввел понятие витамины. 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3600" dirty="0">
                <a:solidFill>
                  <a:srgbClr val="C00000"/>
                </a:solidFill>
                <a:latin typeface="+mn-lt"/>
                <a:ea typeface="+mn-ea"/>
                <a:cs typeface="+mn-cs"/>
              </a:rPr>
              <a:t>Витамины (от лат. «</a:t>
            </a:r>
            <a:r>
              <a:rPr lang="ru-RU" sz="3600" dirty="0" err="1">
                <a:solidFill>
                  <a:srgbClr val="C00000"/>
                </a:solidFill>
                <a:latin typeface="+mn-lt"/>
                <a:ea typeface="+mn-ea"/>
                <a:cs typeface="+mn-cs"/>
              </a:rPr>
              <a:t>vita</a:t>
            </a:r>
            <a:r>
              <a:rPr lang="ru-RU" sz="3600" dirty="0">
                <a:solidFill>
                  <a:srgbClr val="C00000"/>
                </a:solidFill>
                <a:latin typeface="+mn-lt"/>
                <a:ea typeface="+mn-ea"/>
                <a:cs typeface="+mn-cs"/>
              </a:rPr>
              <a:t>» - жизнь) - низкомолекулярные органические соединения различного химического строения, необходимые для осуществления жизненно важных </a:t>
            </a:r>
            <a:r>
              <a:rPr lang="ru-RU" sz="3600" dirty="0" smtClean="0">
                <a:solidFill>
                  <a:srgbClr val="C00000"/>
                </a:solidFill>
                <a:latin typeface="+mn-lt"/>
                <a:ea typeface="+mn-ea"/>
                <a:cs typeface="+mn-cs"/>
              </a:rPr>
              <a:t>биохимических </a:t>
            </a:r>
            <a:r>
              <a:rPr lang="ru-RU" sz="3600" dirty="0">
                <a:solidFill>
                  <a:srgbClr val="C00000"/>
                </a:solidFill>
                <a:latin typeface="+mn-lt"/>
                <a:ea typeface="+mn-ea"/>
                <a:cs typeface="+mn-cs"/>
              </a:rPr>
              <a:t>и физиологических процессов в живых организмах. </a:t>
            </a:r>
          </a:p>
          <a:p>
            <a:endParaRPr lang="ru-RU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6000" b="1" u="sng" dirty="0" smtClean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цель </a:t>
            </a:r>
            <a:r>
              <a:rPr lang="ru-RU" sz="6000" b="1" u="sng" dirty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исследования </a:t>
            </a:r>
            <a:endParaRPr lang="ru-RU" sz="6000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4400" u="sng" dirty="0">
                <a:solidFill>
                  <a:srgbClr val="002060"/>
                </a:solidFill>
                <a:latin typeface="+mn-lt"/>
                <a:ea typeface="+mn-ea"/>
                <a:cs typeface="+mn-cs"/>
              </a:rPr>
              <a:t>определение в динамике содержания витамина </a:t>
            </a:r>
            <a:r>
              <a:rPr lang="ru-RU" sz="4400" u="sng" dirty="0" smtClean="0">
                <a:solidFill>
                  <a:srgbClr val="002060"/>
                </a:solidFill>
                <a:latin typeface="+mn-lt"/>
                <a:ea typeface="+mn-ea"/>
                <a:cs typeface="+mn-cs"/>
              </a:rPr>
              <a:t>С в яблоках  сорта «ренет </a:t>
            </a:r>
            <a:r>
              <a:rPr lang="ru-RU" sz="4400" u="sng" dirty="0" err="1" smtClean="0">
                <a:solidFill>
                  <a:srgbClr val="002060"/>
                </a:solidFill>
                <a:latin typeface="+mn-lt"/>
                <a:ea typeface="+mn-ea"/>
                <a:cs typeface="+mn-cs"/>
              </a:rPr>
              <a:t>Симиренко</a:t>
            </a:r>
            <a:r>
              <a:rPr lang="ru-RU" sz="4400" u="sng" dirty="0" smtClean="0">
                <a:solidFill>
                  <a:srgbClr val="002060"/>
                </a:solidFill>
                <a:latin typeface="+mn-lt"/>
                <a:ea typeface="+mn-ea"/>
                <a:cs typeface="+mn-cs"/>
              </a:rPr>
              <a:t>», реализуемых через торговую сеть, в </a:t>
            </a:r>
            <a:r>
              <a:rPr lang="ru-RU" sz="4400" u="sng" dirty="0">
                <a:solidFill>
                  <a:srgbClr val="002060"/>
                </a:solidFill>
                <a:latin typeface="+mn-lt"/>
                <a:ea typeface="+mn-ea"/>
                <a:cs typeface="+mn-cs"/>
              </a:rPr>
              <a:t>условиях школьной лаборатории </a:t>
            </a:r>
            <a:r>
              <a:rPr lang="ru-RU" sz="4400" u="sng" dirty="0" smtClean="0">
                <a:solidFill>
                  <a:srgbClr val="002060"/>
                </a:solidFill>
                <a:latin typeface="+mn-lt"/>
                <a:ea typeface="+mn-ea"/>
                <a:cs typeface="+mn-cs"/>
              </a:rPr>
              <a:t>в</a:t>
            </a:r>
            <a:endParaRPr lang="ru-RU" sz="4400" dirty="0">
              <a:solidFill>
                <a:srgbClr val="002060"/>
              </a:solidFill>
              <a:latin typeface="+mn-lt"/>
              <a:ea typeface="+mn-ea"/>
              <a:cs typeface="+mn-cs"/>
            </a:endParaRPr>
          </a:p>
          <a:p>
            <a:endParaRPr lang="ru-RU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4800" b="1" u="sng" dirty="0" smtClean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Гипотеза исследования </a:t>
            </a:r>
            <a:endParaRPr lang="ru-RU" sz="4800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5400" u="sng" dirty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если хранить яблоки длительное время, то содержание витамина С в них </a:t>
            </a:r>
            <a:r>
              <a:rPr lang="ru-RU" sz="5400" u="sng" dirty="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уменьшается</a:t>
            </a:r>
            <a:r>
              <a:rPr lang="ru-RU" sz="5400" u="sng" dirty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.</a:t>
            </a:r>
            <a:br>
              <a:rPr lang="ru-RU" sz="5400" u="sng" dirty="0">
                <a:solidFill>
                  <a:schemeClr val="tx2"/>
                </a:solidFill>
                <a:latin typeface="+mn-lt"/>
                <a:ea typeface="+mn-ea"/>
                <a:cs typeface="+mn-cs"/>
              </a:rPr>
            </a:br>
            <a:endParaRPr lang="ru-RU" sz="5400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5400" b="1" u="sng" dirty="0" smtClean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задачи исследования</a:t>
            </a:r>
            <a:endParaRPr lang="ru-RU" sz="5400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z="2800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Изучить имеющуюся литературу по витаминам, витамину С, </a:t>
            </a:r>
            <a:r>
              <a:rPr lang="ru-RU" sz="28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яблокам</a:t>
            </a:r>
            <a:r>
              <a:rPr lang="ru-RU" sz="2800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;</a:t>
            </a:r>
          </a:p>
          <a:p>
            <a:pPr lvl="0"/>
            <a:r>
              <a:rPr lang="ru-RU" sz="2800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изучить основные методы анализа определения витамина С;</a:t>
            </a:r>
          </a:p>
          <a:p>
            <a:pPr lvl="0"/>
            <a:r>
              <a:rPr lang="ru-RU" sz="2800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определить экспериментальным путем содержание аскорбиновой кислоты в яблоках одного сорта во время хранения;</a:t>
            </a:r>
          </a:p>
          <a:p>
            <a:pPr lvl="0"/>
            <a:r>
              <a:rPr lang="ru-RU" sz="2800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обработать результаты исследования и сделать выводы.</a:t>
            </a:r>
          </a:p>
          <a:p>
            <a:endParaRPr lang="ru-RU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5400" b="1" dirty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Методы исследования</a:t>
            </a:r>
            <a:r>
              <a:rPr lang="ru-RU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:</a:t>
            </a:r>
            <a:r>
              <a:rPr lang="ru-RU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</a:t>
            </a:r>
            <a:br>
              <a:rPr lang="ru-RU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z="4400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эмпирические  (эксперимент, </a:t>
            </a:r>
            <a:r>
              <a:rPr lang="ru-RU" sz="44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сравнение</a:t>
            </a:r>
            <a:r>
              <a:rPr lang="ru-RU" sz="4400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</a:t>
            </a:r>
          </a:p>
          <a:p>
            <a:pPr lvl="0"/>
            <a:r>
              <a:rPr lang="ru-RU" sz="4400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общие (анализ) </a:t>
            </a:r>
          </a:p>
          <a:p>
            <a:pPr lvl="0"/>
            <a:r>
              <a:rPr lang="ru-RU" sz="4400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математический 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яблоки сорта «ренет </a:t>
            </a:r>
            <a:r>
              <a:rPr lang="ru-RU" b="1" dirty="0" err="1">
                <a:solidFill>
                  <a:srgbClr val="C00000"/>
                </a:solidFill>
                <a:latin typeface="+mj-lt"/>
                <a:ea typeface="+mj-ea"/>
                <a:cs typeface="+mj-cs"/>
              </a:rPr>
              <a:t>Симиренко</a:t>
            </a:r>
            <a:r>
              <a:rPr lang="ru-RU" b="1" dirty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».</a:t>
            </a:r>
            <a:endParaRPr lang="ru-RU" b="1" dirty="0">
              <a:solidFill>
                <a:srgbClr val="C00000"/>
              </a:solidFill>
            </a:endParaRPr>
          </a:p>
        </p:txBody>
      </p:sp>
      <p:pic>
        <p:nvPicPr>
          <p:cNvPr id="4" name="Содержимое 3" descr="D:\Мои документы\Мои рисунки\catalog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00232" y="1500174"/>
            <a:ext cx="5929354" cy="5143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3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Лев Платонович </a:t>
            </a:r>
            <a:r>
              <a:rPr lang="ru-RU" sz="3200" dirty="0" err="1">
                <a:solidFill>
                  <a:schemeClr val="tx2"/>
                </a:solidFill>
                <a:latin typeface="+mj-lt"/>
                <a:ea typeface="+mj-ea"/>
                <a:cs typeface="+mj-cs"/>
              </a:rPr>
              <a:t>Симиренко</a:t>
            </a:r>
            <a:r>
              <a:rPr lang="ru-RU" sz="3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(украинский </a:t>
            </a:r>
            <a:r>
              <a:rPr lang="ru-RU" sz="3200" dirty="0">
                <a:solidFill>
                  <a:schemeClr val="tx1"/>
                </a:solidFill>
                <a:latin typeface="+mj-lt"/>
                <a:ea typeface="+mj-ea"/>
                <a:cs typeface="+mj-cs"/>
                <a:hlinkClick r:id="rId2" tooltip="Селекция"/>
              </a:rPr>
              <a:t>селекционер</a:t>
            </a:r>
            <a:r>
              <a:rPr lang="ru-RU" sz="3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-плодовод)</a:t>
            </a:r>
            <a:endParaRPr lang="ru-RU" sz="3200" dirty="0"/>
          </a:p>
        </p:txBody>
      </p:sp>
      <p:pic>
        <p:nvPicPr>
          <p:cNvPr id="4" name="Содержимое 3" descr="Симиренко Л.jpg">
            <a:hlinkClick r:id="rId3"/>
          </p:cNvPr>
          <p:cNvPicPr>
            <a:picLocks noGrp="1"/>
          </p:cNvPicPr>
          <p:nvPr>
            <p:ph idx="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85984" y="1500150"/>
            <a:ext cx="4429156" cy="535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5" name="Picture 1" descr="D:\Мои документы\Мои рисунки\Изображение25 02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7363" y="365125"/>
            <a:ext cx="8169275" cy="6126163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зеленый">
  <a:themeElements>
    <a:clrScheme name="Тема Office 1">
      <a:dk1>
        <a:srgbClr val="000000"/>
      </a:dk1>
      <a:lt1>
        <a:srgbClr val="E7EFBD"/>
      </a:lt1>
      <a:dk2>
        <a:srgbClr val="000000"/>
      </a:dk2>
      <a:lt2>
        <a:srgbClr val="808080"/>
      </a:lt2>
      <a:accent1>
        <a:srgbClr val="E7F3CE"/>
      </a:accent1>
      <a:accent2>
        <a:srgbClr val="CEDB6B"/>
      </a:accent2>
      <a:accent3>
        <a:srgbClr val="F1F6DB"/>
      </a:accent3>
      <a:accent4>
        <a:srgbClr val="000000"/>
      </a:accent4>
      <a:accent5>
        <a:srgbClr val="F1F8E3"/>
      </a:accent5>
      <a:accent6>
        <a:srgbClr val="BAC660"/>
      </a:accent6>
      <a:hlink>
        <a:srgbClr val="5B6B00"/>
      </a:hlink>
      <a:folHlink>
        <a:srgbClr val="595F25"/>
      </a:folHlink>
    </a:clrScheme>
    <a:fontScheme name="Тема Offic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ема Office 1">
        <a:dk1>
          <a:srgbClr val="000000"/>
        </a:dk1>
        <a:lt1>
          <a:srgbClr val="E7EFBD"/>
        </a:lt1>
        <a:dk2>
          <a:srgbClr val="000000"/>
        </a:dk2>
        <a:lt2>
          <a:srgbClr val="808080"/>
        </a:lt2>
        <a:accent1>
          <a:srgbClr val="E7F3CE"/>
        </a:accent1>
        <a:accent2>
          <a:srgbClr val="CEDB6B"/>
        </a:accent2>
        <a:accent3>
          <a:srgbClr val="F1F6DB"/>
        </a:accent3>
        <a:accent4>
          <a:srgbClr val="000000"/>
        </a:accent4>
        <a:accent5>
          <a:srgbClr val="F1F8E3"/>
        </a:accent5>
        <a:accent6>
          <a:srgbClr val="BAC660"/>
        </a:accent6>
        <a:hlink>
          <a:srgbClr val="5B6B00"/>
        </a:hlink>
        <a:folHlink>
          <a:srgbClr val="595F2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E7EFBD"/>
        </a:lt1>
        <a:dk2>
          <a:srgbClr val="000000"/>
        </a:dk2>
        <a:lt2>
          <a:srgbClr val="808080"/>
        </a:lt2>
        <a:accent1>
          <a:srgbClr val="C0E07E"/>
        </a:accent1>
        <a:accent2>
          <a:srgbClr val="C0D141"/>
        </a:accent2>
        <a:accent3>
          <a:srgbClr val="F1F6DB"/>
        </a:accent3>
        <a:accent4>
          <a:srgbClr val="000000"/>
        </a:accent4>
        <a:accent5>
          <a:srgbClr val="DCEDC0"/>
        </a:accent5>
        <a:accent6>
          <a:srgbClr val="AEBD3A"/>
        </a:accent6>
        <a:hlink>
          <a:srgbClr val="5A6B00"/>
        </a:hlink>
        <a:folHlink>
          <a:srgbClr val="616C4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E7EFBD"/>
        </a:lt1>
        <a:dk2>
          <a:srgbClr val="000000"/>
        </a:dk2>
        <a:lt2>
          <a:srgbClr val="808080"/>
        </a:lt2>
        <a:accent1>
          <a:srgbClr val="DFFF05"/>
        </a:accent1>
        <a:accent2>
          <a:srgbClr val="7905FF"/>
        </a:accent2>
        <a:accent3>
          <a:srgbClr val="F1F6DB"/>
        </a:accent3>
        <a:accent4>
          <a:srgbClr val="000000"/>
        </a:accent4>
        <a:accent5>
          <a:srgbClr val="ECFFAA"/>
        </a:accent5>
        <a:accent6>
          <a:srgbClr val="6D04E7"/>
        </a:accent6>
        <a:hlink>
          <a:srgbClr val="750026"/>
        </a:hlink>
        <a:folHlink>
          <a:srgbClr val="637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E7EFBD"/>
        </a:lt1>
        <a:dk2>
          <a:srgbClr val="000000"/>
        </a:dk2>
        <a:lt2>
          <a:srgbClr val="808080"/>
        </a:lt2>
        <a:accent1>
          <a:srgbClr val="FF9D05"/>
        </a:accent1>
        <a:accent2>
          <a:srgbClr val="058DFF"/>
        </a:accent2>
        <a:accent3>
          <a:srgbClr val="F1F6DB"/>
        </a:accent3>
        <a:accent4>
          <a:srgbClr val="000000"/>
        </a:accent4>
        <a:accent5>
          <a:srgbClr val="FFCCAA"/>
        </a:accent5>
        <a:accent6>
          <a:srgbClr val="047FE7"/>
        </a:accent6>
        <a:hlink>
          <a:srgbClr val="700070"/>
        </a:hlink>
        <a:folHlink>
          <a:srgbClr val="636B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E7F3CE"/>
        </a:accent1>
        <a:accent2>
          <a:srgbClr val="CEDB6B"/>
        </a:accent2>
        <a:accent3>
          <a:srgbClr val="FFFFFF"/>
        </a:accent3>
        <a:accent4>
          <a:srgbClr val="000000"/>
        </a:accent4>
        <a:accent5>
          <a:srgbClr val="F1F8E3"/>
        </a:accent5>
        <a:accent6>
          <a:srgbClr val="BAC660"/>
        </a:accent6>
        <a:hlink>
          <a:srgbClr val="5B6B00"/>
        </a:hlink>
        <a:folHlink>
          <a:srgbClr val="595F2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E07E"/>
        </a:accent1>
        <a:accent2>
          <a:srgbClr val="C0D141"/>
        </a:accent2>
        <a:accent3>
          <a:srgbClr val="FFFFFF"/>
        </a:accent3>
        <a:accent4>
          <a:srgbClr val="000000"/>
        </a:accent4>
        <a:accent5>
          <a:srgbClr val="DCEDC0"/>
        </a:accent5>
        <a:accent6>
          <a:srgbClr val="AEBD3A"/>
        </a:accent6>
        <a:hlink>
          <a:srgbClr val="5A6B00"/>
        </a:hlink>
        <a:folHlink>
          <a:srgbClr val="616C4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DFFF05"/>
        </a:accent1>
        <a:accent2>
          <a:srgbClr val="7905FF"/>
        </a:accent2>
        <a:accent3>
          <a:srgbClr val="FFFFFF"/>
        </a:accent3>
        <a:accent4>
          <a:srgbClr val="000000"/>
        </a:accent4>
        <a:accent5>
          <a:srgbClr val="ECFFAA"/>
        </a:accent5>
        <a:accent6>
          <a:srgbClr val="6D04E7"/>
        </a:accent6>
        <a:hlink>
          <a:srgbClr val="750026"/>
        </a:hlink>
        <a:folHlink>
          <a:srgbClr val="637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8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9D05"/>
        </a:accent1>
        <a:accent2>
          <a:srgbClr val="058DFF"/>
        </a:accent2>
        <a:accent3>
          <a:srgbClr val="FFFFFF"/>
        </a:accent3>
        <a:accent4>
          <a:srgbClr val="000000"/>
        </a:accent4>
        <a:accent5>
          <a:srgbClr val="FFCCAA"/>
        </a:accent5>
        <a:accent6>
          <a:srgbClr val="047FE7"/>
        </a:accent6>
        <a:hlink>
          <a:srgbClr val="700070"/>
        </a:hlink>
        <a:folHlink>
          <a:srgbClr val="636B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133</TotalTime>
  <Words>321</Words>
  <Application>Microsoft Office PowerPoint</Application>
  <PresentationFormat>Экран (4:3)</PresentationFormat>
  <Paragraphs>88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зеленый</vt:lpstr>
      <vt:lpstr>Содержание витамина С в яблоках разного срока хранения</vt:lpstr>
      <vt:lpstr>В 1912 году польский учёный К. Функ ввел понятие витамины. </vt:lpstr>
      <vt:lpstr>цель исследования </vt:lpstr>
      <vt:lpstr>Гипотеза исследования </vt:lpstr>
      <vt:lpstr>задачи исследования</vt:lpstr>
      <vt:lpstr>Методы исследования:  </vt:lpstr>
      <vt:lpstr>яблоки сорта «ренет Симиренко».</vt:lpstr>
      <vt:lpstr>Лев Платонович Симиренко (украинский селекционер-плодовод)</vt:lpstr>
      <vt:lpstr>Слайд 9</vt:lpstr>
      <vt:lpstr>Слайд 10</vt:lpstr>
      <vt:lpstr>Слайд 11</vt:lpstr>
      <vt:lpstr>Слайд 12</vt:lpstr>
      <vt:lpstr>Слайд 13</vt:lpstr>
      <vt:lpstr>Слайд 14</vt:lpstr>
      <vt:lpstr>расчетные формулы</vt:lpstr>
      <vt:lpstr>содержание витаминаС(%) в яблоках с 10.11.2011 по 28.01.2012 </vt:lpstr>
      <vt:lpstr>Содержание витамина С в яблоках с 10.11.2011 по 28.01.2012</vt:lpstr>
      <vt:lpstr>СПАСИБО ЗА ВНИМАНИЕ</vt:lpstr>
    </vt:vector>
  </TitlesOfParts>
  <Company>--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Содержание витамина С в яблоках разного срока хранения</dc:title>
  <dc:creator>--</dc:creator>
  <cp:lastModifiedBy>home</cp:lastModifiedBy>
  <cp:revision>16</cp:revision>
  <dcterms:created xsi:type="dcterms:W3CDTF">2012-02-22T18:47:37Z</dcterms:created>
  <dcterms:modified xsi:type="dcterms:W3CDTF">2019-01-12T15:20:42Z</dcterms:modified>
</cp:coreProperties>
</file>