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67" r:id="rId3"/>
    <p:sldId id="266" r:id="rId4"/>
    <p:sldId id="273" r:id="rId5"/>
    <p:sldId id="269" r:id="rId6"/>
    <p:sldId id="268" r:id="rId7"/>
    <p:sldId id="270" r:id="rId8"/>
    <p:sldId id="272" r:id="rId9"/>
    <p:sldId id="271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61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H:\графика\asadal\scool\scool\38 [Converted].png"/>
          <p:cNvPicPr>
            <a:picLocks noChangeAspect="1" noChangeArrowheads="1"/>
          </p:cNvPicPr>
          <p:nvPr userDrawn="1"/>
        </p:nvPicPr>
        <p:blipFill>
          <a:blip r:embed="rId2" cstate="print"/>
          <a:srcRect l="11539" b="11939"/>
          <a:stretch>
            <a:fillRect/>
          </a:stretch>
        </p:blipFill>
        <p:spPr bwMode="auto">
          <a:xfrm>
            <a:off x="0" y="5357826"/>
            <a:ext cx="3286084" cy="150017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14290"/>
            <a:ext cx="9144000" cy="1143008"/>
          </a:xfrm>
          <a:gradFill>
            <a:gsLst>
              <a:gs pos="0">
                <a:schemeClr val="accent6">
                  <a:lumMod val="20000"/>
                  <a:lumOff val="80000"/>
                  <a:alpha val="0"/>
                </a:schemeClr>
              </a:gs>
              <a:gs pos="39999">
                <a:schemeClr val="accent6">
                  <a:lumMod val="60000"/>
                  <a:lumOff val="40000"/>
                  <a:alpha val="0"/>
                </a:schemeClr>
              </a:gs>
              <a:gs pos="70000">
                <a:schemeClr val="accent6">
                  <a:lumMod val="75000"/>
                  <a:alpha val="67000"/>
                </a:schemeClr>
              </a:gs>
              <a:gs pos="100000">
                <a:srgbClr val="FF0000">
                  <a:alpha val="60000"/>
                </a:srgbClr>
              </a:gs>
            </a:gsLst>
            <a:lin ang="5400000" scaled="0"/>
          </a:gradFill>
        </p:spPr>
        <p:txBody>
          <a:bodyPr/>
          <a:lstStyle>
            <a:lvl1pPr>
              <a:defRPr b="1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2143116"/>
            <a:ext cx="6400800" cy="1752600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Garamond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fld id="{7ED27B1F-C5AC-4B54-93C8-9891C673D481}" type="datetimeFigureOut">
              <a:rPr lang="ru-RU" smtClean="0"/>
              <a:pPr/>
              <a:t>04.03.2018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1662138" cy="365125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fld id="{CEE38C59-5D4A-4D4F-9A28-AD16BB927A85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1026" name="Picture 2" descr="H:\графика\asadal\scool\scool\23\10101010.png"/>
          <p:cNvPicPr>
            <a:picLocks noChangeAspect="1" noChangeArrowheads="1"/>
          </p:cNvPicPr>
          <p:nvPr userDrawn="1"/>
        </p:nvPicPr>
        <p:blipFill>
          <a:blip r:embed="rId3" cstate="print"/>
          <a:srcRect l="11857"/>
          <a:stretch>
            <a:fillRect/>
          </a:stretch>
        </p:blipFill>
        <p:spPr bwMode="auto">
          <a:xfrm flipH="1">
            <a:off x="8215338" y="5175261"/>
            <a:ext cx="928662" cy="1682739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27B1F-C5AC-4B54-93C8-9891C673D481}" type="datetimeFigureOut">
              <a:rPr lang="ru-RU" smtClean="0"/>
              <a:pPr/>
              <a:t>04.03.2018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8C59-5D4A-4D4F-9A28-AD16BB927A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27B1F-C5AC-4B54-93C8-9891C673D481}" type="datetimeFigureOut">
              <a:rPr lang="ru-RU" smtClean="0"/>
              <a:pPr/>
              <a:t>04.03.2018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8C59-5D4A-4D4F-9A28-AD16BB927A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27B1F-C5AC-4B54-93C8-9891C673D481}" type="datetimeFigureOut">
              <a:rPr lang="ru-RU" smtClean="0"/>
              <a:pPr/>
              <a:t>04.03.2018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8C59-5D4A-4D4F-9A28-AD16BB927A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rgbClr val="C00000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27B1F-C5AC-4B54-93C8-9891C673D481}" type="datetimeFigureOut">
              <a:rPr lang="ru-RU" smtClean="0"/>
              <a:pPr/>
              <a:t>04.03.2018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8C59-5D4A-4D4F-9A28-AD16BB927A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27B1F-C5AC-4B54-93C8-9891C673D481}" type="datetimeFigureOut">
              <a:rPr lang="ru-RU" smtClean="0"/>
              <a:pPr/>
              <a:t>04.03.2018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8C59-5D4A-4D4F-9A28-AD16BB927A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27B1F-C5AC-4B54-93C8-9891C673D481}" type="datetimeFigureOut">
              <a:rPr lang="ru-RU" smtClean="0"/>
              <a:pPr/>
              <a:t>04.03.2018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8C59-5D4A-4D4F-9A28-AD16BB927A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27B1F-C5AC-4B54-93C8-9891C673D481}" type="datetimeFigureOut">
              <a:rPr lang="ru-RU" smtClean="0"/>
              <a:pPr/>
              <a:t>04.03.2018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8C59-5D4A-4D4F-9A28-AD16BB927A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27B1F-C5AC-4B54-93C8-9891C673D481}" type="datetimeFigureOut">
              <a:rPr lang="ru-RU" smtClean="0"/>
              <a:pPr/>
              <a:t>04.03.2018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8C59-5D4A-4D4F-9A28-AD16BB927A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27B1F-C5AC-4B54-93C8-9891C673D481}" type="datetimeFigureOut">
              <a:rPr lang="ru-RU" smtClean="0"/>
              <a:pPr/>
              <a:t>04.03.2018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8C59-5D4A-4D4F-9A28-AD16BB927A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27B1F-C5AC-4B54-93C8-9891C673D481}" type="datetimeFigureOut">
              <a:rPr lang="ru-RU" smtClean="0"/>
              <a:pPr/>
              <a:t>04.03.2018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8C59-5D4A-4D4F-9A28-AD16BB927A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4" descr="H:\графика\asadal\scool\scool\38 [Converted]111.png"/>
          <p:cNvPicPr>
            <a:picLocks noChangeAspect="1" noChangeArrowheads="1"/>
          </p:cNvPicPr>
          <p:nvPr/>
        </p:nvPicPr>
        <p:blipFill>
          <a:blip r:embed="rId14" cstate="print"/>
          <a:srcRect l="2920" t="16669" r="3650"/>
          <a:stretch>
            <a:fillRect/>
          </a:stretch>
        </p:blipFill>
        <p:spPr bwMode="auto">
          <a:xfrm>
            <a:off x="0" y="0"/>
            <a:ext cx="9144000" cy="14287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" name="Picture 3" descr="H:\графика\asadal\scool\scool\38 [Converted].png"/>
          <p:cNvPicPr>
            <a:picLocks noChangeAspect="1" noChangeArrowheads="1"/>
          </p:cNvPicPr>
          <p:nvPr/>
        </p:nvPicPr>
        <p:blipFill>
          <a:blip r:embed="rId15" cstate="print"/>
          <a:srcRect l="11539" b="11939"/>
          <a:stretch>
            <a:fillRect/>
          </a:stretch>
        </p:blipFill>
        <p:spPr bwMode="auto">
          <a:xfrm>
            <a:off x="0" y="5357826"/>
            <a:ext cx="3286084" cy="1500174"/>
          </a:xfrm>
          <a:prstGeom prst="rect">
            <a:avLst/>
          </a:prstGeom>
          <a:noFill/>
        </p:spPr>
      </p:pic>
      <p:pic>
        <p:nvPicPr>
          <p:cNvPr id="14" name="Picture 2" descr="H:\графика\asadal\scool\scool\23\10101010.png"/>
          <p:cNvPicPr>
            <a:picLocks noChangeAspect="1" noChangeArrowheads="1"/>
          </p:cNvPicPr>
          <p:nvPr/>
        </p:nvPicPr>
        <p:blipFill>
          <a:blip r:embed="rId16" cstate="print"/>
          <a:srcRect l="11857"/>
          <a:stretch>
            <a:fillRect/>
          </a:stretch>
        </p:blipFill>
        <p:spPr bwMode="auto">
          <a:xfrm flipH="1">
            <a:off x="8215338" y="5175261"/>
            <a:ext cx="928662" cy="168273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1143008"/>
          </a:xfrm>
          <a:prstGeom prst="rect">
            <a:avLst/>
          </a:prstGeom>
          <a:gradFill>
            <a:gsLst>
              <a:gs pos="0">
                <a:schemeClr val="accent6">
                  <a:lumMod val="20000"/>
                  <a:lumOff val="80000"/>
                  <a:alpha val="0"/>
                </a:schemeClr>
              </a:gs>
              <a:gs pos="39999">
                <a:schemeClr val="accent6">
                  <a:lumMod val="60000"/>
                  <a:lumOff val="40000"/>
                  <a:alpha val="0"/>
                </a:schemeClr>
              </a:gs>
              <a:gs pos="70000">
                <a:schemeClr val="accent6">
                  <a:lumMod val="75000"/>
                  <a:alpha val="67000"/>
                </a:schemeClr>
              </a:gs>
              <a:gs pos="100000">
                <a:srgbClr val="FF0000">
                  <a:alpha val="60000"/>
                </a:srgbClr>
              </a:gs>
            </a:gsLst>
            <a:lin ang="5400000" scaled="0"/>
          </a:gra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71612"/>
            <a:ext cx="8229600" cy="45545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D27B1F-C5AC-4B54-93C8-9891C673D481}" type="datetimeFigureOut">
              <a:rPr lang="ru-RU" smtClean="0"/>
              <a:pPr/>
              <a:t>04.03.2018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E38C59-5D4A-4D4F-9A28-AD16BB927A8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bg1">
              <a:lumMod val="9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ambria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b="1" kern="1200">
          <a:solidFill>
            <a:schemeClr val="tx1"/>
          </a:solidFill>
          <a:latin typeface="Garamond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b="1" kern="1200">
          <a:solidFill>
            <a:schemeClr val="tx1"/>
          </a:solidFill>
          <a:latin typeface="Garamond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b="1" kern="1200">
          <a:solidFill>
            <a:schemeClr val="tx1"/>
          </a:solidFill>
          <a:latin typeface="Garamond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b="1" kern="1200">
          <a:solidFill>
            <a:schemeClr val="tx1"/>
          </a:solidFill>
          <a:latin typeface="Garamond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b="1" kern="1200">
          <a:solidFill>
            <a:schemeClr val="tx1"/>
          </a:solidFill>
          <a:latin typeface="Garamond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4" name="Picture 8" descr="http://kanliceum1.ucoz.org/Novosti/24_01_2017/spor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412776"/>
            <a:ext cx="5184576" cy="3888433"/>
          </a:xfrm>
          <a:prstGeom prst="rect">
            <a:avLst/>
          </a:prstGeom>
          <a:noFill/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277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3 марта 2018 года , в рамках проведения муниципального конкурса </a:t>
            </a:r>
            <a:br>
              <a:rPr lang="ru-RU" sz="2000" dirty="0" smtClean="0">
                <a:solidFill>
                  <a:schemeClr val="tx2">
                    <a:lumMod val="75000"/>
                  </a:schemeClr>
                </a:solidFill>
                <a:effectLst/>
              </a:rPr>
            </a:b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«Моё здоровье – моё достояние»,  в МБОУ СОШ №21 были проведены спортивные соревнования</a:t>
            </a:r>
            <a:br>
              <a:rPr lang="ru-RU" sz="2000" dirty="0" smtClean="0">
                <a:solidFill>
                  <a:schemeClr val="tx2">
                    <a:lumMod val="75000"/>
                  </a:schemeClr>
                </a:solidFill>
                <a:effectLst/>
              </a:rPr>
            </a:b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 «Папа, мама, я – спортивная семья!»</a:t>
            </a:r>
            <a:endParaRPr lang="ru-RU" sz="2000" dirty="0">
              <a:solidFill>
                <a:schemeClr val="tx2">
                  <a:lumMod val="75000"/>
                </a:schemeClr>
              </a:solidFill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20866159">
            <a:off x="3571802" y="5653874"/>
            <a:ext cx="5335243" cy="64633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Команда «Соколы» 3 «А»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 rot="20866159">
            <a:off x="251597" y="5212079"/>
            <a:ext cx="6025880" cy="64633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Команда «Спартанцы» 2 «А»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8194" name="Picture 2" descr="https://openclipart.org/image/2400px/svg_to_png/165488/Temporale.png"/>
          <p:cNvPicPr>
            <a:picLocks noChangeAspect="1" noChangeArrowheads="1"/>
          </p:cNvPicPr>
          <p:nvPr/>
        </p:nvPicPr>
        <p:blipFill>
          <a:blip r:embed="rId3" cstate="print"/>
          <a:srcRect l="22581" t="57586" r="32258"/>
          <a:stretch>
            <a:fillRect/>
          </a:stretch>
        </p:blipFill>
        <p:spPr bwMode="auto">
          <a:xfrm rot="1453499">
            <a:off x="6205206" y="3718559"/>
            <a:ext cx="1849129" cy="2039757"/>
          </a:xfrm>
          <a:prstGeom prst="rect">
            <a:avLst/>
          </a:prstGeom>
          <a:noFill/>
        </p:spPr>
      </p:pic>
      <p:pic>
        <p:nvPicPr>
          <p:cNvPr id="8196" name="Picture 4" descr="http://4.bp.blogspot.com/-CWXO71I6vMQ/UD1nR2qDmZI/AAAAAAAAAvE/kFPe1aZdi08/s1600/012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692757">
            <a:off x="6200647" y="1106331"/>
            <a:ext cx="2987824" cy="29050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5380672"/>
            <a:ext cx="9144000" cy="14773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В мероприятии приняли участие: учащийся 2 «А» класса </a:t>
            </a:r>
          </a:p>
          <a:p>
            <a:pPr algn="ctr"/>
            <a:r>
              <a:rPr lang="ru-RU" b="1" dirty="0" err="1" smtClean="0">
                <a:solidFill>
                  <a:schemeClr val="tx1"/>
                </a:solidFill>
              </a:rPr>
              <a:t>Гнеушев</a:t>
            </a:r>
            <a:r>
              <a:rPr lang="ru-RU" b="1" dirty="0" smtClean="0">
                <a:solidFill>
                  <a:schemeClr val="tx1"/>
                </a:solidFill>
              </a:rPr>
              <a:t> Александр (команда «Спартанцы») и  учащийся 3 «А» класса Плясунов Иван (команда «Соколы»)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</a:rPr>
              <a:t>Главный судья соревнований –  учитель физической культуры МБОУ СОШ №21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</a:rPr>
              <a:t>Маслов Святослав Валерьевич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3140968"/>
            <a:ext cx="2339752" cy="203132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400" b="1" i="1" dirty="0" smtClean="0"/>
              <a:t>Мальчишки и девчонки, а также их родители,</a:t>
            </a:r>
            <a:br>
              <a:rPr lang="ru-RU" sz="1400" b="1" i="1" dirty="0" smtClean="0"/>
            </a:br>
            <a:r>
              <a:rPr lang="ru-RU" sz="1400" b="1" i="1" dirty="0" smtClean="0"/>
              <a:t>На праздник наш спортивный скорее поспешите Вы.</a:t>
            </a:r>
            <a:br>
              <a:rPr lang="ru-RU" sz="1400" b="1" i="1" dirty="0" smtClean="0"/>
            </a:br>
            <a:r>
              <a:rPr lang="ru-RU" sz="1400" b="1" i="1" dirty="0" smtClean="0"/>
              <a:t>Здесь будут состязания детишек, пап и мам,</a:t>
            </a:r>
            <a:br>
              <a:rPr lang="ru-RU" sz="1400" b="1" i="1" dirty="0" smtClean="0"/>
            </a:br>
            <a:r>
              <a:rPr lang="ru-RU" sz="1400" b="1" i="1" dirty="0" smtClean="0"/>
              <a:t>Кто будет победителям, потом расскажем Вам.</a:t>
            </a:r>
          </a:p>
        </p:txBody>
      </p:sp>
      <p:pic>
        <p:nvPicPr>
          <p:cNvPr id="11" name="Picture 7" descr="http://ds112.edusev.ru/uploads/1000/752/section/31555/729b3e17358bfb4bd8c4756f57808f97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412776"/>
            <a:ext cx="1474724" cy="1628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4" name="Picture 2" descr="https://pp.userapi.com/c840536/v840536803/5f826/AMNSTe2Xs2E.jpg"/>
          <p:cNvPicPr>
            <a:picLocks noChangeAspect="1" noChangeArrowheads="1"/>
          </p:cNvPicPr>
          <p:nvPr/>
        </p:nvPicPr>
        <p:blipFill>
          <a:blip r:embed="rId3" cstate="print"/>
          <a:srcRect l="5110" t="8486" r="18239" b="7875"/>
          <a:stretch>
            <a:fillRect/>
          </a:stretch>
        </p:blipFill>
        <p:spPr bwMode="auto">
          <a:xfrm>
            <a:off x="2483768" y="44320"/>
            <a:ext cx="6408712" cy="524472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 rot="21263916">
            <a:off x="6673007" y="4831576"/>
            <a:ext cx="2198872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b="1" dirty="0" smtClean="0"/>
              <a:t>Построение команд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0" y="1268760"/>
            <a:ext cx="9144000" cy="37657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Быстрее, выше, сильнее!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101" name="Picture 5" descr="https://im1-tub-ru.yandex.net/i?id=b6f22cec8efb395a6c3a3b17f59ed5a4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0"/>
            <a:ext cx="3024336" cy="1250059"/>
          </a:xfrm>
          <a:prstGeom prst="rect">
            <a:avLst/>
          </a:prstGeom>
          <a:noFill/>
        </p:spPr>
      </p:pic>
      <p:pic>
        <p:nvPicPr>
          <p:cNvPr id="4103" name="Picture 7" descr="http://ds112.edusev.ru/uploads/1000/752/section/31555/729b3e17358bfb4bd8c4756f57808f97_X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1474724" cy="1628800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4211960" y="6309320"/>
            <a:ext cx="3824445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Конкурс «Баскетбольное волнение»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95536" y="6309320"/>
            <a:ext cx="3218382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Эстафета с ведением  шарика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7170" name="Picture 2" descr="https://pp.userapi.com/c830709/v830709803/8ed0f/7Ht04w0vYFM.jpg"/>
          <p:cNvPicPr>
            <a:picLocks noChangeAspect="1" noChangeArrowheads="1"/>
          </p:cNvPicPr>
          <p:nvPr/>
        </p:nvPicPr>
        <p:blipFill>
          <a:blip r:embed="rId4" cstate="print"/>
          <a:srcRect t="1917" r="1852" b="5027"/>
          <a:stretch>
            <a:fillRect/>
          </a:stretch>
        </p:blipFill>
        <p:spPr bwMode="auto">
          <a:xfrm>
            <a:off x="395536" y="1700808"/>
            <a:ext cx="3600400" cy="4551449"/>
          </a:xfrm>
          <a:prstGeom prst="rect">
            <a:avLst/>
          </a:prstGeom>
          <a:noFill/>
        </p:spPr>
      </p:pic>
      <p:pic>
        <p:nvPicPr>
          <p:cNvPr id="7172" name="Picture 4" descr="https://pp.userapi.com/c840527/v840527803/60ca9/kW9H0BzKMc4.jpg"/>
          <p:cNvPicPr>
            <a:picLocks noChangeAspect="1" noChangeArrowheads="1"/>
          </p:cNvPicPr>
          <p:nvPr/>
        </p:nvPicPr>
        <p:blipFill>
          <a:blip r:embed="rId5" cstate="print">
            <a:lum bright="10000"/>
          </a:blip>
          <a:srcRect l="4867" t="1217" r="9146" b="7524"/>
          <a:stretch>
            <a:fillRect/>
          </a:stretch>
        </p:blipFill>
        <p:spPr bwMode="auto">
          <a:xfrm>
            <a:off x="4644008" y="1700808"/>
            <a:ext cx="3205795" cy="45365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779912" y="0"/>
            <a:ext cx="3888432" cy="134250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000" b="0" dirty="0" smtClean="0"/>
              <a:t>Приготовились! Бежим!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0" dirty="0" smtClean="0"/>
              <a:t>Быстро, словно мы летим!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0" dirty="0" smtClean="0"/>
              <a:t>Догоняем, обгоняем,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0" dirty="0" smtClean="0"/>
              <a:t>Будто птиц веселых стая.</a:t>
            </a:r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043608" y="6309320"/>
            <a:ext cx="3494483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Эстафета «Космические </a:t>
            </a:r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полёты»</a:t>
            </a:r>
            <a:endParaRPr lang="ru-RU" dirty="0"/>
          </a:p>
        </p:txBody>
      </p:sp>
      <p:pic>
        <p:nvPicPr>
          <p:cNvPr id="6146" name="Picture 2" descr="https://pp.userapi.com/c841424/v841424803/72710/3WKpLNtFie8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 l="12922" t="19984" r="13423" b="34466"/>
          <a:stretch>
            <a:fillRect/>
          </a:stretch>
        </p:blipFill>
        <p:spPr bwMode="auto">
          <a:xfrm>
            <a:off x="179512" y="1916832"/>
            <a:ext cx="5239731" cy="4320480"/>
          </a:xfrm>
          <a:prstGeom prst="rect">
            <a:avLst/>
          </a:prstGeom>
          <a:noFill/>
        </p:spPr>
      </p:pic>
      <p:pic>
        <p:nvPicPr>
          <p:cNvPr id="6148" name="Picture 4" descr="https://pp.userapi.com/c841130/v841130803/7b44f/aYLVAEvD1Lk.jpg"/>
          <p:cNvPicPr>
            <a:picLocks noChangeAspect="1" noChangeArrowheads="1"/>
          </p:cNvPicPr>
          <p:nvPr/>
        </p:nvPicPr>
        <p:blipFill>
          <a:blip r:embed="rId3" cstate="print">
            <a:lum bright="10000" contrast="10000"/>
          </a:blip>
          <a:srcRect l="9194" t="15936" r="6224" b="21547"/>
          <a:stretch>
            <a:fillRect/>
          </a:stretch>
        </p:blipFill>
        <p:spPr bwMode="auto">
          <a:xfrm rot="21110630">
            <a:off x="288078" y="215866"/>
            <a:ext cx="3168352" cy="1756369"/>
          </a:xfrm>
          <a:prstGeom prst="rect">
            <a:avLst/>
          </a:prstGeom>
          <a:noFill/>
        </p:spPr>
      </p:pic>
      <p:pic>
        <p:nvPicPr>
          <p:cNvPr id="6150" name="Picture 6" descr="https://pp.userapi.com/c834401/v834401803/dbb4c/80FttJvJ1pI.jpg"/>
          <p:cNvPicPr>
            <a:picLocks noChangeAspect="1" noChangeArrowheads="1"/>
          </p:cNvPicPr>
          <p:nvPr/>
        </p:nvPicPr>
        <p:blipFill>
          <a:blip r:embed="rId4" cstate="print">
            <a:lum bright="10000"/>
          </a:blip>
          <a:srcRect b="18182"/>
          <a:stretch>
            <a:fillRect/>
          </a:stretch>
        </p:blipFill>
        <p:spPr bwMode="auto">
          <a:xfrm>
            <a:off x="5562110" y="2060848"/>
            <a:ext cx="3366374" cy="3672408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6012160" y="5805264"/>
            <a:ext cx="2327436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Конкурс «Ба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бах!»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2843808" y="260648"/>
            <a:ext cx="3096344" cy="1143008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1800" b="0" dirty="0" smtClean="0"/>
              <a:t/>
            </a:r>
            <a:br>
              <a:rPr lang="ru-RU" sz="1800" b="0" dirty="0" smtClean="0"/>
            </a:br>
            <a:r>
              <a:rPr lang="ru-RU" sz="1800" b="0" dirty="0" smtClean="0"/>
              <a:t/>
            </a:r>
            <a:br>
              <a:rPr lang="ru-RU" sz="1800" b="0" dirty="0" smtClean="0"/>
            </a:br>
            <a:r>
              <a:rPr lang="ru-RU" sz="1800" b="0" dirty="0" smtClean="0">
                <a:solidFill>
                  <a:srgbClr val="C00000"/>
                </a:solidFill>
              </a:rPr>
              <a:t>Спортсмены верные друзья</a:t>
            </a:r>
            <a:br>
              <a:rPr lang="ru-RU" sz="1800" b="0" dirty="0" smtClean="0">
                <a:solidFill>
                  <a:srgbClr val="C00000"/>
                </a:solidFill>
              </a:rPr>
            </a:br>
            <a:r>
              <a:rPr lang="ru-RU" sz="1800" b="0" dirty="0" smtClean="0">
                <a:solidFill>
                  <a:srgbClr val="C00000"/>
                </a:solidFill>
              </a:rPr>
              <a:t>И летом и зимой.</a:t>
            </a:r>
            <a:br>
              <a:rPr lang="ru-RU" sz="1800" b="0" dirty="0" smtClean="0">
                <a:solidFill>
                  <a:srgbClr val="C00000"/>
                </a:solidFill>
              </a:rPr>
            </a:br>
            <a:r>
              <a:rPr lang="ru-RU" sz="1800" b="0" dirty="0" smtClean="0">
                <a:solidFill>
                  <a:srgbClr val="C00000"/>
                </a:solidFill>
              </a:rPr>
              <a:t>Пусть будет каждая семья</a:t>
            </a:r>
            <a:br>
              <a:rPr lang="ru-RU" sz="1800" b="0" dirty="0" smtClean="0">
                <a:solidFill>
                  <a:srgbClr val="C00000"/>
                </a:solidFill>
              </a:rPr>
            </a:br>
            <a:r>
              <a:rPr lang="ru-RU" sz="1800" b="0" dirty="0" smtClean="0">
                <a:solidFill>
                  <a:srgbClr val="C00000"/>
                </a:solidFill>
              </a:rPr>
              <a:t>Спортивною семьей.</a:t>
            </a:r>
            <a:r>
              <a:rPr lang="ru-RU" b="0" dirty="0" smtClean="0"/>
              <a:t/>
            </a:r>
            <a:br>
              <a:rPr lang="ru-RU" b="0" dirty="0" smtClean="0"/>
            </a:br>
            <a:endParaRPr lang="ru-RU" dirty="0"/>
          </a:p>
        </p:txBody>
      </p:sp>
      <p:pic>
        <p:nvPicPr>
          <p:cNvPr id="10" name="Picture 2" descr="https://pp.userapi.com/c831508/v831508803/9db8d/5ftDRReXo_w.jpg"/>
          <p:cNvPicPr>
            <a:picLocks noChangeAspect="1" noChangeArrowheads="1"/>
          </p:cNvPicPr>
          <p:nvPr/>
        </p:nvPicPr>
        <p:blipFill>
          <a:blip r:embed="rId2" cstate="print">
            <a:lum bright="10000" contrast="10000"/>
          </a:blip>
          <a:srcRect l="6048" t="19278" b="38764"/>
          <a:stretch>
            <a:fillRect/>
          </a:stretch>
        </p:blipFill>
        <p:spPr bwMode="auto">
          <a:xfrm>
            <a:off x="225685" y="1700808"/>
            <a:ext cx="8102282" cy="4824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8"/>
          <p:cNvSpPr>
            <a:spLocks noGrp="1"/>
          </p:cNvSpPr>
          <p:nvPr>
            <p:ph type="title"/>
          </p:nvPr>
        </p:nvSpPr>
        <p:spPr>
          <a:xfrm>
            <a:off x="2123728" y="188640"/>
            <a:ext cx="4536504" cy="1143008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2000" b="0" dirty="0" smtClean="0"/>
              <a:t/>
            </a:r>
            <a:br>
              <a:rPr lang="ru-RU" sz="2000" b="0" dirty="0" smtClean="0"/>
            </a:br>
            <a:r>
              <a:rPr lang="ru-RU" sz="2000" b="0" dirty="0" smtClean="0"/>
              <a:t/>
            </a:r>
            <a:br>
              <a:rPr lang="ru-RU" sz="2000" b="0" dirty="0" smtClean="0"/>
            </a:br>
            <a:r>
              <a:rPr lang="ru-RU" sz="2000" b="0" dirty="0" smtClean="0"/>
              <a:t>Приветствуем всех, кто время нашёл</a:t>
            </a:r>
            <a:br>
              <a:rPr lang="ru-RU" sz="2000" b="0" dirty="0" smtClean="0"/>
            </a:br>
            <a:r>
              <a:rPr lang="ru-RU" sz="2000" b="0" dirty="0" smtClean="0"/>
              <a:t>И в школу на праздник здоровья пришёл!</a:t>
            </a:r>
            <a:br>
              <a:rPr lang="ru-RU" sz="2000" b="0" dirty="0" smtClean="0"/>
            </a:br>
            <a:r>
              <a:rPr lang="ru-RU" sz="2000" b="0" dirty="0" smtClean="0"/>
              <a:t>Пусть зима смеётся нам в окно,</a:t>
            </a:r>
            <a:br>
              <a:rPr lang="ru-RU" sz="2000" b="0" dirty="0" smtClean="0"/>
            </a:br>
            <a:r>
              <a:rPr lang="ru-RU" sz="2000" b="0" dirty="0" smtClean="0"/>
              <a:t>Но в зале у нас уютно и тепло.</a:t>
            </a:r>
            <a:r>
              <a:rPr lang="ru-RU" b="0" dirty="0" smtClean="0"/>
              <a:t/>
            </a:r>
            <a:br>
              <a:rPr lang="ru-RU" b="0" dirty="0" smtClean="0"/>
            </a:br>
            <a:endParaRPr lang="ru-RU" dirty="0"/>
          </a:p>
        </p:txBody>
      </p:sp>
      <p:pic>
        <p:nvPicPr>
          <p:cNvPr id="3074" name="Picture 2" descr="https://pp.userapi.com/c831109/v831109803/9d5fc/MvWnGFOiahk.jpg"/>
          <p:cNvPicPr>
            <a:picLocks noChangeAspect="1" noChangeArrowheads="1"/>
          </p:cNvPicPr>
          <p:nvPr/>
        </p:nvPicPr>
        <p:blipFill>
          <a:blip r:embed="rId2" cstate="print"/>
          <a:srcRect t="9677"/>
          <a:stretch>
            <a:fillRect/>
          </a:stretch>
        </p:blipFill>
        <p:spPr bwMode="auto">
          <a:xfrm>
            <a:off x="179512" y="1481402"/>
            <a:ext cx="4464496" cy="5376598"/>
          </a:xfrm>
          <a:prstGeom prst="rect">
            <a:avLst/>
          </a:prstGeom>
          <a:noFill/>
        </p:spPr>
      </p:pic>
      <p:pic>
        <p:nvPicPr>
          <p:cNvPr id="3076" name="Picture 4" descr="https://pp.userapi.com/c841622/v841622803/70ca4/MS-u2-sqzZw.jpg"/>
          <p:cNvPicPr>
            <a:picLocks noChangeAspect="1" noChangeArrowheads="1"/>
          </p:cNvPicPr>
          <p:nvPr/>
        </p:nvPicPr>
        <p:blipFill>
          <a:blip r:embed="rId3" cstate="print"/>
          <a:srcRect r="9155"/>
          <a:stretch>
            <a:fillRect/>
          </a:stretch>
        </p:blipFill>
        <p:spPr bwMode="auto">
          <a:xfrm>
            <a:off x="4788024" y="2060848"/>
            <a:ext cx="4186606" cy="345638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 rot="20903268">
            <a:off x="5553230" y="5851930"/>
            <a:ext cx="2791111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Наши болельщики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Награждение</a:t>
            </a:r>
            <a:endParaRPr lang="ru-RU" dirty="0"/>
          </a:p>
        </p:txBody>
      </p:sp>
      <p:pic>
        <p:nvPicPr>
          <p:cNvPr id="2052" name="Picture 4" descr="https://pp.userapi.com/c841330/v841330803/72c35/gKRUNz-XZjs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251520" y="1484785"/>
            <a:ext cx="3888432" cy="5184576"/>
          </a:xfrm>
          <a:prstGeom prst="rect">
            <a:avLst/>
          </a:prstGeom>
          <a:noFill/>
        </p:spPr>
      </p:pic>
      <p:pic>
        <p:nvPicPr>
          <p:cNvPr id="8" name="Picture 6" descr="https://im1-tub-ru.yandex.net/i?id=a8675417f8b00fd9bd9ebf0000b691f6-l&amp;n=13"/>
          <p:cNvPicPr>
            <a:picLocks noChangeAspect="1" noChangeArrowheads="1"/>
          </p:cNvPicPr>
          <p:nvPr/>
        </p:nvPicPr>
        <p:blipFill>
          <a:blip r:embed="rId3" cstate="print"/>
          <a:srcRect t="18900" b="14951"/>
          <a:stretch>
            <a:fillRect/>
          </a:stretch>
        </p:blipFill>
        <p:spPr bwMode="auto">
          <a:xfrm>
            <a:off x="7452320" y="0"/>
            <a:ext cx="1691680" cy="15816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2" descr="https://pp.userapi.com/c840425/v840425803/60c5e/VKH6GjFeNIg.jpg"/>
          <p:cNvPicPr>
            <a:picLocks noChangeAspect="1" noChangeArrowheads="1"/>
          </p:cNvPicPr>
          <p:nvPr/>
        </p:nvPicPr>
        <p:blipFill>
          <a:blip r:embed="rId4" cstate="print">
            <a:lum bright="20000" contrast="10000"/>
          </a:blip>
          <a:srcRect l="38389" t="12542" b="12500"/>
          <a:stretch>
            <a:fillRect/>
          </a:stretch>
        </p:blipFill>
        <p:spPr bwMode="auto">
          <a:xfrm>
            <a:off x="4616280" y="1484784"/>
            <a:ext cx="3196079" cy="51845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109665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Поздравляем семью Плясуновых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-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 команда «Соколы» с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победой! 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Капитан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команды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-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Плясунов Иван, ученик 3 «А» класса.</a:t>
            </a:r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0" y="6049382"/>
            <a:ext cx="9144000" cy="80861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Соревнования семейных команд «Мама, папа, я – спортивная семья» </a:t>
            </a:r>
            <a:r>
              <a:rPr kumimoji="0" lang="ru-RU" sz="1400" b="1" i="0" u="none" strike="noStrike" kern="1200" cap="none" spc="0" normalizeH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(в рамках проведения муниципального конкурса «Моё здоровье, моё достояние» </a:t>
            </a:r>
            <a: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подготовили и провели :</a:t>
            </a:r>
            <a:r>
              <a:rPr kumimoji="0" lang="ru-RU" sz="1400" b="1" i="0" u="none" strike="noStrike" kern="1200" cap="none" spc="0" normalizeH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учителя МБОУ СОШ №21 </a:t>
            </a: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Маслов Святослав Валерьевич</a:t>
            </a:r>
            <a:r>
              <a:rPr kumimoji="0" lang="ru-RU" sz="1400" b="1" i="0" u="none" strike="noStrike" kern="1200" cap="none" spc="0" normalizeH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Григорьева</a:t>
            </a:r>
            <a:r>
              <a:rPr kumimoji="0" lang="ru-RU" sz="1400" b="1" i="0" u="none" strike="noStrike" kern="1200" cap="none" spc="0" normalizeH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Оксана Борисовна, Власова </a:t>
            </a:r>
            <a:r>
              <a:rPr kumimoji="0" lang="ru-RU" sz="1400" b="1" i="0" u="none" strike="noStrike" kern="1200" cap="none" spc="0" normalizeH="0" noProof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Снежана</a:t>
            </a:r>
            <a:r>
              <a:rPr kumimoji="0" lang="ru-RU" sz="1400" b="1" i="0" u="none" strike="noStrike" kern="1200" cap="none" spc="0" normalizeH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Сергеевна.</a:t>
            </a:r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 descr="https://pp.userapi.com/c830609/v830609803/97a46/VMaBq7hxx1s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 t="21011"/>
          <a:stretch>
            <a:fillRect/>
          </a:stretch>
        </p:blipFill>
        <p:spPr bwMode="auto">
          <a:xfrm>
            <a:off x="611560" y="1471822"/>
            <a:ext cx="7560840" cy="44791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P102406169_templat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533536AC-B4A1-4E0B-B6E7-0186F6B9983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TP102406169_template</Template>
  <TotalTime>396</TotalTime>
  <Words>175</Words>
  <Application>Microsoft Office PowerPoint</Application>
  <PresentationFormat>Экран (4:3)</PresentationFormat>
  <Paragraphs>22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TP102406169_template</vt:lpstr>
      <vt:lpstr>3 марта 2018 года , в рамках проведения муниципального конкурса  «Моё здоровье – моё достояние»,  в МБОУ СОШ №21 были проведены спортивные соревнования  «Папа, мама, я – спортивная семья!»</vt:lpstr>
      <vt:lpstr>Слайд 2</vt:lpstr>
      <vt:lpstr>Слайд 3</vt:lpstr>
      <vt:lpstr>Приготовились! Бежим!  Быстро, словно мы летим!  Догоняем, обгоняем,  Будто птиц веселых стая.</vt:lpstr>
      <vt:lpstr>  Спортсмены верные друзья И летом и зимой. Пусть будет каждая семья Спортивною семьей. </vt:lpstr>
      <vt:lpstr>  Приветствуем всех, кто время нашёл И в школу на праздник здоровья пришёл! Пусть зима смеётся нам в окно, Но в зале у нас уютно и тепло. </vt:lpstr>
      <vt:lpstr>Награждение</vt:lpstr>
      <vt:lpstr>Поздравляем семью Плясуновых - команда «Соколы» с победой!   Капитан команды - Плясунов Иван, ученик 3 «А» класса.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Отчёт по воспитательной работе 2 «А» класса. Классный  руководитель  Власова Снежана Сергеевна</dc:title>
  <dc:creator>комп</dc:creator>
  <cp:lastModifiedBy>комп</cp:lastModifiedBy>
  <cp:revision>76</cp:revision>
  <dcterms:created xsi:type="dcterms:W3CDTF">2017-03-05T12:28:10Z</dcterms:created>
  <dcterms:modified xsi:type="dcterms:W3CDTF">2018-03-04T07:07:45Z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TC024061709991</vt:lpwstr>
  </property>
</Properties>
</file>