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8" r:id="rId4"/>
    <p:sldId id="263" r:id="rId5"/>
    <p:sldId id="261" r:id="rId6"/>
    <p:sldId id="264" r:id="rId7"/>
    <p:sldId id="265" r:id="rId8"/>
    <p:sldId id="260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82" r:id="rId24"/>
    <p:sldId id="286" r:id="rId25"/>
    <p:sldId id="283" r:id="rId26"/>
    <p:sldId id="284" r:id="rId27"/>
    <p:sldId id="288" r:id="rId28"/>
    <p:sldId id="289" r:id="rId29"/>
    <p:sldId id="290" r:id="rId30"/>
    <p:sldId id="291" r:id="rId31"/>
    <p:sldId id="29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204864"/>
            <a:ext cx="3313355" cy="220577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Николай Степанович Гумилёв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581128"/>
            <a:ext cx="3309803" cy="13681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3 (15) апреля 1886 года </a:t>
            </a:r>
          </a:p>
          <a:p>
            <a:endParaRPr lang="ru-RU" sz="2000" dirty="0" smtClean="0"/>
          </a:p>
          <a:p>
            <a:r>
              <a:rPr lang="ru-RU" sz="2000" dirty="0" smtClean="0"/>
              <a:t>26 августа 1921 года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80362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4032448" cy="86409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Первая книга стихов, </a:t>
            </a:r>
            <a:br>
              <a:rPr lang="ru-RU" sz="3200" dirty="0" smtClean="0"/>
            </a:br>
            <a:r>
              <a:rPr lang="ru-RU" sz="3200" dirty="0" smtClean="0"/>
              <a:t>октябрь 1905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5445224"/>
            <a:ext cx="7920880" cy="1080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Глеб Струве: «Чувствуется сильное влияние тогдашнего поэтического кумира, Бальмонта (и отчасти, но в меньшей степени, Брюсова)»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275856" y="1124744"/>
            <a:ext cx="5616624" cy="4752528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ru-RU" dirty="0"/>
              <a:t>Я конквистадор в панцире железном,</a:t>
            </a:r>
            <a:br>
              <a:rPr lang="ru-RU" dirty="0"/>
            </a:br>
            <a:r>
              <a:rPr lang="ru-RU" dirty="0"/>
              <a:t>Я весело преследую звезду,</a:t>
            </a:r>
            <a:br>
              <a:rPr lang="ru-RU" dirty="0"/>
            </a:br>
            <a:r>
              <a:rPr lang="ru-RU" dirty="0"/>
              <a:t>Я прохожу по пропастям и безднам</a:t>
            </a:r>
            <a:br>
              <a:rPr lang="ru-RU" dirty="0"/>
            </a:br>
            <a:r>
              <a:rPr lang="ru-RU" dirty="0"/>
              <a:t>И отдыхаю в радостном саду.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Как смутно в небе диком </a:t>
            </a:r>
            <a:r>
              <a:rPr lang="ru-RU" dirty="0" smtClean="0"/>
              <a:t>и беззвездном</a:t>
            </a:r>
            <a:r>
              <a:rPr lang="ru-RU" dirty="0"/>
              <a:t>!</a:t>
            </a:r>
            <a:br>
              <a:rPr lang="ru-RU" dirty="0"/>
            </a:br>
            <a:r>
              <a:rPr lang="ru-RU" dirty="0"/>
              <a:t>Растет туман… но я молчу и жду</a:t>
            </a:r>
            <a:br>
              <a:rPr lang="ru-RU" dirty="0"/>
            </a:br>
            <a:r>
              <a:rPr lang="ru-RU" dirty="0"/>
              <a:t>И верю, я любовь свою найду…</a:t>
            </a:r>
            <a:br>
              <a:rPr lang="ru-RU" dirty="0"/>
            </a:br>
            <a:r>
              <a:rPr lang="ru-RU" dirty="0"/>
              <a:t>Я конквистадор в панцире железном.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если нет полдневных слов звездам,</a:t>
            </a:r>
            <a:br>
              <a:rPr lang="ru-RU" dirty="0"/>
            </a:br>
            <a:r>
              <a:rPr lang="ru-RU" dirty="0"/>
              <a:t>Тогда я сам мечту свою создам</a:t>
            </a:r>
            <a:br>
              <a:rPr lang="ru-RU" dirty="0"/>
            </a:br>
            <a:r>
              <a:rPr lang="ru-RU" dirty="0"/>
              <a:t>И песней битв любовно зачарую.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Я пропастям и бурям вечный брат,</a:t>
            </a:r>
            <a:br>
              <a:rPr lang="ru-RU" dirty="0"/>
            </a:br>
            <a:r>
              <a:rPr lang="ru-RU" dirty="0"/>
              <a:t>Но я вплету в воинственный наряд</a:t>
            </a:r>
            <a:br>
              <a:rPr lang="ru-RU" dirty="0"/>
            </a:br>
            <a:r>
              <a:rPr lang="ru-RU" dirty="0"/>
              <a:t>Звезду долин, </a:t>
            </a:r>
            <a:r>
              <a:rPr lang="ru-RU" dirty="0" err="1"/>
              <a:t>лилею</a:t>
            </a:r>
            <a:r>
              <a:rPr lang="ru-RU" dirty="0"/>
              <a:t> голубую. </a:t>
            </a:r>
          </a:p>
        </p:txBody>
      </p:sp>
      <p:pic>
        <p:nvPicPr>
          <p:cNvPr id="10242" name="Picture 2" descr="C:\Users\maria\Desktop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239989"/>
            <a:ext cx="2664296" cy="426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113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5"/>
            <a:ext cx="8064896" cy="20162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Париж </a:t>
            </a:r>
            <a:r>
              <a:rPr lang="ru-RU" dirty="0"/>
              <a:t/>
            </a:r>
            <a:br>
              <a:rPr lang="ru-RU" dirty="0"/>
            </a:br>
            <a:r>
              <a:rPr lang="ru-RU" sz="2700" dirty="0" smtClean="0"/>
              <a:t>В общей сложности – 19 месяцев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000" dirty="0" smtClean="0"/>
              <a:t>июль </a:t>
            </a:r>
            <a:r>
              <a:rPr lang="ru-RU" sz="2400" b="1" dirty="0"/>
              <a:t>1906</a:t>
            </a:r>
            <a:r>
              <a:rPr lang="ru-RU" sz="2400" dirty="0"/>
              <a:t> года </a:t>
            </a:r>
            <a:r>
              <a:rPr lang="ru-RU" sz="2400" dirty="0" smtClean="0"/>
              <a:t>- апрель </a:t>
            </a:r>
            <a:r>
              <a:rPr lang="ru-RU" sz="2400" b="1" dirty="0"/>
              <a:t>1907</a:t>
            </a:r>
            <a:r>
              <a:rPr lang="ru-RU" sz="2400" dirty="0"/>
              <a:t>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июль – октябрь </a:t>
            </a:r>
            <a:r>
              <a:rPr lang="ru-RU" sz="2400" b="1" dirty="0" smtClean="0"/>
              <a:t>1907</a:t>
            </a:r>
            <a:r>
              <a:rPr lang="ru-RU" sz="2400" dirty="0" smtClean="0"/>
              <a:t>, </a:t>
            </a:r>
            <a:br>
              <a:rPr lang="ru-RU" sz="2400" dirty="0" smtClean="0"/>
            </a:br>
            <a:r>
              <a:rPr lang="ru-RU" sz="2400" dirty="0" smtClean="0"/>
              <a:t>ноябрь </a:t>
            </a:r>
            <a:r>
              <a:rPr lang="ru-RU" sz="2400" b="1" dirty="0"/>
              <a:t>1907</a:t>
            </a:r>
            <a:r>
              <a:rPr lang="ru-RU" sz="2400" dirty="0"/>
              <a:t> -</a:t>
            </a:r>
            <a:r>
              <a:rPr lang="ru-RU" sz="2400" dirty="0" smtClean="0"/>
              <a:t> </a:t>
            </a:r>
            <a:r>
              <a:rPr lang="ru-RU" sz="2400" dirty="0"/>
              <a:t>май </a:t>
            </a:r>
            <a:r>
              <a:rPr lang="ru-RU" sz="2400" b="1" dirty="0"/>
              <a:t>1908</a:t>
            </a:r>
            <a:r>
              <a:rPr lang="ru-RU" sz="2400" dirty="0"/>
              <a:t> года.</a:t>
            </a:r>
          </a:p>
        </p:txBody>
      </p:sp>
      <p:pic>
        <p:nvPicPr>
          <p:cNvPr id="11266" name="Picture 2" descr="C:\Users\maria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5706531" cy="391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11269" y="3933056"/>
            <a:ext cx="22322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Попытка </a:t>
            </a:r>
          </a:p>
          <a:p>
            <a:r>
              <a:rPr lang="ru-RU" sz="2000" dirty="0"/>
              <a:t>с</a:t>
            </a:r>
            <a:r>
              <a:rPr lang="ru-RU" sz="2000" dirty="0" smtClean="0"/>
              <a:t>амоубийства</a:t>
            </a:r>
          </a:p>
          <a:p>
            <a:endParaRPr lang="ru-RU" sz="2000" dirty="0" smtClean="0"/>
          </a:p>
          <a:p>
            <a:r>
              <a:rPr lang="ru-RU" sz="2000" dirty="0"/>
              <a:t>Н</a:t>
            </a:r>
            <a:r>
              <a:rPr lang="ru-RU" sz="2000" dirty="0" smtClean="0"/>
              <a:t>овое </a:t>
            </a:r>
          </a:p>
          <a:p>
            <a:r>
              <a:rPr lang="ru-RU" sz="2000" dirty="0"/>
              <a:t>п</a:t>
            </a:r>
            <a:r>
              <a:rPr lang="ru-RU" sz="2000" dirty="0" smtClean="0"/>
              <a:t>редложение</a:t>
            </a:r>
          </a:p>
          <a:p>
            <a:endParaRPr lang="ru-RU" sz="2000" dirty="0" smtClean="0"/>
          </a:p>
          <a:p>
            <a:r>
              <a:rPr lang="ru-RU" sz="2000" dirty="0" smtClean="0"/>
              <a:t>Снова отказ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6001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620688"/>
            <a:ext cx="3300984" cy="2088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Лирическая биография поэта -«Романтические цветы», </a:t>
            </a:r>
            <a:br>
              <a:rPr lang="ru-RU" dirty="0" smtClean="0"/>
            </a:br>
            <a:r>
              <a:rPr lang="ru-RU" dirty="0" smtClean="0"/>
              <a:t>январь 1908 г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6016" y="3356992"/>
            <a:ext cx="3300573" cy="2808312"/>
          </a:xfrm>
        </p:spPr>
        <p:txBody>
          <a:bodyPr/>
          <a:lstStyle/>
          <a:p>
            <a:r>
              <a:rPr lang="ru-RU" dirty="0" smtClean="0"/>
              <a:t>Образ Анны Горенко</a:t>
            </a:r>
          </a:p>
          <a:p>
            <a:endParaRPr lang="ru-RU" dirty="0" smtClean="0"/>
          </a:p>
          <a:p>
            <a:r>
              <a:rPr lang="ru-RU" dirty="0" smtClean="0"/>
              <a:t>Мечты об Африке </a:t>
            </a:r>
          </a:p>
          <a:p>
            <a:r>
              <a:rPr lang="ru-RU" dirty="0" smtClean="0"/>
              <a:t>«Озеро Чад»</a:t>
            </a:r>
          </a:p>
          <a:p>
            <a:r>
              <a:rPr lang="ru-RU" dirty="0" smtClean="0"/>
              <a:t>«Носорог»</a:t>
            </a:r>
          </a:p>
          <a:p>
            <a:r>
              <a:rPr lang="ru-RU" dirty="0" smtClean="0"/>
              <a:t>«Жираф»</a:t>
            </a:r>
          </a:p>
          <a:p>
            <a:endParaRPr lang="ru-RU" dirty="0"/>
          </a:p>
          <a:p>
            <a:r>
              <a:rPr lang="ru-RU" dirty="0" smtClean="0"/>
              <a:t>Жизнь и смерть</a:t>
            </a:r>
            <a:endParaRPr lang="ru-RU" dirty="0"/>
          </a:p>
        </p:txBody>
      </p:sp>
      <p:pic>
        <p:nvPicPr>
          <p:cNvPr id="13314" name="Picture 2" descr="http://tsarselo.ru/images/photos/708e6a3a4a725810654211415fe9c8af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6" r="929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182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3528392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Жираф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268760"/>
            <a:ext cx="6480720" cy="5328592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r>
              <a:rPr lang="ru-RU" dirty="0"/>
              <a:t>Сегодня, я вижу, особенно грустен твой взгляд,</a:t>
            </a:r>
            <a:br>
              <a:rPr lang="ru-RU" dirty="0"/>
            </a:br>
            <a:r>
              <a:rPr lang="ru-RU" dirty="0"/>
              <a:t>И руки особенно тонки, колени обняв.</a:t>
            </a:r>
            <a:br>
              <a:rPr lang="ru-RU" dirty="0"/>
            </a:br>
            <a:r>
              <a:rPr lang="ru-RU" dirty="0"/>
              <a:t>Послушай: далёко, далёко, на озере Чад</a:t>
            </a:r>
            <a:br>
              <a:rPr lang="ru-RU" dirty="0"/>
            </a:br>
            <a:r>
              <a:rPr lang="ru-RU" dirty="0"/>
              <a:t>Изысканный бродит жираф.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Ему грациозная стройность и нега дана,</a:t>
            </a:r>
            <a:br>
              <a:rPr lang="ru-RU" dirty="0"/>
            </a:br>
            <a:r>
              <a:rPr lang="ru-RU" dirty="0"/>
              <a:t>И шкуру его украшает волшебный узор,</a:t>
            </a:r>
            <a:br>
              <a:rPr lang="ru-RU" dirty="0"/>
            </a:br>
            <a:r>
              <a:rPr lang="ru-RU" dirty="0"/>
              <a:t>С которым равняться осмелится только луна,</a:t>
            </a:r>
            <a:br>
              <a:rPr lang="ru-RU" dirty="0"/>
            </a:br>
            <a:r>
              <a:rPr lang="ru-RU" dirty="0"/>
              <a:t>Дробясь и качаясь на влаге широких озер.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Вдали он подобен цветным парусам корабля,</a:t>
            </a:r>
            <a:br>
              <a:rPr lang="ru-RU" dirty="0"/>
            </a:br>
            <a:r>
              <a:rPr lang="ru-RU" dirty="0"/>
              <a:t>И бег его плавен, как радостный птичий полет.</a:t>
            </a:r>
            <a:br>
              <a:rPr lang="ru-RU" dirty="0"/>
            </a:br>
            <a:r>
              <a:rPr lang="ru-RU" dirty="0"/>
              <a:t>Я знаю, что много чудесного видит земля,</a:t>
            </a:r>
            <a:br>
              <a:rPr lang="ru-RU" dirty="0"/>
            </a:br>
            <a:r>
              <a:rPr lang="ru-RU" dirty="0"/>
              <a:t>Когда на закате он прячется в мраморный грот.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Я знаю веселые сказки таинственных стран</a:t>
            </a:r>
            <a:br>
              <a:rPr lang="ru-RU" dirty="0"/>
            </a:br>
            <a:r>
              <a:rPr lang="ru-RU" dirty="0"/>
              <a:t>Про черную деву, про страсть молодого вождя,</a:t>
            </a:r>
            <a:br>
              <a:rPr lang="ru-RU" dirty="0"/>
            </a:br>
            <a:r>
              <a:rPr lang="ru-RU" dirty="0"/>
              <a:t>Но ты слишком долго вдыхала тяжелый туман,</a:t>
            </a:r>
            <a:br>
              <a:rPr lang="ru-RU" dirty="0"/>
            </a:br>
            <a:r>
              <a:rPr lang="ru-RU" dirty="0"/>
              <a:t>Ты верить не хочешь во что-нибудь, кроме дождя.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как я тебе расскажу про тропический сад,</a:t>
            </a:r>
            <a:br>
              <a:rPr lang="ru-RU" dirty="0"/>
            </a:br>
            <a:r>
              <a:rPr lang="ru-RU" dirty="0"/>
              <a:t>Про стройные пальмы, про запах немыслимых трав…</a:t>
            </a:r>
            <a:br>
              <a:rPr lang="ru-RU" dirty="0"/>
            </a:br>
            <a:r>
              <a:rPr lang="ru-RU" dirty="0"/>
              <a:t>Ты плачешь? Послушай… далёко, на озере Чад</a:t>
            </a:r>
            <a:br>
              <a:rPr lang="ru-RU" dirty="0"/>
            </a:br>
            <a:r>
              <a:rPr lang="ru-RU" dirty="0"/>
              <a:t>Изысканный бродит жираф. </a:t>
            </a:r>
          </a:p>
        </p:txBody>
      </p:sp>
    </p:spTree>
    <p:extLst>
      <p:ext uri="{BB962C8B-B14F-4D97-AF65-F5344CB8AC3E}">
        <p14:creationId xmlns:p14="http://schemas.microsoft.com/office/powerpoint/2010/main" val="3623848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3024454" cy="673144"/>
          </a:xfrm>
        </p:spPr>
        <p:txBody>
          <a:bodyPr>
            <a:noAutofit/>
          </a:bodyPr>
          <a:lstStyle/>
          <a:p>
            <a:r>
              <a:rPr lang="ru-RU" dirty="0" smtClean="0"/>
              <a:t>Крест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196752"/>
            <a:ext cx="5760640" cy="5256584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r>
              <a:rPr lang="ru-RU" dirty="0"/>
              <a:t>Так долго лгала мне за картою карта,</a:t>
            </a:r>
            <a:br>
              <a:rPr lang="ru-RU" dirty="0"/>
            </a:br>
            <a:r>
              <a:rPr lang="ru-RU" dirty="0"/>
              <a:t>Что я уж не мог </a:t>
            </a:r>
            <a:r>
              <a:rPr lang="ru-RU" dirty="0" err="1"/>
              <a:t>опьяниться</a:t>
            </a:r>
            <a:r>
              <a:rPr lang="ru-RU" dirty="0"/>
              <a:t> вином.</a:t>
            </a:r>
            <a:br>
              <a:rPr lang="ru-RU" dirty="0"/>
            </a:br>
            <a:r>
              <a:rPr lang="ru-RU" dirty="0"/>
              <a:t>Холодные звезды тревожного марта</a:t>
            </a:r>
            <a:br>
              <a:rPr lang="ru-RU" dirty="0"/>
            </a:br>
            <a:r>
              <a:rPr lang="ru-RU" dirty="0"/>
              <a:t>Бледнели одна за другой за окном.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холодном </a:t>
            </a:r>
            <a:r>
              <a:rPr lang="ru-RU" dirty="0" smtClean="0"/>
              <a:t>безумье, </a:t>
            </a:r>
            <a:r>
              <a:rPr lang="ru-RU" dirty="0"/>
              <a:t>в тревожном азарте</a:t>
            </a:r>
            <a:br>
              <a:rPr lang="ru-RU" dirty="0"/>
            </a:br>
            <a:r>
              <a:rPr lang="ru-RU" dirty="0"/>
              <a:t>Я чувствовал, будто игра эта — сон.</a:t>
            </a:r>
            <a:br>
              <a:rPr lang="ru-RU" dirty="0"/>
            </a:br>
            <a:r>
              <a:rPr lang="ru-RU" dirty="0"/>
              <a:t>«Весь </a:t>
            </a:r>
            <a:r>
              <a:rPr lang="ru-RU" dirty="0" smtClean="0"/>
              <a:t>банк, </a:t>
            </a:r>
            <a:r>
              <a:rPr lang="ru-RU" dirty="0"/>
              <a:t>— </a:t>
            </a:r>
            <a:r>
              <a:rPr lang="ru-RU" dirty="0" smtClean="0"/>
              <a:t>закричал, </a:t>
            </a:r>
            <a:r>
              <a:rPr lang="ru-RU" dirty="0"/>
              <a:t>— покрываю я в карте!»</a:t>
            </a:r>
            <a:br>
              <a:rPr lang="ru-RU" dirty="0"/>
            </a:br>
            <a:r>
              <a:rPr lang="ru-RU" dirty="0"/>
              <a:t>И карта убита, и я побежден.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Я вышел на воздух. Рассветные тени</a:t>
            </a:r>
            <a:br>
              <a:rPr lang="ru-RU" dirty="0"/>
            </a:br>
            <a:r>
              <a:rPr lang="ru-RU" dirty="0"/>
              <a:t>Бродили так нежно по нежным снегам.</a:t>
            </a:r>
            <a:br>
              <a:rPr lang="ru-RU" dirty="0"/>
            </a:br>
            <a:r>
              <a:rPr lang="ru-RU" dirty="0"/>
              <a:t>Не помню я сам, как я пал на колени,</a:t>
            </a:r>
            <a:br>
              <a:rPr lang="ru-RU" dirty="0"/>
            </a:br>
            <a:r>
              <a:rPr lang="ru-RU" dirty="0"/>
              <a:t>Мой крест золотой прижимая к губам.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 </a:t>
            </a:r>
            <a:r>
              <a:rPr lang="ru-RU" dirty="0"/>
              <a:t>Стать вольным и чистым, как звездное небо,</a:t>
            </a:r>
            <a:br>
              <a:rPr lang="ru-RU" dirty="0"/>
            </a:br>
            <a:r>
              <a:rPr lang="ru-RU" dirty="0"/>
              <a:t>Твой посох принять, </a:t>
            </a:r>
            <a:r>
              <a:rPr lang="ru-RU" dirty="0" smtClean="0"/>
              <a:t>о </a:t>
            </a:r>
            <a:r>
              <a:rPr lang="ru-RU" dirty="0"/>
              <a:t>Сестра Нищета,</a:t>
            </a:r>
            <a:br>
              <a:rPr lang="ru-RU" dirty="0"/>
            </a:br>
            <a:r>
              <a:rPr lang="ru-RU" dirty="0"/>
              <a:t>Бродить по дорогам, выпрашивать хлеба,</a:t>
            </a:r>
            <a:br>
              <a:rPr lang="ru-RU" dirty="0"/>
            </a:br>
            <a:r>
              <a:rPr lang="ru-RU" dirty="0"/>
              <a:t>Людей заклиная святыней креста</a:t>
            </a:r>
            <a:r>
              <a:rPr lang="ru-RU" dirty="0" smtClean="0"/>
              <a:t>!»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Мгновенье… и в зале веселой и шумной</a:t>
            </a:r>
            <a:br>
              <a:rPr lang="ru-RU" dirty="0"/>
            </a:br>
            <a:r>
              <a:rPr lang="ru-RU" dirty="0"/>
              <a:t>Все стихли и встали испуганно с мест,</a:t>
            </a:r>
            <a:br>
              <a:rPr lang="ru-RU" dirty="0"/>
            </a:br>
            <a:r>
              <a:rPr lang="ru-RU" dirty="0"/>
              <a:t>Когда я вошел, воспаленный, безумный,</a:t>
            </a:r>
            <a:br>
              <a:rPr lang="ru-RU" dirty="0"/>
            </a:br>
            <a:r>
              <a:rPr lang="ru-RU" dirty="0"/>
              <a:t>И молча на карту поставил </a:t>
            </a:r>
            <a:r>
              <a:rPr lang="ru-RU" dirty="0" smtClean="0"/>
              <a:t> мой </a:t>
            </a:r>
            <a:r>
              <a:rPr lang="ru-RU" dirty="0"/>
              <a:t>крест. </a:t>
            </a:r>
          </a:p>
        </p:txBody>
      </p:sp>
    </p:spTree>
    <p:extLst>
      <p:ext uri="{BB962C8B-B14F-4D97-AF65-F5344CB8AC3E}">
        <p14:creationId xmlns:p14="http://schemas.microsoft.com/office/powerpoint/2010/main" val="4152644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3240478" cy="745152"/>
          </a:xfrm>
        </p:spPr>
        <p:txBody>
          <a:bodyPr/>
          <a:lstStyle/>
          <a:p>
            <a:r>
              <a:rPr lang="ru-RU" dirty="0" smtClean="0"/>
              <a:t>Африка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7281257" cy="5256584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Июль 1908 года.</a:t>
            </a:r>
          </a:p>
          <a:p>
            <a:pPr marL="68580" indent="0">
              <a:buNone/>
            </a:pPr>
            <a:r>
              <a:rPr lang="ru-RU" dirty="0" smtClean="0"/>
              <a:t>«В новой обстановке найти новые слова, которых мне так недостаёт», - Гумилёв Брюсову.</a:t>
            </a:r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И. Анненский:</a:t>
            </a:r>
          </a:p>
          <a:p>
            <a:pPr marL="68580" indent="0">
              <a:buNone/>
            </a:pPr>
            <a:r>
              <a:rPr lang="ru-RU" dirty="0" smtClean="0"/>
              <a:t>«</a:t>
            </a:r>
            <a:r>
              <a:rPr lang="ru-RU" dirty="0"/>
              <a:t>Лиризм Н. Гумилева – экзотическая тоска по красочно причудливым вырезам далекого юга. Он любит все изысканное и странное, но верный вкус делает его строгим в подборе </a:t>
            </a:r>
            <a:r>
              <a:rPr lang="ru-RU" dirty="0" smtClean="0"/>
              <a:t>декораций.»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2862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352851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Венчание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76056" y="1484784"/>
            <a:ext cx="3419856" cy="4775720"/>
          </a:xfrm>
        </p:spPr>
        <p:txBody>
          <a:bodyPr/>
          <a:lstStyle/>
          <a:p>
            <a:r>
              <a:rPr lang="ru-RU" dirty="0" smtClean="0"/>
              <a:t>26 ноября 1909 – чтение стихов. Согласие.</a:t>
            </a:r>
          </a:p>
          <a:p>
            <a:r>
              <a:rPr lang="ru-RU" dirty="0" smtClean="0"/>
              <a:t>25 апреля 1910 – венчание в Никольской церкви Черниговской губернии</a:t>
            </a:r>
          </a:p>
          <a:p>
            <a:r>
              <a:rPr lang="ru-RU" dirty="0" smtClean="0"/>
              <a:t>Осень </a:t>
            </a:r>
            <a:r>
              <a:rPr lang="ru-RU" dirty="0" smtClean="0"/>
              <a:t>1912 – рождение сына Льва</a:t>
            </a:r>
            <a:endParaRPr lang="ru-RU" dirty="0"/>
          </a:p>
        </p:txBody>
      </p:sp>
      <p:pic>
        <p:nvPicPr>
          <p:cNvPr id="15362" name="Picture 2" descr="C:\Users\maria\Desktop\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03" y="908720"/>
            <a:ext cx="408909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maria\Desktop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17" y="3645024"/>
            <a:ext cx="4182098" cy="278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385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«Жемчуга», 1910 –</a:t>
            </a:r>
            <a:br>
              <a:rPr lang="ru-RU" sz="3600" dirty="0" smtClean="0"/>
            </a:br>
            <a:r>
              <a:rPr lang="ru-RU" dirty="0" smtClean="0"/>
              <a:t> </a:t>
            </a:r>
            <a:r>
              <a:rPr lang="ru-RU" sz="3100" dirty="0" smtClean="0"/>
              <a:t>исследование мира души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848872" cy="5184576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Тема искусства: «Волшебная скрипка»</a:t>
            </a:r>
          </a:p>
          <a:p>
            <a:r>
              <a:rPr lang="ru-RU" sz="3400" dirty="0" smtClean="0"/>
              <a:t>«Христос» – духовное самоопределение</a:t>
            </a:r>
          </a:p>
          <a:p>
            <a:r>
              <a:rPr lang="ru-RU" sz="3400" dirty="0" smtClean="0"/>
              <a:t>«Заводи</a:t>
            </a:r>
            <a:r>
              <a:rPr lang="ru-RU" sz="3400" dirty="0"/>
              <a:t>»: </a:t>
            </a:r>
            <a:endParaRPr lang="ru-RU" sz="3400" dirty="0" smtClean="0"/>
          </a:p>
          <a:p>
            <a:pPr marL="68580" indent="0">
              <a:buNone/>
            </a:pPr>
            <a:r>
              <a:rPr lang="ru-RU" dirty="0" smtClean="0"/>
              <a:t>Солнце </a:t>
            </a:r>
            <a:r>
              <a:rPr lang="ru-RU" dirty="0"/>
              <a:t>скрылось на западе</a:t>
            </a:r>
            <a:br>
              <a:rPr lang="ru-RU" dirty="0"/>
            </a:br>
            <a:r>
              <a:rPr lang="ru-RU" dirty="0"/>
              <a:t>За полями обетованными,</a:t>
            </a:r>
            <a:br>
              <a:rPr lang="ru-RU" dirty="0"/>
            </a:br>
            <a:r>
              <a:rPr lang="ru-RU" dirty="0"/>
              <a:t>И стали тихие заводи</a:t>
            </a:r>
            <a:br>
              <a:rPr lang="ru-RU" dirty="0"/>
            </a:br>
            <a:r>
              <a:rPr lang="ru-RU" dirty="0"/>
              <a:t>Синими и благоуханными.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Сонно дрогнул камыш,</a:t>
            </a:r>
            <a:br>
              <a:rPr lang="ru-RU" dirty="0"/>
            </a:br>
            <a:r>
              <a:rPr lang="ru-RU" dirty="0"/>
              <a:t>Пролетела летучая мышь,</a:t>
            </a:r>
            <a:br>
              <a:rPr lang="ru-RU" dirty="0"/>
            </a:br>
            <a:r>
              <a:rPr lang="ru-RU" dirty="0"/>
              <a:t>Рыба плеснулась в омуте…</a:t>
            </a:r>
            <a:br>
              <a:rPr lang="ru-RU" dirty="0"/>
            </a:br>
            <a:r>
              <a:rPr lang="ru-RU" dirty="0"/>
              <a:t>… И направились к дому те,</a:t>
            </a:r>
            <a:br>
              <a:rPr lang="ru-RU" dirty="0"/>
            </a:br>
            <a:r>
              <a:rPr lang="ru-RU" dirty="0"/>
              <a:t>У кого есть дом</a:t>
            </a:r>
            <a:br>
              <a:rPr lang="ru-RU" dirty="0"/>
            </a:br>
            <a:r>
              <a:rPr lang="ru-RU" dirty="0"/>
              <a:t>С голубыми ставнями,</a:t>
            </a:r>
            <a:br>
              <a:rPr lang="ru-RU" dirty="0"/>
            </a:br>
            <a:r>
              <a:rPr lang="ru-RU" dirty="0"/>
              <a:t>С креслами давними</a:t>
            </a:r>
            <a:br>
              <a:rPr lang="ru-RU" dirty="0"/>
            </a:br>
            <a:r>
              <a:rPr lang="ru-RU" dirty="0"/>
              <a:t>И круглым чайным столом.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Я один остался на воздухе</a:t>
            </a:r>
            <a:br>
              <a:rPr lang="ru-RU" dirty="0"/>
            </a:br>
            <a:r>
              <a:rPr lang="ru-RU" dirty="0"/>
              <a:t>Смотреть на сонную заводь,</a:t>
            </a:r>
            <a:br>
              <a:rPr lang="ru-RU" dirty="0"/>
            </a:br>
            <a:r>
              <a:rPr lang="ru-RU" dirty="0"/>
              <a:t>Где днем так отрадно плавать,</a:t>
            </a:r>
            <a:br>
              <a:rPr lang="ru-RU" dirty="0"/>
            </a:br>
            <a:r>
              <a:rPr lang="ru-RU" dirty="0"/>
              <a:t>А вечером плакать,</a:t>
            </a:r>
            <a:br>
              <a:rPr lang="ru-RU" dirty="0"/>
            </a:br>
            <a:r>
              <a:rPr lang="ru-RU" dirty="0"/>
              <a:t>Потому что я люблю Тебя, Господи. </a:t>
            </a:r>
          </a:p>
        </p:txBody>
      </p:sp>
    </p:spTree>
    <p:extLst>
      <p:ext uri="{BB962C8B-B14F-4D97-AF65-F5344CB8AC3E}">
        <p14:creationId xmlns:p14="http://schemas.microsoft.com/office/powerpoint/2010/main" val="3109836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3384494" cy="745152"/>
          </a:xfrm>
        </p:spPr>
        <p:txBody>
          <a:bodyPr/>
          <a:lstStyle/>
          <a:p>
            <a:r>
              <a:rPr lang="ru-RU" dirty="0" smtClean="0"/>
              <a:t>Акмеизм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412776"/>
            <a:ext cx="4392488" cy="4924848"/>
          </a:xfrm>
        </p:spPr>
        <p:txBody>
          <a:bodyPr/>
          <a:lstStyle/>
          <a:p>
            <a:r>
              <a:rPr lang="ru-RU" dirty="0" smtClean="0"/>
              <a:t>«Все люди, окружающие Н.С., были им к чему-нибудь предназначены… Например, </a:t>
            </a:r>
            <a:r>
              <a:rPr lang="ru-RU" dirty="0" err="1" smtClean="0"/>
              <a:t>О.Мандельштам</a:t>
            </a:r>
            <a:r>
              <a:rPr lang="ru-RU" dirty="0" smtClean="0"/>
              <a:t> должен был написать поэтику»</a:t>
            </a:r>
          </a:p>
          <a:p>
            <a:r>
              <a:rPr lang="ru-RU" dirty="0" smtClean="0"/>
              <a:t>Предназначение Гумилёва – руководить</a:t>
            </a:r>
          </a:p>
          <a:p>
            <a:r>
              <a:rPr lang="ru-RU" dirty="0" smtClean="0"/>
              <a:t>Все участники: «мастера»(«</a:t>
            </a:r>
            <a:r>
              <a:rPr lang="ru-RU" dirty="0" err="1" smtClean="0"/>
              <a:t>синдИки</a:t>
            </a:r>
            <a:r>
              <a:rPr lang="ru-RU" dirty="0" smtClean="0"/>
              <a:t>») (Гумилёв и Городецкий) и «подмастерья»</a:t>
            </a:r>
            <a:endParaRPr lang="ru-RU" dirty="0"/>
          </a:p>
        </p:txBody>
      </p:sp>
      <p:pic>
        <p:nvPicPr>
          <p:cNvPr id="16386" name="Picture 2" descr="C:\Users\maria\Desktop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075456" cy="478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148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548680"/>
            <a:ext cx="3300984" cy="576064"/>
          </a:xfrm>
        </p:spPr>
        <p:txBody>
          <a:bodyPr>
            <a:normAutofit/>
          </a:bodyPr>
          <a:lstStyle/>
          <a:p>
            <a:r>
              <a:rPr lang="ru-RU" dirty="0" smtClean="0"/>
              <a:t>1912 год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1124744"/>
            <a:ext cx="3672408" cy="4968552"/>
          </a:xfrm>
        </p:spPr>
        <p:txBody>
          <a:bodyPr>
            <a:normAutofit/>
          </a:bodyPr>
          <a:lstStyle/>
          <a:p>
            <a:r>
              <a:rPr lang="ru-RU" sz="1900" dirty="0" smtClean="0"/>
              <a:t>Тонкий лиризм</a:t>
            </a:r>
          </a:p>
          <a:p>
            <a:r>
              <a:rPr lang="ru-RU" sz="1900" dirty="0" smtClean="0"/>
              <a:t>Земные, но в то же время возвышенные чувства</a:t>
            </a:r>
          </a:p>
          <a:p>
            <a:r>
              <a:rPr lang="ru-RU" sz="1900" dirty="0" smtClean="0"/>
              <a:t>Тщательная дозировка эмоционального (любовная лирика), рационального, экзотического («Абиссинские песни») и приземленно-бытового</a:t>
            </a:r>
          </a:p>
          <a:p>
            <a:endParaRPr lang="ru-RU" dirty="0"/>
          </a:p>
          <a:p>
            <a:r>
              <a:rPr lang="ru-RU" sz="1900" dirty="0" smtClean="0"/>
              <a:t>Здесь нет </a:t>
            </a:r>
            <a:r>
              <a:rPr lang="ru-RU" sz="1900" dirty="0" err="1" smtClean="0"/>
              <a:t>конквистадорского</a:t>
            </a:r>
            <a:r>
              <a:rPr lang="ru-RU" sz="1900" dirty="0" smtClean="0"/>
              <a:t> бряцанья. Здесь живёт душа, с ее болью, любовью, переживаниями, мечтами</a:t>
            </a:r>
            <a:endParaRPr lang="ru-RU" sz="1900" dirty="0"/>
          </a:p>
        </p:txBody>
      </p:sp>
      <p:pic>
        <p:nvPicPr>
          <p:cNvPr id="18434" name="Picture 2" descr="C:\Users\maria\Desktop\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7" r="1185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311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3672408" cy="1143000"/>
          </a:xfrm>
        </p:spPr>
        <p:txBody>
          <a:bodyPr/>
          <a:lstStyle/>
          <a:p>
            <a:r>
              <a:rPr lang="ru-RU" dirty="0" smtClean="0"/>
              <a:t>Кронштадт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64088" y="4725144"/>
            <a:ext cx="3055717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Екатерининская улица</a:t>
            </a:r>
            <a:endParaRPr lang="ru-RU" dirty="0"/>
          </a:p>
        </p:txBody>
      </p:sp>
      <p:pic>
        <p:nvPicPr>
          <p:cNvPr id="7" name="Picture 2" descr="C:\Users\maria\Desktop\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4529037" cy="2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maria\Desktop\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330" y="764704"/>
            <a:ext cx="484380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518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3168470" cy="648072"/>
          </a:xfrm>
        </p:spPr>
        <p:txBody>
          <a:bodyPr>
            <a:noAutofit/>
          </a:bodyPr>
          <a:lstStyle/>
          <a:p>
            <a:r>
              <a:rPr lang="ru-RU" dirty="0" smtClean="0"/>
              <a:t>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764704"/>
            <a:ext cx="4896660" cy="5760640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ru-RU" dirty="0"/>
              <a:t>Я знаю женщину: молчанье,</a:t>
            </a:r>
            <a:br>
              <a:rPr lang="ru-RU" dirty="0"/>
            </a:br>
            <a:r>
              <a:rPr lang="ru-RU" dirty="0"/>
              <a:t>Усталость горькая от слов,</a:t>
            </a:r>
            <a:br>
              <a:rPr lang="ru-RU" dirty="0"/>
            </a:br>
            <a:r>
              <a:rPr lang="ru-RU" dirty="0"/>
              <a:t>Живет в таинственном </a:t>
            </a:r>
            <a:r>
              <a:rPr lang="ru-RU" dirty="0" smtClean="0"/>
              <a:t>мерцанье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Ее расширенных зрачков.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Ее душа открыта жадно</a:t>
            </a:r>
            <a:br>
              <a:rPr lang="ru-RU" dirty="0"/>
            </a:br>
            <a:r>
              <a:rPr lang="ru-RU" dirty="0"/>
              <a:t>Лишь медной музыке стиха,</a:t>
            </a:r>
            <a:br>
              <a:rPr lang="ru-RU" dirty="0"/>
            </a:br>
            <a:r>
              <a:rPr lang="ru-RU" dirty="0"/>
              <a:t>Пред жизнью дольней и отрадной</a:t>
            </a:r>
            <a:br>
              <a:rPr lang="ru-RU" dirty="0"/>
            </a:br>
            <a:r>
              <a:rPr lang="ru-RU" dirty="0"/>
              <a:t>Высокомерна и глуха.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Неслышный и неторопливый,</a:t>
            </a:r>
            <a:br>
              <a:rPr lang="ru-RU" dirty="0"/>
            </a:br>
            <a:r>
              <a:rPr lang="ru-RU" dirty="0"/>
              <a:t>Так странно плавен шаг ее,</a:t>
            </a:r>
            <a:br>
              <a:rPr lang="ru-RU" dirty="0"/>
            </a:br>
            <a:r>
              <a:rPr lang="ru-RU" dirty="0"/>
              <a:t>Назвать нельзя ее красивой,</a:t>
            </a:r>
            <a:br>
              <a:rPr lang="ru-RU" dirty="0"/>
            </a:br>
            <a:r>
              <a:rPr lang="ru-RU" dirty="0"/>
              <a:t>Но в ней все </a:t>
            </a:r>
            <a:r>
              <a:rPr lang="ru-RU" dirty="0" err="1"/>
              <a:t>счастие</a:t>
            </a:r>
            <a:r>
              <a:rPr lang="ru-RU" dirty="0"/>
              <a:t> мое.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Когда я жажду своеволий</a:t>
            </a:r>
            <a:br>
              <a:rPr lang="ru-RU" dirty="0"/>
            </a:br>
            <a:r>
              <a:rPr lang="ru-RU" dirty="0"/>
              <a:t>И смел, и горд — я к ней иду</a:t>
            </a:r>
            <a:br>
              <a:rPr lang="ru-RU" dirty="0"/>
            </a:br>
            <a:r>
              <a:rPr lang="ru-RU" dirty="0"/>
              <a:t>Учиться мудрой сладкой боли</a:t>
            </a:r>
            <a:br>
              <a:rPr lang="ru-RU" dirty="0"/>
            </a:br>
            <a:r>
              <a:rPr lang="ru-RU" dirty="0"/>
              <a:t>В ее истоме и бреду.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Она светла в часы томлений</a:t>
            </a:r>
            <a:br>
              <a:rPr lang="ru-RU" dirty="0"/>
            </a:br>
            <a:r>
              <a:rPr lang="ru-RU" dirty="0"/>
              <a:t>И держит молнии в руке,</a:t>
            </a:r>
            <a:br>
              <a:rPr lang="ru-RU" dirty="0"/>
            </a:br>
            <a:r>
              <a:rPr lang="ru-RU" dirty="0"/>
              <a:t>И четки сны ее, как тени</a:t>
            </a:r>
            <a:br>
              <a:rPr lang="ru-RU" dirty="0"/>
            </a:br>
            <a:r>
              <a:rPr lang="ru-RU" dirty="0"/>
              <a:t>На райском огненном песке. </a:t>
            </a:r>
          </a:p>
        </p:txBody>
      </p:sp>
    </p:spTree>
    <p:extLst>
      <p:ext uri="{BB962C8B-B14F-4D97-AF65-F5344CB8AC3E}">
        <p14:creationId xmlns:p14="http://schemas.microsoft.com/office/powerpoint/2010/main" val="191464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4320480" cy="576064"/>
          </a:xfrm>
        </p:spPr>
        <p:txBody>
          <a:bodyPr>
            <a:normAutofit fontScale="90000"/>
          </a:bodyPr>
          <a:lstStyle/>
          <a:p>
            <a:r>
              <a:rPr lang="ru-RU" dirty="0"/>
              <a:t>Из логова </a:t>
            </a:r>
            <a:r>
              <a:rPr lang="ru-RU" dirty="0" err="1"/>
              <a:t>змиева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124744"/>
            <a:ext cx="3994728" cy="5400600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dirty="0"/>
              <a:t>Из логова </a:t>
            </a:r>
            <a:r>
              <a:rPr lang="ru-RU" dirty="0" err="1"/>
              <a:t>змиева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    Из города Киева,</a:t>
            </a:r>
            <a:br>
              <a:rPr lang="ru-RU" dirty="0"/>
            </a:br>
            <a:r>
              <a:rPr lang="ru-RU" dirty="0"/>
              <a:t>Я взял не жену, а колдунью.</a:t>
            </a:r>
            <a:br>
              <a:rPr lang="ru-RU" dirty="0"/>
            </a:br>
            <a:r>
              <a:rPr lang="ru-RU" dirty="0"/>
              <a:t>    А думал забавницу,</a:t>
            </a:r>
            <a:br>
              <a:rPr lang="ru-RU" dirty="0"/>
            </a:br>
            <a:r>
              <a:rPr lang="ru-RU" dirty="0"/>
              <a:t>    Гадал — </a:t>
            </a:r>
            <a:r>
              <a:rPr lang="ru-RU" dirty="0" err="1"/>
              <a:t>своенравницу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Веселую птицу-певунью.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   </a:t>
            </a:r>
            <a:r>
              <a:rPr lang="ru-RU" dirty="0" err="1"/>
              <a:t>Покликаешь</a:t>
            </a:r>
            <a:r>
              <a:rPr lang="ru-RU" dirty="0"/>
              <a:t> — морщится,</a:t>
            </a:r>
            <a:br>
              <a:rPr lang="ru-RU" dirty="0"/>
            </a:br>
            <a:r>
              <a:rPr lang="ru-RU" dirty="0"/>
              <a:t>    Обнимешь — топорщится,</a:t>
            </a:r>
            <a:br>
              <a:rPr lang="ru-RU" dirty="0"/>
            </a:br>
            <a:r>
              <a:rPr lang="ru-RU" dirty="0"/>
              <a:t>А выйдет луна — затомится,</a:t>
            </a:r>
            <a:br>
              <a:rPr lang="ru-RU" dirty="0"/>
            </a:br>
            <a:r>
              <a:rPr lang="ru-RU" dirty="0"/>
              <a:t>    И смотрит, и стонет,</a:t>
            </a:r>
            <a:br>
              <a:rPr lang="ru-RU" dirty="0"/>
            </a:br>
            <a:r>
              <a:rPr lang="ru-RU" dirty="0"/>
              <a:t>    Как будто хоронит</a:t>
            </a:r>
            <a:br>
              <a:rPr lang="ru-RU" dirty="0"/>
            </a:br>
            <a:r>
              <a:rPr lang="ru-RU" dirty="0"/>
              <a:t>Кого-то, — и хочет топиться.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124744"/>
            <a:ext cx="4031304" cy="5400600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ru-RU" dirty="0"/>
              <a:t>Твержу ей: крещеному,</a:t>
            </a:r>
            <a:br>
              <a:rPr lang="ru-RU" dirty="0"/>
            </a:br>
            <a:r>
              <a:rPr lang="ru-RU" dirty="0"/>
              <a:t>    С тобой по-мудреному</a:t>
            </a:r>
            <a:br>
              <a:rPr lang="ru-RU" dirty="0"/>
            </a:br>
            <a:r>
              <a:rPr lang="ru-RU" dirty="0"/>
              <a:t>Возиться теперь мне не в пору;</a:t>
            </a:r>
            <a:br>
              <a:rPr lang="ru-RU" dirty="0"/>
            </a:br>
            <a:r>
              <a:rPr lang="ru-RU" dirty="0"/>
              <a:t>    Снеси-ка истому ты</a:t>
            </a:r>
            <a:br>
              <a:rPr lang="ru-RU" dirty="0"/>
            </a:br>
            <a:r>
              <a:rPr lang="ru-RU" dirty="0"/>
              <a:t>    В Днепровские омуты,</a:t>
            </a:r>
            <a:br>
              <a:rPr lang="ru-RU" dirty="0"/>
            </a:br>
            <a:r>
              <a:rPr lang="ru-RU" dirty="0"/>
              <a:t>На грешную Лысую гору.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   Молчит — только ежится,</a:t>
            </a:r>
            <a:br>
              <a:rPr lang="ru-RU" dirty="0"/>
            </a:br>
            <a:r>
              <a:rPr lang="ru-RU" dirty="0"/>
              <a:t>    И все ей неможется,</a:t>
            </a:r>
            <a:br>
              <a:rPr lang="ru-RU" dirty="0"/>
            </a:br>
            <a:r>
              <a:rPr lang="ru-RU" dirty="0"/>
              <a:t>Мне жалко ее, виноватую,</a:t>
            </a:r>
            <a:br>
              <a:rPr lang="ru-RU" dirty="0"/>
            </a:br>
            <a:r>
              <a:rPr lang="ru-RU" dirty="0"/>
              <a:t>    Как птицу подбитую,</a:t>
            </a:r>
            <a:br>
              <a:rPr lang="ru-RU" dirty="0"/>
            </a:br>
            <a:r>
              <a:rPr lang="ru-RU" dirty="0"/>
              <a:t>    Березу подрытую</a:t>
            </a:r>
            <a:br>
              <a:rPr lang="ru-RU" dirty="0"/>
            </a:br>
            <a:r>
              <a:rPr lang="ru-RU" dirty="0"/>
              <a:t>Над </a:t>
            </a:r>
            <a:r>
              <a:rPr lang="ru-RU" dirty="0" err="1"/>
              <a:t>очастью</a:t>
            </a:r>
            <a:r>
              <a:rPr lang="ru-RU" dirty="0"/>
              <a:t>, Богом заклятою.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329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764704"/>
            <a:ext cx="4680520" cy="792088"/>
          </a:xfrm>
        </p:spPr>
        <p:txBody>
          <a:bodyPr>
            <a:noAutofit/>
          </a:bodyPr>
          <a:lstStyle/>
          <a:p>
            <a:r>
              <a:rPr lang="ru-RU" dirty="0" smtClean="0"/>
              <a:t>    У камина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3994728" cy="6264696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200" dirty="0"/>
              <a:t>Наплывала тень… Догорал камин,</a:t>
            </a:r>
            <a:br>
              <a:rPr lang="ru-RU" sz="1200" dirty="0"/>
            </a:br>
            <a:r>
              <a:rPr lang="ru-RU" sz="1200" dirty="0"/>
              <a:t>Руки на груди, он стоял один,</a:t>
            </a:r>
            <a:br>
              <a:rPr lang="ru-RU" sz="1200" dirty="0"/>
            </a:br>
            <a:r>
              <a:rPr lang="ru-RU" sz="1200" dirty="0" smtClean="0"/>
              <a:t>Неподвижный </a:t>
            </a:r>
            <a:r>
              <a:rPr lang="ru-RU" sz="1200" dirty="0"/>
              <a:t>взор устремляя вдаль,</a:t>
            </a:r>
            <a:br>
              <a:rPr lang="ru-RU" sz="1200" dirty="0"/>
            </a:br>
            <a:r>
              <a:rPr lang="ru-RU" sz="1200" dirty="0"/>
              <a:t>Горько говоря про свою печаль:</a:t>
            </a:r>
            <a:br>
              <a:rPr lang="ru-RU" sz="1200" dirty="0"/>
            </a:br>
            <a:endParaRPr lang="ru-RU" sz="1200" dirty="0" smtClean="0"/>
          </a:p>
          <a:p>
            <a:pPr marL="68580" indent="0">
              <a:buNone/>
            </a:pPr>
            <a:r>
              <a:rPr lang="ru-RU" sz="1200" dirty="0" smtClean="0"/>
              <a:t>«</a:t>
            </a:r>
            <a:r>
              <a:rPr lang="ru-RU" sz="1200" dirty="0"/>
              <a:t>Я пробрался вглубь неизвестных стран,</a:t>
            </a:r>
            <a:br>
              <a:rPr lang="ru-RU" sz="1200" dirty="0"/>
            </a:br>
            <a:r>
              <a:rPr lang="ru-RU" sz="1200" dirty="0"/>
              <a:t>Восемьдесят дней шел мой караван;</a:t>
            </a:r>
            <a:br>
              <a:rPr lang="ru-RU" sz="1200" dirty="0"/>
            </a:br>
            <a:r>
              <a:rPr lang="ru-RU" sz="1200" dirty="0" smtClean="0"/>
              <a:t>Цепи </a:t>
            </a:r>
            <a:r>
              <a:rPr lang="ru-RU" sz="1200" dirty="0"/>
              <a:t>грозных гор, лес, а иногда</a:t>
            </a:r>
            <a:br>
              <a:rPr lang="ru-RU" sz="1200" dirty="0"/>
            </a:br>
            <a:r>
              <a:rPr lang="ru-RU" sz="1200" dirty="0"/>
              <a:t>Странные вдали чьи-то города,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И </a:t>
            </a:r>
            <a:r>
              <a:rPr lang="ru-RU" sz="1200" dirty="0"/>
              <a:t>не раз из них в тишине ночной</a:t>
            </a:r>
            <a:br>
              <a:rPr lang="ru-RU" sz="1200" dirty="0"/>
            </a:br>
            <a:r>
              <a:rPr lang="ru-RU" sz="1200" dirty="0"/>
              <a:t>В лагерь долетал непонятный вой.</a:t>
            </a:r>
            <a:br>
              <a:rPr lang="ru-RU" sz="1200" dirty="0"/>
            </a:br>
            <a:r>
              <a:rPr lang="ru-RU" sz="1200" dirty="0" smtClean="0"/>
              <a:t>Мы </a:t>
            </a:r>
            <a:r>
              <a:rPr lang="ru-RU" sz="1200" dirty="0"/>
              <a:t>рубили лес, мы копали рвы,</a:t>
            </a:r>
            <a:br>
              <a:rPr lang="ru-RU" sz="1200" dirty="0"/>
            </a:br>
            <a:r>
              <a:rPr lang="ru-RU" sz="1200" dirty="0"/>
              <a:t>Вечерами к нам подходили львы.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Но </a:t>
            </a:r>
            <a:r>
              <a:rPr lang="ru-RU" sz="1200" dirty="0"/>
              <a:t>трусливых душ не было меж нас,</a:t>
            </a:r>
            <a:br>
              <a:rPr lang="ru-RU" sz="1200" dirty="0"/>
            </a:br>
            <a:r>
              <a:rPr lang="ru-RU" sz="1200" dirty="0"/>
              <a:t>Мы стреляли в них, целясь между глаз.</a:t>
            </a:r>
            <a:br>
              <a:rPr lang="ru-RU" sz="1200" dirty="0"/>
            </a:br>
            <a:r>
              <a:rPr lang="ru-RU" sz="1200" dirty="0" smtClean="0"/>
              <a:t>Древний </a:t>
            </a:r>
            <a:r>
              <a:rPr lang="ru-RU" sz="1200" dirty="0"/>
              <a:t>я отрыл храм из под песка,</a:t>
            </a:r>
            <a:br>
              <a:rPr lang="ru-RU" sz="1200" dirty="0"/>
            </a:br>
            <a:r>
              <a:rPr lang="ru-RU" sz="1200" dirty="0"/>
              <a:t>Именем моим названа река,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И </a:t>
            </a:r>
            <a:r>
              <a:rPr lang="ru-RU" sz="1200" dirty="0"/>
              <a:t>в стране озер пять больших племен</a:t>
            </a:r>
            <a:br>
              <a:rPr lang="ru-RU" sz="1200" dirty="0"/>
            </a:br>
            <a:r>
              <a:rPr lang="ru-RU" sz="1200" dirty="0"/>
              <a:t>Слушались меня, чтили мой закон.</a:t>
            </a:r>
            <a:br>
              <a:rPr lang="ru-RU" sz="1200" dirty="0"/>
            </a:br>
            <a:r>
              <a:rPr lang="ru-RU" sz="1200" dirty="0" smtClean="0"/>
              <a:t>Но </a:t>
            </a:r>
            <a:r>
              <a:rPr lang="ru-RU" sz="1200" dirty="0"/>
              <a:t>теперь я слаб, как во власти сна,</a:t>
            </a:r>
            <a:br>
              <a:rPr lang="ru-RU" sz="1200" dirty="0"/>
            </a:br>
            <a:r>
              <a:rPr lang="ru-RU" sz="1200" dirty="0"/>
              <a:t>И больна душа, тягостно больна;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Я </a:t>
            </a:r>
            <a:r>
              <a:rPr lang="ru-RU" sz="1200" dirty="0"/>
              <a:t>узнал, узнал, что такое страх,</a:t>
            </a:r>
            <a:br>
              <a:rPr lang="ru-RU" sz="1200" dirty="0"/>
            </a:br>
            <a:r>
              <a:rPr lang="ru-RU" sz="1200" dirty="0"/>
              <a:t>Погребенный здесь в четырех стенах;</a:t>
            </a:r>
            <a:br>
              <a:rPr lang="ru-RU" sz="1200" dirty="0"/>
            </a:br>
            <a:r>
              <a:rPr lang="ru-RU" sz="1200" dirty="0" smtClean="0"/>
              <a:t>Даже </a:t>
            </a:r>
            <a:r>
              <a:rPr lang="ru-RU" sz="1200" dirty="0"/>
              <a:t>блеск ружья, даже плеск волны</a:t>
            </a:r>
            <a:br>
              <a:rPr lang="ru-RU" sz="1200" dirty="0"/>
            </a:br>
            <a:r>
              <a:rPr lang="ru-RU" sz="1200" dirty="0"/>
              <a:t>Эту цепь порвать ныне не вольны…»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И, тая в глазах злое торжество,</a:t>
            </a:r>
            <a:br>
              <a:rPr lang="ru-RU" sz="1200" dirty="0"/>
            </a:br>
            <a:r>
              <a:rPr lang="ru-RU" sz="1200" dirty="0"/>
              <a:t>Женщина в углу слушала его.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2996952"/>
            <a:ext cx="3959296" cy="338437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А. Ахматова</a:t>
            </a:r>
          </a:p>
          <a:p>
            <a:pPr marL="68580" indent="0">
              <a:buNone/>
            </a:pPr>
            <a:r>
              <a:rPr lang="ru-RU" sz="2000" dirty="0" smtClean="0"/>
              <a:t>Он </a:t>
            </a:r>
            <a:r>
              <a:rPr lang="ru-RU" sz="2000" dirty="0"/>
              <a:t>любил три вещи на свете:</a:t>
            </a:r>
            <a:br>
              <a:rPr lang="ru-RU" sz="2000" dirty="0"/>
            </a:br>
            <a:r>
              <a:rPr lang="ru-RU" sz="2000" dirty="0"/>
              <a:t>За вечерней пенье, белых павлинов</a:t>
            </a:r>
            <a:br>
              <a:rPr lang="ru-RU" sz="2000" dirty="0"/>
            </a:br>
            <a:r>
              <a:rPr lang="ru-RU" sz="2000" dirty="0"/>
              <a:t>И стертые карты Америки.</a:t>
            </a:r>
            <a:br>
              <a:rPr lang="ru-RU" sz="2000" dirty="0"/>
            </a:br>
            <a:r>
              <a:rPr lang="ru-RU" sz="2000" dirty="0"/>
              <a:t>Не любил, когда плачут дети,</a:t>
            </a:r>
            <a:br>
              <a:rPr lang="ru-RU" sz="2000" dirty="0"/>
            </a:br>
            <a:r>
              <a:rPr lang="ru-RU" sz="2000" dirty="0"/>
              <a:t>Не любил чая с малиной</a:t>
            </a:r>
            <a:br>
              <a:rPr lang="ru-RU" sz="2000" dirty="0"/>
            </a:br>
            <a:r>
              <a:rPr lang="ru-RU" sz="2000" dirty="0"/>
              <a:t>И женской истерики.</a:t>
            </a:r>
            <a:br>
              <a:rPr lang="ru-RU" sz="2000" dirty="0"/>
            </a:br>
            <a:r>
              <a:rPr lang="ru-RU" sz="2000" dirty="0"/>
              <a:t>…А я была его женой. </a:t>
            </a:r>
          </a:p>
        </p:txBody>
      </p:sp>
    </p:spTree>
    <p:extLst>
      <p:ext uri="{BB962C8B-B14F-4D97-AF65-F5344CB8AC3E}">
        <p14:creationId xmlns:p14="http://schemas.microsoft.com/office/powerpoint/2010/main" val="2322769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4392488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Первая Мировая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052736"/>
            <a:ext cx="4032448" cy="1080120"/>
          </a:xfrm>
        </p:spPr>
        <p:txBody>
          <a:bodyPr>
            <a:normAutofit fontScale="85000" lnSpcReduction="10000"/>
          </a:bodyPr>
          <a:lstStyle/>
          <a:p>
            <a:r>
              <a:rPr lang="ru-RU" b="0" dirty="0">
                <a:solidFill>
                  <a:schemeClr val="tx2"/>
                </a:solidFill>
              </a:rPr>
              <a:t>1907 </a:t>
            </a:r>
            <a:r>
              <a:rPr lang="ru-RU" b="0" dirty="0" smtClean="0">
                <a:solidFill>
                  <a:schemeClr val="tx2"/>
                </a:solidFill>
              </a:rPr>
              <a:t>год -  </a:t>
            </a:r>
            <a:r>
              <a:rPr lang="ru-RU" b="0" dirty="0">
                <a:solidFill>
                  <a:schemeClr val="tx2"/>
                </a:solidFill>
              </a:rPr>
              <a:t>признан совершенно неспособным к военной службе.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39953" y="2316010"/>
            <a:ext cx="1872207" cy="2625158"/>
          </a:xfrm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chemeClr val="tx2"/>
                </a:solidFill>
              </a:rPr>
              <a:t>Июль 1914: </a:t>
            </a:r>
            <a:r>
              <a:rPr lang="ru-RU" sz="2000" b="0" dirty="0" smtClean="0">
                <a:solidFill>
                  <a:schemeClr val="tx2"/>
                </a:solidFill>
              </a:rPr>
              <a:t>ушел</a:t>
            </a:r>
            <a:r>
              <a:rPr lang="ru-RU" b="0" dirty="0" smtClean="0">
                <a:solidFill>
                  <a:schemeClr val="tx2"/>
                </a:solidFill>
              </a:rPr>
              <a:t> добровольцем на фронт. </a:t>
            </a:r>
          </a:p>
        </p:txBody>
      </p:sp>
      <p:pic>
        <p:nvPicPr>
          <p:cNvPr id="19458" name="Picture 2" descr="C:\Users\maria\Desktop\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836712"/>
            <a:ext cx="2387238" cy="410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maria\Desktop\1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44022"/>
            <a:ext cx="3456384" cy="433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11960" y="5036497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Награжден двумя Георгиевскими крестами - </a:t>
            </a:r>
            <a:r>
              <a:rPr lang="en-US" sz="2400" dirty="0" smtClean="0">
                <a:solidFill>
                  <a:schemeClr val="tx2"/>
                </a:solidFill>
              </a:rPr>
              <a:t>IV </a:t>
            </a:r>
            <a:r>
              <a:rPr lang="ru-RU" sz="2400" dirty="0" smtClean="0">
                <a:solidFill>
                  <a:schemeClr val="tx2"/>
                </a:solidFill>
              </a:rPr>
              <a:t>и </a:t>
            </a:r>
            <a:r>
              <a:rPr lang="en-US" sz="2400" dirty="0" smtClean="0">
                <a:solidFill>
                  <a:schemeClr val="tx2"/>
                </a:solidFill>
              </a:rPr>
              <a:t>III </a:t>
            </a:r>
            <a:r>
              <a:rPr lang="ru-RU" sz="2400" dirty="0" smtClean="0">
                <a:solidFill>
                  <a:schemeClr val="tx2"/>
                </a:solidFill>
              </a:rPr>
              <a:t>степени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724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4104456" cy="792088"/>
          </a:xfrm>
        </p:spPr>
        <p:txBody>
          <a:bodyPr>
            <a:normAutofit/>
          </a:bodyPr>
          <a:lstStyle/>
          <a:p>
            <a:r>
              <a:rPr lang="ru-RU" dirty="0"/>
              <a:t>Наступление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196752"/>
            <a:ext cx="4536504" cy="4609688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ru-RU" dirty="0"/>
              <a:t>Та страна, что могла быть раем,</a:t>
            </a:r>
            <a:br>
              <a:rPr lang="ru-RU" dirty="0"/>
            </a:br>
            <a:r>
              <a:rPr lang="ru-RU" dirty="0"/>
              <a:t>Стала логовищем огня,</a:t>
            </a:r>
            <a:br>
              <a:rPr lang="ru-RU" dirty="0"/>
            </a:br>
            <a:r>
              <a:rPr lang="ru-RU" dirty="0"/>
              <a:t>Мы четвертый день наступаем,</a:t>
            </a:r>
            <a:br>
              <a:rPr lang="ru-RU" dirty="0"/>
            </a:br>
            <a:r>
              <a:rPr lang="ru-RU" dirty="0"/>
              <a:t>Мы не ели четыре дня.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Но не надо яства земного</a:t>
            </a:r>
            <a:br>
              <a:rPr lang="ru-RU" dirty="0"/>
            </a:br>
            <a:r>
              <a:rPr lang="ru-RU" dirty="0"/>
              <a:t>В этот страшный и светлый час,</a:t>
            </a:r>
            <a:br>
              <a:rPr lang="ru-RU" dirty="0"/>
            </a:br>
            <a:r>
              <a:rPr lang="ru-RU" dirty="0"/>
              <a:t>Оттого что Господне слово</a:t>
            </a:r>
            <a:br>
              <a:rPr lang="ru-RU" dirty="0"/>
            </a:br>
            <a:r>
              <a:rPr lang="ru-RU" dirty="0"/>
              <a:t>Лучше хлеба питает нас.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залитые кровью недели</a:t>
            </a:r>
            <a:br>
              <a:rPr lang="ru-RU" dirty="0"/>
            </a:br>
            <a:r>
              <a:rPr lang="ru-RU" dirty="0"/>
              <a:t>Ослепительны и легки,</a:t>
            </a:r>
            <a:br>
              <a:rPr lang="ru-RU" dirty="0"/>
            </a:br>
            <a:r>
              <a:rPr lang="ru-RU" dirty="0"/>
              <a:t>Надо мною рвутся шрапнели,</a:t>
            </a:r>
            <a:br>
              <a:rPr lang="ru-RU" dirty="0"/>
            </a:br>
            <a:r>
              <a:rPr lang="ru-RU" dirty="0"/>
              <a:t>Птиц быстрей взлетают клинки.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88024" y="1988840"/>
            <a:ext cx="4032448" cy="4501120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ru-RU" dirty="0"/>
              <a:t>Я кричу, и мой голос дикий,</a:t>
            </a:r>
            <a:br>
              <a:rPr lang="ru-RU" dirty="0"/>
            </a:br>
            <a:r>
              <a:rPr lang="ru-RU" dirty="0"/>
              <a:t>Это медь ударяет в медь,</a:t>
            </a:r>
            <a:br>
              <a:rPr lang="ru-RU" dirty="0"/>
            </a:br>
            <a:r>
              <a:rPr lang="ru-RU" dirty="0"/>
              <a:t>Я, носитель мысли великой,</a:t>
            </a:r>
            <a:br>
              <a:rPr lang="ru-RU" dirty="0"/>
            </a:br>
            <a:r>
              <a:rPr lang="ru-RU" dirty="0"/>
              <a:t>Не могу, не могу умереть.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Словно молоты громовые</a:t>
            </a:r>
            <a:br>
              <a:rPr lang="ru-RU" dirty="0"/>
            </a:br>
            <a:r>
              <a:rPr lang="ru-RU" dirty="0"/>
              <a:t>Или воды гневных морей,</a:t>
            </a:r>
            <a:br>
              <a:rPr lang="ru-RU" dirty="0"/>
            </a:br>
            <a:r>
              <a:rPr lang="ru-RU" dirty="0"/>
              <a:t>Золотое сердце России</a:t>
            </a:r>
            <a:br>
              <a:rPr lang="ru-RU" dirty="0"/>
            </a:br>
            <a:r>
              <a:rPr lang="ru-RU" dirty="0"/>
              <a:t>Мерно бьется в груди моей.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так сладко рядить Победу,</a:t>
            </a:r>
            <a:br>
              <a:rPr lang="ru-RU" dirty="0"/>
            </a:br>
            <a:r>
              <a:rPr lang="ru-RU" dirty="0"/>
              <a:t>Словно девушку, в жемчуга,</a:t>
            </a:r>
            <a:br>
              <a:rPr lang="ru-RU" dirty="0"/>
            </a:br>
            <a:r>
              <a:rPr lang="ru-RU" dirty="0"/>
              <a:t>Проходя по дымному следу</a:t>
            </a:r>
            <a:br>
              <a:rPr lang="ru-RU" dirty="0"/>
            </a:br>
            <a:r>
              <a:rPr lang="ru-RU" dirty="0"/>
              <a:t>Отступающего врага.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3500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3888432" cy="792088"/>
          </a:xfrm>
        </p:spPr>
        <p:txBody>
          <a:bodyPr/>
          <a:lstStyle/>
          <a:p>
            <a:r>
              <a:rPr lang="ru-RU" dirty="0" smtClean="0"/>
              <a:t>«Колчан», 1916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275856" y="1484784"/>
            <a:ext cx="5184576" cy="4824536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Стихи – стрелы, передающие состояние человека на войне </a:t>
            </a:r>
            <a:r>
              <a:rPr lang="ru-RU" sz="2000" dirty="0" smtClean="0"/>
              <a:t>(«Война», «Наступление», «Смерть»)</a:t>
            </a:r>
          </a:p>
          <a:p>
            <a:pPr marL="68580" indent="0">
              <a:buNone/>
            </a:pPr>
            <a:r>
              <a:rPr lang="ru-RU" dirty="0" smtClean="0"/>
              <a:t>Стрелы Амура</a:t>
            </a:r>
          </a:p>
          <a:p>
            <a:pPr marL="68580" indent="0">
              <a:buNone/>
            </a:pPr>
            <a:r>
              <a:rPr lang="ru-RU" dirty="0" smtClean="0"/>
              <a:t>Африканские стихи</a:t>
            </a:r>
          </a:p>
          <a:p>
            <a:pPr marL="68580" indent="0">
              <a:buNone/>
            </a:pPr>
            <a:r>
              <a:rPr lang="ru-RU" dirty="0" smtClean="0"/>
              <a:t>Философская лирика</a:t>
            </a:r>
          </a:p>
          <a:p>
            <a:pPr marL="68580" indent="0">
              <a:buNone/>
            </a:pPr>
            <a:r>
              <a:rPr lang="ru-RU" sz="2000" dirty="0" smtClean="0"/>
              <a:t>(«Я вежлив с жизнью современною», «Я не прожил, я протомился», Восьмистишие»)</a:t>
            </a:r>
          </a:p>
          <a:p>
            <a:pPr marL="68580" indent="0">
              <a:buNone/>
            </a:pPr>
            <a:r>
              <a:rPr lang="ru-RU" dirty="0" smtClean="0"/>
              <a:t>Движение души, осмысление жизни духа</a:t>
            </a:r>
            <a:endParaRPr lang="ru-RU" sz="2800" dirty="0"/>
          </a:p>
        </p:txBody>
      </p:sp>
      <p:pic>
        <p:nvPicPr>
          <p:cNvPr id="20482" name="Picture 2" descr="C:\Users\maria\Desktop\1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2616274" cy="404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581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53122" cy="59046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Я вежлив с жизнью современною,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но между нами есть преграда,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Всё, что смешит её, надменную, -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Моя единая награда…</a:t>
            </a:r>
            <a:r>
              <a:rPr lang="ru-RU" sz="2400" dirty="0">
                <a:solidFill>
                  <a:schemeClr val="tx2"/>
                </a:solidFill>
              </a:rPr>
              <a:t/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/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>
                <a:solidFill>
                  <a:schemeClr val="tx2"/>
                </a:solidFill>
              </a:rPr>
              <a:t/>
            </a:r>
            <a:br>
              <a:rPr lang="ru-RU" sz="2000" dirty="0">
                <a:solidFill>
                  <a:schemeClr val="tx2"/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Ни шороха полночных далей,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Ни песен, что певала мать, —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Мы никогда не понимали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Того, что стоило понять.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И, символ горнего величья,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Как некий благостный завет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Высокое косноязычье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Тебе даруется, поэт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4869160"/>
            <a:ext cx="44807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Есть Бог, есть мир, они живут вовек,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А жизнь людей – мгновенна и убога.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Но всё в себя вмещает человек,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Который любит мир и верит в Бога.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4168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16015" y="1957482"/>
            <a:ext cx="379142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Я не прожил, я протомился</a:t>
            </a:r>
            <a:br>
              <a:rPr lang="ru-RU" dirty="0"/>
            </a:br>
            <a:r>
              <a:rPr lang="ru-RU" dirty="0"/>
              <a:t>Половину жизни земной </a:t>
            </a:r>
            <a:r>
              <a:rPr lang="ru-RU" dirty="0" smtClean="0"/>
              <a:t>…….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С этой тихой и грустной думой</a:t>
            </a:r>
            <a:br>
              <a:rPr lang="ru-RU" dirty="0"/>
            </a:br>
            <a:r>
              <a:rPr lang="ru-RU" dirty="0"/>
              <a:t>Как-нибудь я жизнь дотяну,</a:t>
            </a:r>
            <a:br>
              <a:rPr lang="ru-RU" dirty="0"/>
            </a:br>
            <a:r>
              <a:rPr lang="ru-RU" dirty="0"/>
              <a:t>А о будущей Ты подумай,</a:t>
            </a:r>
            <a:br>
              <a:rPr lang="ru-RU" dirty="0"/>
            </a:br>
            <a:r>
              <a:rPr lang="ru-RU" dirty="0"/>
              <a:t>Я и так погубил одну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082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1800318" cy="817160"/>
          </a:xfrm>
        </p:spPr>
        <p:txBody>
          <a:bodyPr/>
          <a:lstStyle/>
          <a:p>
            <a:r>
              <a:rPr lang="ru-RU" dirty="0" smtClean="0"/>
              <a:t>1918</a:t>
            </a:r>
            <a:endParaRPr lang="ru-RU" dirty="0"/>
          </a:p>
        </p:txBody>
      </p:sp>
      <p:pic>
        <p:nvPicPr>
          <p:cNvPr id="22530" name="Picture 2" descr="C:\Users\maria\Desktop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93" y="1124744"/>
            <a:ext cx="230561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maria\Desktop\12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222705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Users\maria\Desktop\13.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013" y="2060848"/>
            <a:ext cx="1997769" cy="325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 descr="C:\Users\maria\Desktop\14..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158" y="3429000"/>
            <a:ext cx="238125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38812" y="737409"/>
            <a:ext cx="42274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Развод с Ахматовой</a:t>
            </a:r>
          </a:p>
          <a:p>
            <a:endParaRPr lang="ru-RU" sz="2000" dirty="0" smtClean="0"/>
          </a:p>
          <a:p>
            <a:r>
              <a:rPr lang="ru-RU" sz="2000" dirty="0" smtClean="0"/>
              <a:t>Женитьба на Анне Николаевне</a:t>
            </a:r>
          </a:p>
          <a:p>
            <a:r>
              <a:rPr lang="ru-RU" sz="2000" dirty="0" smtClean="0"/>
              <a:t>Энгельгардт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588405" y="5476582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А.Н. Энгельгардт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67313" y="3068960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В. Шилейко</a:t>
            </a:r>
            <a:endParaRPr lang="ru-RU" dirty="0"/>
          </a:p>
        </p:txBody>
      </p:sp>
      <p:pic>
        <p:nvPicPr>
          <p:cNvPr id="22534" name="Picture 6" descr="C:\Users\maria\Desktop\15..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001" y="3438292"/>
            <a:ext cx="2181518" cy="303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951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044" y="404976"/>
            <a:ext cx="3409884" cy="503744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М.И.Цветаева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9388" y="656692"/>
            <a:ext cx="5616624" cy="352839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800" dirty="0" smtClean="0"/>
              <a:t>             В </a:t>
            </a:r>
            <a:r>
              <a:rPr lang="ru-RU" sz="1800" dirty="0"/>
              <a:t>гордую нашу столицу</a:t>
            </a:r>
            <a:br>
              <a:rPr lang="ru-RU" sz="1800" dirty="0"/>
            </a:br>
            <a:r>
              <a:rPr lang="ru-RU" sz="1800" dirty="0" smtClean="0"/>
              <a:t>             Входит </a:t>
            </a:r>
            <a:r>
              <a:rPr lang="ru-RU" sz="1800" dirty="0"/>
              <a:t>он — Боже спаси! —</a:t>
            </a:r>
            <a:br>
              <a:rPr lang="ru-RU" sz="1800" dirty="0"/>
            </a:br>
            <a:r>
              <a:rPr lang="ru-RU" sz="1800" dirty="0" smtClean="0"/>
              <a:t>             </a:t>
            </a:r>
            <a:r>
              <a:rPr lang="ru-RU" sz="1800" dirty="0" err="1" smtClean="0"/>
              <a:t>Обворожает</a:t>
            </a:r>
            <a:r>
              <a:rPr lang="ru-RU" sz="1800" dirty="0" smtClean="0"/>
              <a:t> </a:t>
            </a:r>
            <a:r>
              <a:rPr lang="ru-RU" sz="1800" dirty="0"/>
              <a:t>Царицу</a:t>
            </a:r>
            <a:br>
              <a:rPr lang="ru-RU" sz="1800" dirty="0"/>
            </a:br>
            <a:r>
              <a:rPr lang="ru-RU" sz="1800" dirty="0" smtClean="0"/>
              <a:t>             Необозримой </a:t>
            </a:r>
            <a:r>
              <a:rPr lang="ru-RU" sz="1800" dirty="0"/>
              <a:t>Руси…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1800" dirty="0" smtClean="0"/>
              <a:t>В </a:t>
            </a:r>
            <a:r>
              <a:rPr lang="ru-RU" sz="1800" dirty="0"/>
              <a:t>этих словах, четырех строках, все о Распутине, Царице, всей этой туче. Что в этом четверостишии? Любовь? нет. Ненависть? нет. Суд? нет. Оправдание? нет. Судьба. Шаг судьбы.</a:t>
            </a:r>
            <a:br>
              <a:rPr lang="ru-RU" sz="1800" dirty="0"/>
            </a:br>
            <a:r>
              <a:rPr lang="ru-RU" sz="1800" dirty="0" smtClean="0"/>
              <a:t>Вчитайтесь</a:t>
            </a:r>
            <a:r>
              <a:rPr lang="ru-RU" sz="1800" dirty="0"/>
              <a:t>, вчитайтесь внимательно. Здесь каждое слово на вес — </a:t>
            </a:r>
            <a:r>
              <a:rPr lang="ru-RU" sz="1800" dirty="0" smtClean="0"/>
              <a:t>крови…..</a:t>
            </a:r>
            <a:endParaRPr lang="ru-RU" sz="1800" dirty="0"/>
          </a:p>
        </p:txBody>
      </p:sp>
      <p:pic>
        <p:nvPicPr>
          <p:cNvPr id="23554" name="Picture 2" descr="C:\Users\maria\Desktop\15.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890109"/>
            <a:ext cx="2027437" cy="282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044" y="3711592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Дорогой Гумилев, есть тот свет или нет, услышьте мою, от лица всей Поэзии, благодарность за двойной урок: поэтам — как писать стихи, историкам — как писать историю.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Чувство Истории — только чувство Судьбы.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Не «мэтр» был Гумилев, а мастер: боговдохновенный и в этих стихах уже безымянный мастер, скошенный в самое утро своего мастерства-ученичества, до которого в «Костре» и окружающем костре России так чудесно — древесно! — дорос.</a:t>
            </a:r>
          </a:p>
        </p:txBody>
      </p:sp>
    </p:spTree>
    <p:extLst>
      <p:ext uri="{BB962C8B-B14F-4D97-AF65-F5344CB8AC3E}">
        <p14:creationId xmlns:p14="http://schemas.microsoft.com/office/powerpoint/2010/main" val="42262951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maria\Desktop\16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63" y="1016074"/>
            <a:ext cx="2541587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maria\Desktop\17.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188" y="2636912"/>
            <a:ext cx="2592288" cy="359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0600" y="4432071"/>
            <a:ext cx="21451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«Красное море»</a:t>
            </a:r>
          </a:p>
          <a:p>
            <a:r>
              <a:rPr lang="ru-RU" dirty="0" smtClean="0"/>
              <a:t>«Египет»</a:t>
            </a:r>
          </a:p>
          <a:p>
            <a:r>
              <a:rPr lang="ru-RU" dirty="0" smtClean="0"/>
              <a:t>«Сахара»</a:t>
            </a:r>
          </a:p>
          <a:p>
            <a:r>
              <a:rPr lang="ru-RU" dirty="0" smtClean="0"/>
              <a:t>«Судан»</a:t>
            </a:r>
          </a:p>
          <a:p>
            <a:r>
              <a:rPr lang="ru-RU" dirty="0" smtClean="0"/>
              <a:t>«Замбези»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36096" y="764704"/>
            <a:ext cx="32993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«Память»</a:t>
            </a:r>
          </a:p>
          <a:p>
            <a:r>
              <a:rPr lang="ru-RU" dirty="0" smtClean="0"/>
              <a:t>«Слово»</a:t>
            </a:r>
          </a:p>
          <a:p>
            <a:r>
              <a:rPr lang="ru-RU" dirty="0" smtClean="0"/>
              <a:t>«Душа и тело»</a:t>
            </a:r>
          </a:p>
          <a:p>
            <a:r>
              <a:rPr lang="ru-RU" dirty="0" smtClean="0"/>
              <a:t>«Шестое чувство»</a:t>
            </a:r>
          </a:p>
          <a:p>
            <a:r>
              <a:rPr lang="ru-RU" dirty="0" smtClean="0"/>
              <a:t>«Заблудившийся трамвай»</a:t>
            </a:r>
          </a:p>
          <a:p>
            <a:r>
              <a:rPr lang="ru-RU" dirty="0" smtClean="0"/>
              <a:t>«Мои читатели»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4883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Переезд в Царское Село</a:t>
            </a:r>
            <a:br>
              <a:rPr lang="ru-RU" dirty="0" smtClean="0"/>
            </a:br>
            <a:r>
              <a:rPr lang="ru-RU" dirty="0" smtClean="0"/>
              <a:t>1887 год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724128" y="2348880"/>
            <a:ext cx="2987808" cy="34930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5 лет – научился читать, писать. Первые стихи.</a:t>
            </a:r>
          </a:p>
          <a:p>
            <a:r>
              <a:rPr lang="ru-RU" dirty="0" smtClean="0"/>
              <a:t>7 лет – гимназия. Болезненность. Домашнее обучение. География и зоология.</a:t>
            </a:r>
            <a:endParaRPr lang="ru-RU" dirty="0"/>
          </a:p>
        </p:txBody>
      </p:sp>
      <p:pic>
        <p:nvPicPr>
          <p:cNvPr id="2051" name="Picture 3" descr="C:\Users\maria\Desktop\2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66" y="2405621"/>
            <a:ext cx="5295070" cy="334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468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219756">
            <a:off x="472819" y="5079260"/>
            <a:ext cx="3873176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Я — угрюмый и упрямый зодчий</a:t>
            </a:r>
            <a:br>
              <a:rPr lang="ru-RU" dirty="0"/>
            </a:br>
            <a:r>
              <a:rPr lang="ru-RU" dirty="0"/>
              <a:t>Храма, восстающего во мгле,</a:t>
            </a:r>
            <a:br>
              <a:rPr lang="ru-RU" dirty="0"/>
            </a:br>
            <a:r>
              <a:rPr lang="ru-RU" dirty="0"/>
              <a:t>Я возревновал о славе Отчей,</a:t>
            </a:r>
            <a:br>
              <a:rPr lang="ru-RU" dirty="0"/>
            </a:br>
            <a:r>
              <a:rPr lang="ru-RU" dirty="0"/>
              <a:t>Как на небесах, и на земле.</a:t>
            </a:r>
          </a:p>
        </p:txBody>
      </p:sp>
      <p:sp>
        <p:nvSpPr>
          <p:cNvPr id="3" name="TextBox 2"/>
          <p:cNvSpPr txBox="1"/>
          <p:nvPr/>
        </p:nvSpPr>
        <p:spPr>
          <a:xfrm rot="21034140">
            <a:off x="33233" y="628045"/>
            <a:ext cx="4583306" cy="1200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В оный день, когда над миром новым</a:t>
            </a:r>
            <a:br>
              <a:rPr lang="ru-RU" dirty="0"/>
            </a:br>
            <a:r>
              <a:rPr lang="ru-RU" dirty="0"/>
              <a:t>Бог склонял лицо Свое, тогда</a:t>
            </a:r>
            <a:br>
              <a:rPr lang="ru-RU" dirty="0"/>
            </a:br>
            <a:r>
              <a:rPr lang="ru-RU" dirty="0"/>
              <a:t>Солнце останавливали словом,</a:t>
            </a:r>
            <a:br>
              <a:rPr lang="ru-RU" dirty="0"/>
            </a:br>
            <a:r>
              <a:rPr lang="ru-RU" dirty="0"/>
              <a:t>Словом разрушали города.</a:t>
            </a:r>
          </a:p>
        </p:txBody>
      </p:sp>
      <p:sp>
        <p:nvSpPr>
          <p:cNvPr id="4" name="TextBox 3"/>
          <p:cNvSpPr txBox="1"/>
          <p:nvPr/>
        </p:nvSpPr>
        <p:spPr>
          <a:xfrm rot="21093760">
            <a:off x="288473" y="3589688"/>
            <a:ext cx="4241867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Но забыли мы, что </a:t>
            </a:r>
            <a:r>
              <a:rPr lang="ru-RU" dirty="0" err="1"/>
              <a:t>осиянно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Только слово средь земных тревог,</a:t>
            </a:r>
            <a:br>
              <a:rPr lang="ru-RU" dirty="0"/>
            </a:br>
            <a:r>
              <a:rPr lang="ru-RU" dirty="0"/>
              <a:t>И в </a:t>
            </a:r>
            <a:r>
              <a:rPr lang="ru-RU" dirty="0" err="1"/>
              <a:t>Евангельи</a:t>
            </a:r>
            <a:r>
              <a:rPr lang="ru-RU" dirty="0"/>
              <a:t> от Иоанна</a:t>
            </a:r>
            <a:br>
              <a:rPr lang="ru-RU" dirty="0"/>
            </a:br>
            <a:r>
              <a:rPr lang="ru-RU" dirty="0"/>
              <a:t>Сказано, что слово это Бог.</a:t>
            </a:r>
          </a:p>
        </p:txBody>
      </p:sp>
      <p:sp>
        <p:nvSpPr>
          <p:cNvPr id="5" name="TextBox 4"/>
          <p:cNvSpPr txBox="1"/>
          <p:nvPr/>
        </p:nvSpPr>
        <p:spPr>
          <a:xfrm rot="21165818">
            <a:off x="282531" y="2193096"/>
            <a:ext cx="4126451" cy="120032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И всё ж навеки сердце угрюмо,</a:t>
            </a:r>
            <a:br>
              <a:rPr lang="ru-RU" dirty="0"/>
            </a:br>
            <a:r>
              <a:rPr lang="ru-RU" dirty="0"/>
              <a:t>И трудно дышать, и больно жить…</a:t>
            </a:r>
            <a:br>
              <a:rPr lang="ru-RU" dirty="0"/>
            </a:br>
            <a:r>
              <a:rPr lang="ru-RU" dirty="0"/>
              <a:t>Машенька, я никогда не думал,</a:t>
            </a:r>
            <a:br>
              <a:rPr lang="ru-RU" dirty="0"/>
            </a:br>
            <a:r>
              <a:rPr lang="ru-RU" dirty="0"/>
              <a:t>Что можно так любить и грустить.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2670" y="857378"/>
            <a:ext cx="4447051" cy="563231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Но когда вокруг свищут пули</a:t>
            </a:r>
            <a:br>
              <a:rPr lang="ru-RU" dirty="0"/>
            </a:br>
            <a:r>
              <a:rPr lang="ru-RU" dirty="0"/>
              <a:t>Когда волны ломают борта,</a:t>
            </a:r>
            <a:br>
              <a:rPr lang="ru-RU" dirty="0"/>
            </a:br>
            <a:r>
              <a:rPr lang="ru-RU" dirty="0"/>
              <a:t>Я учу их, как не бояться,</a:t>
            </a:r>
            <a:br>
              <a:rPr lang="ru-RU" dirty="0"/>
            </a:br>
            <a:r>
              <a:rPr lang="ru-RU" dirty="0"/>
              <a:t>Не бояться и делать что надо.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когда женщина с прекрасным </a:t>
            </a:r>
            <a:endParaRPr lang="ru-RU" dirty="0" smtClean="0"/>
          </a:p>
          <a:p>
            <a:r>
              <a:rPr lang="ru-RU" dirty="0" smtClean="0"/>
              <a:t>лицом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Единственно дорогим во вселенной,</a:t>
            </a:r>
            <a:br>
              <a:rPr lang="ru-RU" dirty="0"/>
            </a:br>
            <a:r>
              <a:rPr lang="ru-RU" dirty="0"/>
              <a:t>Скажет: я не люблю вас,</a:t>
            </a:r>
            <a:br>
              <a:rPr lang="ru-RU" dirty="0"/>
            </a:br>
            <a:r>
              <a:rPr lang="ru-RU" dirty="0"/>
              <a:t>Я учу их, как улыбнуться,</a:t>
            </a:r>
            <a:br>
              <a:rPr lang="ru-RU" dirty="0"/>
            </a:br>
            <a:r>
              <a:rPr lang="ru-RU" dirty="0"/>
              <a:t>И уйти и не возвращаться больше.</a:t>
            </a:r>
            <a:br>
              <a:rPr lang="ru-RU" dirty="0"/>
            </a:br>
            <a:r>
              <a:rPr lang="ru-RU" dirty="0"/>
              <a:t>А когда придет их последний час,</a:t>
            </a:r>
            <a:br>
              <a:rPr lang="ru-RU" dirty="0"/>
            </a:br>
            <a:r>
              <a:rPr lang="ru-RU" dirty="0"/>
              <a:t>Ровный, красный туман </a:t>
            </a:r>
            <a:r>
              <a:rPr lang="ru-RU" dirty="0" smtClean="0"/>
              <a:t>застелет </a:t>
            </a:r>
          </a:p>
          <a:p>
            <a:r>
              <a:rPr lang="ru-RU" dirty="0" smtClean="0"/>
              <a:t>взоры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Я научу их сразу припомнить</a:t>
            </a:r>
            <a:br>
              <a:rPr lang="ru-RU" dirty="0"/>
            </a:br>
            <a:r>
              <a:rPr lang="ru-RU" dirty="0"/>
              <a:t>Всю жестокую, милую жизнь,</a:t>
            </a:r>
            <a:br>
              <a:rPr lang="ru-RU" dirty="0"/>
            </a:br>
            <a:r>
              <a:rPr lang="ru-RU" dirty="0"/>
              <a:t>Всю родную, странную землю,</a:t>
            </a:r>
            <a:br>
              <a:rPr lang="ru-RU" dirty="0"/>
            </a:br>
            <a:r>
              <a:rPr lang="ru-RU" dirty="0"/>
              <a:t>И, представ перед ликом Бога</a:t>
            </a:r>
            <a:br>
              <a:rPr lang="ru-RU" dirty="0"/>
            </a:br>
            <a:r>
              <a:rPr lang="ru-RU" dirty="0"/>
              <a:t>С простыми и мудрыми словами,</a:t>
            </a:r>
            <a:br>
              <a:rPr lang="ru-RU" dirty="0"/>
            </a:br>
            <a:r>
              <a:rPr lang="ru-RU" dirty="0"/>
              <a:t>Ждать спокойно Его суда.</a:t>
            </a:r>
          </a:p>
        </p:txBody>
      </p:sp>
    </p:spTree>
    <p:extLst>
      <p:ext uri="{BB962C8B-B14F-4D97-AF65-F5344CB8AC3E}">
        <p14:creationId xmlns:p14="http://schemas.microsoft.com/office/powerpoint/2010/main" val="42640493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3528510" cy="745152"/>
          </a:xfrm>
        </p:spPr>
        <p:txBody>
          <a:bodyPr/>
          <a:lstStyle/>
          <a:p>
            <a:r>
              <a:rPr lang="ru-RU" dirty="0" smtClean="0"/>
              <a:t>Август 1921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485193"/>
            <a:ext cx="3877985" cy="92333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3 августа арестован, обвинен </a:t>
            </a:r>
          </a:p>
          <a:p>
            <a:r>
              <a:rPr lang="ru-RU" dirty="0" smtClean="0"/>
              <a:t>в сфабрикованном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таганцевском</a:t>
            </a:r>
            <a:r>
              <a:rPr lang="ru-RU" dirty="0" smtClean="0"/>
              <a:t> деле»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3569244"/>
            <a:ext cx="3935693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В ночь на 26 августа расстрелян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66166" y="4797152"/>
            <a:ext cx="4450257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Владимир </a:t>
            </a:r>
            <a:r>
              <a:rPr lang="ru-RU" dirty="0" err="1" smtClean="0"/>
              <a:t>Вейдле</a:t>
            </a:r>
            <a:r>
              <a:rPr lang="ru-RU" dirty="0" smtClean="0"/>
              <a:t>: </a:t>
            </a:r>
          </a:p>
          <a:p>
            <a:r>
              <a:rPr lang="ru-RU" dirty="0" smtClean="0"/>
              <a:t>«В его лице революция пристрелила</a:t>
            </a:r>
          </a:p>
          <a:p>
            <a:r>
              <a:rPr lang="ru-RU" dirty="0"/>
              <a:t>н</a:t>
            </a:r>
            <a:r>
              <a:rPr lang="ru-RU" dirty="0" smtClean="0"/>
              <a:t>енужную ей поэзию»</a:t>
            </a:r>
            <a:endParaRPr lang="ru-RU" dirty="0"/>
          </a:p>
        </p:txBody>
      </p:sp>
      <p:pic>
        <p:nvPicPr>
          <p:cNvPr id="25602" name="Picture 2" descr="C:\Users\maria\Desktop\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17402"/>
            <a:ext cx="3851752" cy="238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481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548680"/>
            <a:ext cx="3300984" cy="1080120"/>
          </a:xfrm>
        </p:spPr>
        <p:txBody>
          <a:bodyPr/>
          <a:lstStyle/>
          <a:p>
            <a:r>
              <a:rPr lang="ru-RU" dirty="0" smtClean="0"/>
              <a:t>Митя и Коля Гумилёвы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34630" y="1556792"/>
            <a:ext cx="3300573" cy="4464496"/>
          </a:xfrm>
        </p:spPr>
        <p:txBody>
          <a:bodyPr>
            <a:noAutofit/>
          </a:bodyPr>
          <a:lstStyle/>
          <a:p>
            <a:r>
              <a:rPr lang="ru-RU" sz="1800" i="1" dirty="0"/>
              <a:t>«… Я мучился и злился, когда брат перегонял меня в беге или лучше меня лазил по деревьям. Я все хотел делать лучше других, всегда быть первым… Мне это, при моей слабости, было нелегко. И все-таки я ухитрялся забираться на самую верхушку ели, на что ни брат, ни дворовые мальчишки не решались. Я был очень смелый. Смелость заменяла мне силу и ловкость</a:t>
            </a:r>
            <a:r>
              <a:rPr lang="ru-RU" sz="1800" i="1" dirty="0" smtClean="0"/>
              <a:t>..»</a:t>
            </a:r>
            <a:endParaRPr lang="ru-RU" sz="1800" dirty="0"/>
          </a:p>
        </p:txBody>
      </p:sp>
      <p:pic>
        <p:nvPicPr>
          <p:cNvPr id="7170" name="Picture 2" descr="C:\Users\maria\Desktop\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" r="305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22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3456384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Тифлис </a:t>
            </a:r>
            <a:br>
              <a:rPr lang="ru-RU" dirty="0" smtClean="0"/>
            </a:br>
            <a:r>
              <a:rPr lang="ru-RU" dirty="0" smtClean="0"/>
              <a:t>1903 - 1906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725144"/>
            <a:ext cx="3960440" cy="14318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Переезд из-за болезни брата</a:t>
            </a:r>
          </a:p>
          <a:p>
            <a:r>
              <a:rPr lang="ru-RU" dirty="0" smtClean="0"/>
              <a:t>Первая любовь</a:t>
            </a:r>
          </a:p>
          <a:p>
            <a:r>
              <a:rPr lang="ru-RU" dirty="0" smtClean="0"/>
              <a:t>Первая публикация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27984" y="620688"/>
            <a:ext cx="4104456" cy="10081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8 сентября 1902 г –публикация стихотворения «Я в лес бежал из городов»</a:t>
            </a:r>
            <a:endParaRPr lang="ru-RU" dirty="0"/>
          </a:p>
        </p:txBody>
      </p:sp>
      <p:pic>
        <p:nvPicPr>
          <p:cNvPr id="5122" name="Picture 2" descr="C:\Users\maria\Desktop\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881718" cy="271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maria\Desktop\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240360" cy="486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642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Возвращение.</a:t>
            </a:r>
            <a:br>
              <a:rPr lang="ru-RU" dirty="0" smtClean="0"/>
            </a:br>
            <a:r>
              <a:rPr lang="ru-RU" dirty="0" smtClean="0"/>
              <a:t>Царское Село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2636912"/>
            <a:ext cx="3057148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Николаевская мужская гимназия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64088" y="5373216"/>
            <a:ext cx="3271741" cy="10801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Иннокентий Фёдорович </a:t>
            </a:r>
          </a:p>
          <a:p>
            <a:r>
              <a:rPr lang="ru-RU" dirty="0" smtClean="0"/>
              <a:t>Анненский, </a:t>
            </a:r>
          </a:p>
          <a:p>
            <a:r>
              <a:rPr lang="ru-RU" dirty="0" smtClean="0"/>
              <a:t>директор гимназии</a:t>
            </a:r>
            <a:endParaRPr lang="ru-RU" dirty="0"/>
          </a:p>
        </p:txBody>
      </p:sp>
      <p:pic>
        <p:nvPicPr>
          <p:cNvPr id="8194" name="Picture 2" descr="C:\Users\maria\Desktop\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4684253" cy="290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aria\Desktop\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64704"/>
            <a:ext cx="3300553" cy="464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752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4032448" cy="10081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Памяти Анненского, 1911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556792"/>
            <a:ext cx="4464496" cy="5184576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ru-RU" sz="2600" dirty="0"/>
              <a:t>К таким нежданным и певучим бредням</a:t>
            </a:r>
            <a:br>
              <a:rPr lang="ru-RU" sz="2600" dirty="0"/>
            </a:br>
            <a:r>
              <a:rPr lang="ru-RU" sz="2600" dirty="0"/>
              <a:t>        Зовя с собой умы людей,</a:t>
            </a:r>
            <a:br>
              <a:rPr lang="ru-RU" sz="2600" dirty="0"/>
            </a:br>
            <a:r>
              <a:rPr lang="ru-RU" sz="2600" dirty="0"/>
              <a:t>Был Иннокентий Анненский последним</a:t>
            </a:r>
            <a:br>
              <a:rPr lang="ru-RU" sz="2600" dirty="0"/>
            </a:br>
            <a:r>
              <a:rPr lang="ru-RU" sz="2600" dirty="0"/>
              <a:t>        Из </a:t>
            </a:r>
            <a:r>
              <a:rPr lang="ru-RU" sz="2600" dirty="0" err="1"/>
              <a:t>царскосельских</a:t>
            </a:r>
            <a:r>
              <a:rPr lang="ru-RU" sz="2600" dirty="0"/>
              <a:t> лебедей.</a:t>
            </a:r>
            <a:br>
              <a:rPr lang="ru-RU" sz="2600" dirty="0"/>
            </a:b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/>
              <a:t>Я помню дни: я, робкий, торопливый,</a:t>
            </a:r>
            <a:br>
              <a:rPr lang="ru-RU" sz="2600" dirty="0"/>
            </a:br>
            <a:r>
              <a:rPr lang="ru-RU" sz="2600" dirty="0"/>
              <a:t>        Входил в высокий кабинет,</a:t>
            </a:r>
            <a:br>
              <a:rPr lang="ru-RU" sz="2600" dirty="0"/>
            </a:br>
            <a:r>
              <a:rPr lang="ru-RU" sz="2600" dirty="0"/>
              <a:t>Где ждал меня спокойный и учтивый,</a:t>
            </a:r>
            <a:br>
              <a:rPr lang="ru-RU" sz="2600" dirty="0"/>
            </a:br>
            <a:r>
              <a:rPr lang="ru-RU" sz="2600" dirty="0"/>
              <a:t>        Слегка седеющий поэт.</a:t>
            </a:r>
            <a:br>
              <a:rPr lang="ru-RU" sz="2600" dirty="0"/>
            </a:b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/>
              <a:t>Десяток фраз, пленительных и странных,</a:t>
            </a:r>
            <a:br>
              <a:rPr lang="ru-RU" sz="2600" dirty="0"/>
            </a:br>
            <a:r>
              <a:rPr lang="ru-RU" sz="2600" dirty="0"/>
              <a:t>        Как бы случайно </a:t>
            </a:r>
            <a:r>
              <a:rPr lang="ru-RU" sz="2600" dirty="0" err="1"/>
              <a:t>уроня</a:t>
            </a:r>
            <a:r>
              <a:rPr lang="ru-RU" sz="2600" dirty="0"/>
              <a:t>,</a:t>
            </a:r>
            <a:br>
              <a:rPr lang="ru-RU" sz="2600" dirty="0"/>
            </a:br>
            <a:r>
              <a:rPr lang="ru-RU" sz="2600" dirty="0"/>
              <a:t>Он вбрасывал в пространства безымянных</a:t>
            </a:r>
            <a:br>
              <a:rPr lang="ru-RU" sz="2600" dirty="0"/>
            </a:br>
            <a:r>
              <a:rPr lang="ru-RU" sz="2600" dirty="0"/>
              <a:t>        Мечтаний — слабого меня.</a:t>
            </a:r>
            <a:br>
              <a:rPr lang="ru-RU" sz="2600" dirty="0"/>
            </a:b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/>
              <a:t>О, в сумрак отступающие вещи</a:t>
            </a:r>
            <a:br>
              <a:rPr lang="ru-RU" sz="2600" dirty="0"/>
            </a:br>
            <a:r>
              <a:rPr lang="ru-RU" sz="2600" dirty="0"/>
              <a:t>        И еле слышные духи,</a:t>
            </a:r>
            <a:br>
              <a:rPr lang="ru-RU" sz="2600" dirty="0"/>
            </a:br>
            <a:r>
              <a:rPr lang="ru-RU" sz="2600" dirty="0"/>
              <a:t>И этот голос, нежный и зловещий,</a:t>
            </a:r>
            <a:br>
              <a:rPr lang="ru-RU" sz="2600" dirty="0"/>
            </a:br>
            <a:r>
              <a:rPr lang="ru-RU" sz="2600" dirty="0"/>
              <a:t>        Уже читающий стихи!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764704"/>
            <a:ext cx="4104456" cy="6093296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500" dirty="0"/>
              <a:t>В них плакала какая-то обида,</a:t>
            </a:r>
            <a:br>
              <a:rPr lang="ru-RU" sz="1500" dirty="0"/>
            </a:br>
            <a:r>
              <a:rPr lang="ru-RU" sz="1500" dirty="0"/>
              <a:t>        Звенела медь и шла гроза,</a:t>
            </a:r>
            <a:br>
              <a:rPr lang="ru-RU" sz="1500" dirty="0"/>
            </a:br>
            <a:r>
              <a:rPr lang="ru-RU" sz="1500" dirty="0"/>
              <a:t>А там, над шкафом, </a:t>
            </a:r>
            <a:r>
              <a:rPr lang="ru-RU" sz="1500" dirty="0" smtClean="0"/>
              <a:t>профиль </a:t>
            </a:r>
            <a:r>
              <a:rPr lang="ru-RU" sz="1200" dirty="0" err="1" smtClean="0"/>
              <a:t>Эврипида</a:t>
            </a:r>
            <a:r>
              <a:rPr lang="ru-RU" sz="1500" dirty="0"/>
              <a:t/>
            </a:r>
            <a:br>
              <a:rPr lang="ru-RU" sz="1500" dirty="0"/>
            </a:br>
            <a:r>
              <a:rPr lang="ru-RU" sz="1500" dirty="0"/>
              <a:t>        </a:t>
            </a:r>
            <a:r>
              <a:rPr lang="ru-RU" sz="1500" dirty="0" err="1"/>
              <a:t>Cлепил</a:t>
            </a:r>
            <a:r>
              <a:rPr lang="ru-RU" sz="1500" dirty="0"/>
              <a:t> горящие глаза</a:t>
            </a:r>
            <a:r>
              <a:rPr lang="ru-RU" sz="1500" dirty="0" smtClean="0"/>
              <a:t>.</a:t>
            </a:r>
          </a:p>
          <a:p>
            <a:pPr marL="68580" indent="0">
              <a:buNone/>
            </a:pPr>
            <a:endParaRPr lang="ru-RU" sz="1500" dirty="0"/>
          </a:p>
          <a:p>
            <a:pPr marL="68580" indent="0">
              <a:buNone/>
            </a:pPr>
            <a:r>
              <a:rPr lang="ru-RU" sz="1500" dirty="0" smtClean="0"/>
              <a:t>…</a:t>
            </a:r>
            <a:r>
              <a:rPr lang="ru-RU" sz="1500" dirty="0"/>
              <a:t>Скамью я знаю в парке; мне сказали,</a:t>
            </a:r>
            <a:br>
              <a:rPr lang="ru-RU" sz="1500" dirty="0"/>
            </a:br>
            <a:r>
              <a:rPr lang="ru-RU" sz="1500" dirty="0"/>
              <a:t>        Что он любил сидеть на ней,</a:t>
            </a:r>
            <a:br>
              <a:rPr lang="ru-RU" sz="1500" dirty="0"/>
            </a:br>
            <a:r>
              <a:rPr lang="ru-RU" sz="1500" dirty="0"/>
              <a:t>Задумчиво смотря, как сини дали</a:t>
            </a:r>
            <a:br>
              <a:rPr lang="ru-RU" sz="1500" dirty="0"/>
            </a:br>
            <a:r>
              <a:rPr lang="ru-RU" sz="1500" dirty="0"/>
              <a:t>        В червонном золоте аллей.</a:t>
            </a:r>
            <a:br>
              <a:rPr lang="ru-RU" sz="1500" dirty="0"/>
            </a:br>
            <a:r>
              <a:rPr lang="ru-RU" sz="1500" dirty="0"/>
              <a:t/>
            </a:r>
            <a:br>
              <a:rPr lang="ru-RU" sz="1500" dirty="0"/>
            </a:br>
            <a:r>
              <a:rPr lang="ru-RU" sz="1500" dirty="0"/>
              <a:t>Там вечером и страшно и красиво,</a:t>
            </a:r>
            <a:br>
              <a:rPr lang="ru-RU" sz="1500" dirty="0"/>
            </a:br>
            <a:r>
              <a:rPr lang="ru-RU" sz="1500" dirty="0"/>
              <a:t>        В тумане светит мрамор плит,</a:t>
            </a:r>
            <a:br>
              <a:rPr lang="ru-RU" sz="1500" dirty="0"/>
            </a:br>
            <a:r>
              <a:rPr lang="ru-RU" sz="1500" dirty="0"/>
              <a:t>И женщина, как серна боязлива,</a:t>
            </a:r>
            <a:br>
              <a:rPr lang="ru-RU" sz="1500" dirty="0"/>
            </a:br>
            <a:r>
              <a:rPr lang="ru-RU" sz="1500" dirty="0"/>
              <a:t>        Во тьме к прохожему спешит.</a:t>
            </a:r>
            <a:br>
              <a:rPr lang="ru-RU" sz="1500" dirty="0"/>
            </a:br>
            <a:r>
              <a:rPr lang="ru-RU" sz="1500" dirty="0"/>
              <a:t/>
            </a:r>
            <a:br>
              <a:rPr lang="ru-RU" sz="1500" dirty="0"/>
            </a:br>
            <a:r>
              <a:rPr lang="ru-RU" sz="1500" dirty="0"/>
              <a:t>Она глядит, она поет и плачет,</a:t>
            </a:r>
            <a:br>
              <a:rPr lang="ru-RU" sz="1500" dirty="0"/>
            </a:br>
            <a:r>
              <a:rPr lang="ru-RU" sz="1500" dirty="0"/>
              <a:t>        И снова плачет и поет,</a:t>
            </a:r>
            <a:br>
              <a:rPr lang="ru-RU" sz="1500" dirty="0"/>
            </a:br>
            <a:r>
              <a:rPr lang="ru-RU" sz="1500" dirty="0"/>
              <a:t>Не понимая, что все это значит,</a:t>
            </a:r>
            <a:br>
              <a:rPr lang="ru-RU" sz="1500" dirty="0"/>
            </a:br>
            <a:r>
              <a:rPr lang="ru-RU" sz="1500" dirty="0"/>
              <a:t>        Но только чувствуя — не тот.</a:t>
            </a:r>
            <a:br>
              <a:rPr lang="ru-RU" sz="1500" dirty="0"/>
            </a:br>
            <a:r>
              <a:rPr lang="ru-RU" sz="1500" dirty="0"/>
              <a:t/>
            </a:r>
            <a:br>
              <a:rPr lang="ru-RU" sz="1500" dirty="0"/>
            </a:br>
            <a:r>
              <a:rPr lang="ru-RU" sz="1500" dirty="0"/>
              <a:t>Журчит вода, протачивая шлюзы,</a:t>
            </a:r>
            <a:br>
              <a:rPr lang="ru-RU" sz="1500" dirty="0"/>
            </a:br>
            <a:r>
              <a:rPr lang="ru-RU" sz="1500" dirty="0"/>
              <a:t>        Сырой травою пахнет мгла,</a:t>
            </a:r>
            <a:br>
              <a:rPr lang="ru-RU" sz="1500" dirty="0"/>
            </a:br>
            <a:r>
              <a:rPr lang="ru-RU" sz="1500" dirty="0"/>
              <a:t>И жалок голос одинокой музы,</a:t>
            </a:r>
            <a:br>
              <a:rPr lang="ru-RU" sz="1500" dirty="0"/>
            </a:br>
            <a:r>
              <a:rPr lang="ru-RU" sz="1500" dirty="0"/>
              <a:t>        Последней — Царского Села. </a:t>
            </a:r>
          </a:p>
        </p:txBody>
      </p:sp>
    </p:spTree>
    <p:extLst>
      <p:ext uri="{BB962C8B-B14F-4D97-AF65-F5344CB8AC3E}">
        <p14:creationId xmlns:p14="http://schemas.microsoft.com/office/powerpoint/2010/main" val="3625223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2276872"/>
            <a:ext cx="3421000" cy="4109683"/>
          </a:xfrm>
        </p:spPr>
        <p:txBody>
          <a:bodyPr/>
          <a:lstStyle/>
          <a:p>
            <a:pPr marL="68580" indent="0">
              <a:buNone/>
            </a:pPr>
            <a:r>
              <a:rPr lang="ru-RU" sz="2800" dirty="0"/>
              <a:t>«Все это – правда, но ведь он пишет стихи</a:t>
            </a:r>
            <a:r>
              <a:rPr lang="ru-RU" sz="2800" dirty="0" smtClean="0"/>
              <a:t>»</a:t>
            </a:r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(Иннокентий Анненский)</a:t>
            </a:r>
            <a:endParaRPr lang="ru-RU" dirty="0"/>
          </a:p>
        </p:txBody>
      </p:sp>
      <p:pic>
        <p:nvPicPr>
          <p:cNvPr id="4098" name="Picture 2" descr="C:\Users\maria\Desktop\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81131"/>
            <a:ext cx="3384376" cy="555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555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6" y="1340768"/>
            <a:ext cx="3304572" cy="182319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Гумилёв и Ахматова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36592" y="3429000"/>
            <a:ext cx="3298784" cy="2520280"/>
          </a:xfrm>
        </p:spPr>
        <p:txBody>
          <a:bodyPr>
            <a:noAutofit/>
          </a:bodyPr>
          <a:lstStyle/>
          <a:p>
            <a:r>
              <a:rPr lang="ru-RU" sz="2000" dirty="0" smtClean="0"/>
              <a:t>Знакомство с </a:t>
            </a:r>
            <a:r>
              <a:rPr lang="ru-RU" sz="2000" dirty="0"/>
              <a:t>Анной Горенко - Рождественский сочельник- 24 декабря </a:t>
            </a:r>
            <a:r>
              <a:rPr lang="ru-RU" sz="2000" dirty="0" smtClean="0"/>
              <a:t> (6 января) </a:t>
            </a:r>
            <a:r>
              <a:rPr lang="ru-RU" sz="2000" b="1" dirty="0" smtClean="0"/>
              <a:t>1903</a:t>
            </a:r>
            <a:r>
              <a:rPr lang="ru-RU" sz="2000" dirty="0" smtClean="0"/>
              <a:t> </a:t>
            </a:r>
            <a:r>
              <a:rPr lang="ru-RU" sz="2000" dirty="0"/>
              <a:t>г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Ему – 17,</a:t>
            </a:r>
          </a:p>
          <a:p>
            <a:r>
              <a:rPr lang="ru-RU" sz="2000" dirty="0" smtClean="0"/>
              <a:t>Ей – 14.</a:t>
            </a:r>
            <a:endParaRPr lang="ru-RU" sz="2000" dirty="0"/>
          </a:p>
        </p:txBody>
      </p:sp>
      <p:pic>
        <p:nvPicPr>
          <p:cNvPr id="9218" name="Picture 2" descr="C:\Users\maria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65" y="1124744"/>
            <a:ext cx="3298139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0377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424</TotalTime>
  <Words>840</Words>
  <Application>Microsoft Office PowerPoint</Application>
  <PresentationFormat>Экран (4:3)</PresentationFormat>
  <Paragraphs>149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Остин</vt:lpstr>
      <vt:lpstr>Николай Степанович Гумилёв</vt:lpstr>
      <vt:lpstr>Кронштадт</vt:lpstr>
      <vt:lpstr>Переезд в Царское Село 1887 год</vt:lpstr>
      <vt:lpstr>Митя и Коля Гумилёвы</vt:lpstr>
      <vt:lpstr>Тифлис  1903 - 1906</vt:lpstr>
      <vt:lpstr>Возвращение. Царское Село</vt:lpstr>
      <vt:lpstr>Памяти Анненского, 1911</vt:lpstr>
      <vt:lpstr>Презентация PowerPoint</vt:lpstr>
      <vt:lpstr>Гумилёв и Ахматова</vt:lpstr>
      <vt:lpstr>Первая книга стихов,  октябрь 1905</vt:lpstr>
      <vt:lpstr>Париж  В общей сложности – 19 месяцев июль 1906 года - апрель 1907,  июль – октябрь 1907,  ноябрь 1907 - май 1908 года.</vt:lpstr>
      <vt:lpstr>Лирическая биография поэта -«Романтические цветы»,  январь 1908 г</vt:lpstr>
      <vt:lpstr>Жираф </vt:lpstr>
      <vt:lpstr>Крест</vt:lpstr>
      <vt:lpstr>Африка</vt:lpstr>
      <vt:lpstr>Венчание</vt:lpstr>
      <vt:lpstr>«Жемчуга», 1910 –  исследование мира души</vt:lpstr>
      <vt:lpstr>Акмеизм</vt:lpstr>
      <vt:lpstr>1912 год</vt:lpstr>
      <vt:lpstr>Она</vt:lpstr>
      <vt:lpstr>Из логова змиева</vt:lpstr>
      <vt:lpstr>    У камина</vt:lpstr>
      <vt:lpstr>Первая Мировая</vt:lpstr>
      <vt:lpstr>Наступление</vt:lpstr>
      <vt:lpstr>«Колчан», 1916</vt:lpstr>
      <vt:lpstr>Я вежлив с жизнью современною, но между нами есть преграда, Всё, что смешит её, надменную, - Моя единая награда…    Ни шороха полночных далей, Ни песен, что певала мать, — Мы никогда не понимали Того, что стоило понять. И, символ горнего величья, Как некий благостный завет, Высокое косноязычье Тебе даруется, поэт.   </vt:lpstr>
      <vt:lpstr>1918</vt:lpstr>
      <vt:lpstr>М.И.Цветаева</vt:lpstr>
      <vt:lpstr>Презентация PowerPoint</vt:lpstr>
      <vt:lpstr>Презентация PowerPoint</vt:lpstr>
      <vt:lpstr>Август 1921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Степанович Гумилёв</dc:title>
  <dc:creator>maria</dc:creator>
  <cp:lastModifiedBy>maria</cp:lastModifiedBy>
  <cp:revision>38</cp:revision>
  <dcterms:created xsi:type="dcterms:W3CDTF">2017-02-07T21:05:25Z</dcterms:created>
  <dcterms:modified xsi:type="dcterms:W3CDTF">2017-02-08T08:33:28Z</dcterms:modified>
</cp:coreProperties>
</file>