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33" r:id="rId3"/>
    <p:sldId id="334" r:id="rId4"/>
    <p:sldId id="332" r:id="rId5"/>
    <p:sldId id="325" r:id="rId6"/>
    <p:sldId id="326" r:id="rId7"/>
    <p:sldId id="327" r:id="rId8"/>
    <p:sldId id="328" r:id="rId9"/>
    <p:sldId id="331" r:id="rId10"/>
    <p:sldId id="324" r:id="rId11"/>
    <p:sldId id="267" r:id="rId12"/>
    <p:sldId id="336" r:id="rId13"/>
    <p:sldId id="335" r:id="rId14"/>
    <p:sldId id="266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8F05A-52B2-46D9-A5C9-DC2491D3AC29}" type="datetimeFigureOut">
              <a:rPr lang="ru-RU"/>
              <a:pPr>
                <a:defRPr/>
              </a:pPr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50C4F-FC59-4140-82A3-E9CCA552DC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E0B0A-93B6-4788-BB52-A772300AB94D}" type="datetimeFigureOut">
              <a:rPr lang="ru-RU"/>
              <a:pPr>
                <a:defRPr/>
              </a:pPr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B3952-BEA4-4E69-BEF5-C3BEE5BCBB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56F8C-8707-4249-9263-999EEFD061DE}" type="datetimeFigureOut">
              <a:rPr lang="ru-RU"/>
              <a:pPr>
                <a:defRPr/>
              </a:pPr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27855-27ED-4883-92EF-2FF0230C4B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EF52C-92AA-4C8B-8790-15F8844A810B}" type="datetimeFigureOut">
              <a:rPr lang="ru-RU"/>
              <a:pPr>
                <a:defRPr/>
              </a:pPr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4F544-285F-45B8-8705-1DF9522AF4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2D828-FA3E-4FAF-B788-F7208C990092}" type="datetimeFigureOut">
              <a:rPr lang="ru-RU"/>
              <a:pPr>
                <a:defRPr/>
              </a:pPr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E2B82-B69B-4351-B52A-B777F62EAF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9F6A9-EE64-4B8D-A817-13ED16ED6272}" type="datetimeFigureOut">
              <a:rPr lang="ru-RU"/>
              <a:pPr>
                <a:defRPr/>
              </a:pPr>
              <a:t>18.07.2018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684F3-9697-4CFC-9A13-1F59BA9CA5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6556F-FCA8-4283-84F5-4014A337A90B}" type="datetimeFigureOut">
              <a:rPr lang="ru-RU"/>
              <a:pPr>
                <a:defRPr/>
              </a:pPr>
              <a:t>18.07.2018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32ADE-3DCF-4FFA-BA61-DE11FAA49D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DE884-D96E-49CC-944F-C50587A0263D}" type="datetimeFigureOut">
              <a:rPr lang="ru-RU"/>
              <a:pPr>
                <a:defRPr/>
              </a:pPr>
              <a:t>18.07.2018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6B0DA-B62B-4969-93CE-408D338957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97D55-B32E-4A37-A34C-767BECDF8EB1}" type="datetimeFigureOut">
              <a:rPr lang="ru-RU"/>
              <a:pPr>
                <a:defRPr/>
              </a:pPr>
              <a:t>18.07.2018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09DF0-37A5-42BC-AE36-9F98AE2AD9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0143E-838F-4887-8347-5EC7D4177A2D}" type="datetimeFigureOut">
              <a:rPr lang="ru-RU"/>
              <a:pPr>
                <a:defRPr/>
              </a:pPr>
              <a:t>18.07.2018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8DEE3-E9E5-4FC6-A4D2-6D3A87B088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06C3A-D336-499C-AB4B-B83F23AE2B19}" type="datetimeFigureOut">
              <a:rPr lang="ru-RU"/>
              <a:pPr>
                <a:defRPr/>
              </a:pPr>
              <a:t>18.07.2018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75B2A-534E-4C3D-859A-D95CCDE664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8B9E6EF-8C02-4EEC-878A-CFC3D926E4AE}" type="datetimeFigureOut">
              <a:rPr lang="ru-RU"/>
              <a:pPr>
                <a:defRPr/>
              </a:pPr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24C0BAE-6299-4DF6-B8D0-5B8787D10B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8"/>
          <p:cNvSpPr>
            <a:spLocks noChangeArrowheads="1" noChangeShapeType="1" noTextEdit="1"/>
          </p:cNvSpPr>
          <p:nvPr/>
        </p:nvSpPr>
        <p:spPr bwMode="auto">
          <a:xfrm>
            <a:off x="1763713" y="333375"/>
            <a:ext cx="6769100" cy="35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Национальный  центр  инноваций  в образовании</a:t>
            </a:r>
          </a:p>
        </p:txBody>
      </p:sp>
      <p:pic>
        <p:nvPicPr>
          <p:cNvPr id="13314" name="Picture 7" descr="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70656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 descr="C:\Users\User\Desktop\шаттерсток\shutterstock_37728669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59000" y="2636838"/>
            <a:ext cx="6985000" cy="422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WordArt 5"/>
          <p:cNvSpPr>
            <a:spLocks noChangeArrowheads="1" noChangeShapeType="1" noTextEdit="1"/>
          </p:cNvSpPr>
          <p:nvPr/>
        </p:nvSpPr>
        <p:spPr bwMode="auto">
          <a:xfrm>
            <a:off x="2843213" y="4868863"/>
            <a:ext cx="47244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Орфоэпические нормы</a:t>
            </a:r>
          </a:p>
        </p:txBody>
      </p:sp>
      <p:sp>
        <p:nvSpPr>
          <p:cNvPr id="13317" name="WordArt 5"/>
          <p:cNvSpPr>
            <a:spLocks noChangeArrowheads="1" noChangeShapeType="1" noTextEdit="1"/>
          </p:cNvSpPr>
          <p:nvPr/>
        </p:nvSpPr>
        <p:spPr bwMode="auto">
          <a:xfrm>
            <a:off x="1979613" y="6381750"/>
            <a:ext cx="6448425" cy="142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Егораева Г.Т., руководитель департамента методологии АНО НЦИО, Москва</a:t>
            </a:r>
          </a:p>
        </p:txBody>
      </p:sp>
      <p:sp>
        <p:nvSpPr>
          <p:cNvPr id="13318" name="WordArt 9"/>
          <p:cNvSpPr>
            <a:spLocks noChangeArrowheads="1" noChangeShapeType="1" noTextEdit="1"/>
          </p:cNvSpPr>
          <p:nvPr/>
        </p:nvSpPr>
        <p:spPr bwMode="auto">
          <a:xfrm>
            <a:off x="250825" y="404813"/>
            <a:ext cx="1352550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НЦИО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smtClean="0"/>
              <a:t>Произношение звуков в отдельных грамматических формах</a:t>
            </a:r>
          </a:p>
        </p:txBody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>
          <a:xfrm>
            <a:off x="2700338" y="1484313"/>
            <a:ext cx="6275387" cy="4525962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1800" smtClean="0"/>
              <a:t>1. В XIX веке было распространено произношение прилагательных на </a:t>
            </a:r>
            <a:r>
              <a:rPr lang="ru-RU" sz="1800" i="1" smtClean="0"/>
              <a:t>-кий, -гий, -хий</a:t>
            </a:r>
            <a:r>
              <a:rPr lang="ru-RU" sz="1800" smtClean="0"/>
              <a:t> и глаголов на -</a:t>
            </a:r>
            <a:r>
              <a:rPr lang="ru-RU" sz="1800" i="1" smtClean="0"/>
              <a:t>кивать, -ивать, -гивать</a:t>
            </a:r>
            <a:r>
              <a:rPr lang="ru-RU" sz="1800" smtClean="0"/>
              <a:t> </a:t>
            </a:r>
            <a:r>
              <a:rPr lang="ru-RU" sz="1800" b="1" smtClean="0"/>
              <a:t>с твердыми заднеязычными</a:t>
            </a:r>
            <a:r>
              <a:rPr lang="ru-RU" sz="1800" smtClean="0"/>
              <a:t>: </a:t>
            </a:r>
            <a:r>
              <a:rPr lang="ru-RU" sz="1800" i="1" smtClean="0"/>
              <a:t>горь[къ]й, стро[гъ]й, ти[хъ]й, подда[къ]вать, взма[хъ]вать, подми[гъ]вать.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1800" smtClean="0"/>
              <a:t> Однако в современном языке твердое произношение сменилось </a:t>
            </a:r>
            <a:r>
              <a:rPr lang="ru-RU" sz="1800" b="1" smtClean="0"/>
              <a:t>мягким:</a:t>
            </a:r>
            <a:r>
              <a:rPr lang="ru-RU" sz="1800" smtClean="0"/>
              <a:t> </a:t>
            </a:r>
            <a:r>
              <a:rPr lang="ru-RU" sz="1800" i="1" smtClean="0"/>
              <a:t>горь[к’и]й, стро[г’и]й, ти[х’и]й,подда[к’и]вать, взма[х’и]вать, подми[г’и]вать.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1800" smtClean="0"/>
              <a:t>2. В возвратных формах глагола под влиянием орфографии </a:t>
            </a:r>
            <a:r>
              <a:rPr lang="ru-RU" sz="1800" b="1" smtClean="0"/>
              <a:t>нормой стало</a:t>
            </a:r>
            <a:r>
              <a:rPr lang="ru-RU" sz="1800" smtClean="0"/>
              <a:t> </a:t>
            </a:r>
            <a:r>
              <a:rPr lang="ru-RU" sz="1800" b="1" smtClean="0"/>
              <a:t>мягкое произношение</a:t>
            </a:r>
            <a:r>
              <a:rPr lang="ru-RU" sz="1800" smtClean="0"/>
              <a:t> постфикса [с’], хотя в начале XX века преобладало произношение с твердым[с]: </a:t>
            </a:r>
            <a:r>
              <a:rPr lang="ru-RU" sz="1800" i="1" smtClean="0"/>
              <a:t>бою[с’], борол[с’]я, бою[с], борол[съ].</a:t>
            </a:r>
          </a:p>
        </p:txBody>
      </p:sp>
      <p:pic>
        <p:nvPicPr>
          <p:cNvPr id="22531" name="Picture 4" descr="shutterstock_9827036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060575"/>
            <a:ext cx="2087562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r>
              <a:rPr lang="ru-RU" sz="3200" b="1" smtClean="0"/>
              <a:t>Произношение заимствованных слов</a:t>
            </a:r>
            <a:r>
              <a:rPr lang="ru-RU" sz="4000" smtClean="0"/>
              <a:t> </a:t>
            </a:r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>
          <a:xfrm>
            <a:off x="395288" y="981075"/>
            <a:ext cx="8229600" cy="4525963"/>
          </a:xfrm>
        </p:spPr>
        <p:txBody>
          <a:bodyPr/>
          <a:lstStyle/>
          <a:p>
            <a:pPr marL="533400" indent="-533400">
              <a:lnSpc>
                <a:spcPct val="80000"/>
              </a:lnSpc>
              <a:buFont typeface="Arial" charset="0"/>
              <a:buNone/>
            </a:pPr>
            <a:r>
              <a:rPr lang="ru-RU" sz="1600" smtClean="0"/>
              <a:t>В целом произношение заимствованных слов подчиняется фонетической системе русского </a:t>
            </a:r>
            <a:endParaRPr lang="en-US" sz="1600" smtClean="0"/>
          </a:p>
          <a:p>
            <a:pPr marL="533400" indent="-533400">
              <a:lnSpc>
                <a:spcPct val="80000"/>
              </a:lnSpc>
              <a:buFont typeface="Arial" charset="0"/>
              <a:buNone/>
            </a:pPr>
            <a:r>
              <a:rPr lang="ru-RU" sz="1600" smtClean="0"/>
              <a:t>языка. </a:t>
            </a:r>
          </a:p>
          <a:p>
            <a:pPr marL="533400" indent="-533400">
              <a:lnSpc>
                <a:spcPct val="80000"/>
              </a:lnSpc>
              <a:buFont typeface="Arial" charset="0"/>
              <a:buNone/>
            </a:pPr>
            <a:r>
              <a:rPr lang="ru-RU" sz="1600" smtClean="0"/>
              <a:t>Однако в некоторых случаях наблюдаются отступления.</a:t>
            </a:r>
          </a:p>
          <a:p>
            <a:pPr marL="533400" indent="-533400">
              <a:lnSpc>
                <a:spcPct val="80000"/>
              </a:lnSpc>
              <a:buFont typeface="Arial" charset="0"/>
              <a:buNone/>
            </a:pPr>
            <a:r>
              <a:rPr lang="ru-RU" sz="1600" smtClean="0"/>
              <a:t>1. В некоторых заимствованных словах допускается </a:t>
            </a:r>
            <a:r>
              <a:rPr lang="ru-RU" sz="1600" b="1" smtClean="0"/>
              <a:t>произношение безударного</a:t>
            </a:r>
            <a:r>
              <a:rPr lang="ru-RU" sz="1600" smtClean="0"/>
              <a:t> [о]: б[о]а, </a:t>
            </a:r>
          </a:p>
          <a:p>
            <a:pPr marL="533400" indent="-533400">
              <a:lnSpc>
                <a:spcPct val="80000"/>
              </a:lnSpc>
              <a:buFont typeface="Arial" charset="0"/>
              <a:buNone/>
            </a:pPr>
            <a:r>
              <a:rPr lang="ru-RU" sz="1600" smtClean="0"/>
              <a:t>п[о]эт, кака[о]. Достаточно часто [о] произносится в </a:t>
            </a:r>
            <a:r>
              <a:rPr lang="ru-RU" sz="1600" b="1" smtClean="0"/>
              <a:t>именах собственных</a:t>
            </a:r>
            <a:r>
              <a:rPr lang="ru-RU" sz="1600" smtClean="0"/>
              <a:t>: Ш[о]пен, </a:t>
            </a:r>
          </a:p>
          <a:p>
            <a:pPr marL="533400" indent="-533400">
              <a:lnSpc>
                <a:spcPct val="80000"/>
              </a:lnSpc>
              <a:buFont typeface="Arial" charset="0"/>
              <a:buNone/>
            </a:pPr>
            <a:r>
              <a:rPr lang="ru-RU" sz="1600" smtClean="0"/>
              <a:t>Р[о]ланд.</a:t>
            </a:r>
          </a:p>
          <a:p>
            <a:pPr marL="533400" indent="-533400">
              <a:lnSpc>
                <a:spcPct val="80000"/>
              </a:lnSpc>
              <a:buFont typeface="Arial" charset="0"/>
              <a:buNone/>
            </a:pPr>
            <a:r>
              <a:rPr lang="ru-RU" sz="1600" smtClean="0"/>
              <a:t>2. В словах книжно-литературного характера </a:t>
            </a:r>
            <a:r>
              <a:rPr lang="ru-RU" sz="1600" b="1" smtClean="0"/>
              <a:t>сохраняется произношение [э] в безударных </a:t>
            </a:r>
          </a:p>
          <a:p>
            <a:pPr marL="533400" indent="-533400">
              <a:lnSpc>
                <a:spcPct val="80000"/>
              </a:lnSpc>
              <a:buFont typeface="Arial" charset="0"/>
              <a:buNone/>
            </a:pPr>
            <a:r>
              <a:rPr lang="ru-RU" sz="1600" b="1" smtClean="0"/>
              <a:t>слогах в абсолютном начале слова или после твердого согласного</a:t>
            </a:r>
            <a:r>
              <a:rPr lang="ru-RU" sz="1600" smtClean="0"/>
              <a:t>: а[тэ]лье, биз[нэ]смен, </a:t>
            </a:r>
          </a:p>
          <a:p>
            <a:pPr marL="533400" indent="-533400">
              <a:lnSpc>
                <a:spcPct val="80000"/>
              </a:lnSpc>
              <a:buFont typeface="Arial" charset="0"/>
              <a:buNone/>
            </a:pPr>
            <a:r>
              <a:rPr lang="ru-RU" sz="1600" smtClean="0"/>
              <a:t>[э]кстракт.</a:t>
            </a:r>
          </a:p>
          <a:p>
            <a:pPr marL="533400" indent="-533400">
              <a:lnSpc>
                <a:spcPct val="80000"/>
              </a:lnSpc>
              <a:buFont typeface="Arial" charset="0"/>
              <a:buNone/>
            </a:pPr>
            <a:r>
              <a:rPr lang="ru-RU" sz="1600" smtClean="0"/>
              <a:t>3. В некоторых заимствованных словах перед [э] могут произноситься </a:t>
            </a:r>
            <a:r>
              <a:rPr lang="ru-RU" sz="1600" b="1" smtClean="0"/>
              <a:t>только мягкие </a:t>
            </a:r>
          </a:p>
          <a:p>
            <a:pPr marL="533400" indent="-533400">
              <a:lnSpc>
                <a:spcPct val="80000"/>
              </a:lnSpc>
              <a:buFont typeface="Arial" charset="0"/>
              <a:buNone/>
            </a:pPr>
            <a:r>
              <a:rPr lang="ru-RU" sz="1600" b="1" smtClean="0"/>
              <a:t>согласные</a:t>
            </a:r>
            <a:r>
              <a:rPr lang="ru-RU" sz="1600" smtClean="0"/>
              <a:t>: му[з’э]й, пио[н’э]р, ака[д’э]мия; в других – </a:t>
            </a:r>
            <a:r>
              <a:rPr lang="ru-RU" sz="1600" b="1" smtClean="0"/>
              <a:t>только твердые</a:t>
            </a:r>
            <a:r>
              <a:rPr lang="ru-RU" sz="1600" smtClean="0"/>
              <a:t>: мо[дэ]ль, ка[фэ]; </a:t>
            </a:r>
          </a:p>
          <a:p>
            <a:pPr marL="533400" indent="-533400">
              <a:lnSpc>
                <a:spcPct val="80000"/>
              </a:lnSpc>
              <a:buFont typeface="Arial" charset="0"/>
              <a:buNone/>
            </a:pPr>
            <a:r>
              <a:rPr lang="ru-RU" sz="1600" smtClean="0"/>
              <a:t>третья группа допускает двоякое произношение: ба[сэ]йн, ба[с’э]йн, [сэ]ссия, , [с’э]ссия. </a:t>
            </a:r>
          </a:p>
          <a:p>
            <a:pPr marL="533400" indent="-533400">
              <a:lnSpc>
                <a:spcPct val="80000"/>
              </a:lnSpc>
              <a:buFont typeface="Arial" charset="0"/>
              <a:buNone/>
            </a:pPr>
            <a:r>
              <a:rPr lang="ru-RU" sz="1600" b="1" smtClean="0"/>
              <a:t>Перед [э] всегда смягчается г, к, х, л</a:t>
            </a:r>
            <a:r>
              <a:rPr lang="ru-RU" sz="1600" smtClean="0"/>
              <a:t>: [г’э]тры, [к’э]кс, би[л’э]т.</a:t>
            </a:r>
          </a:p>
          <a:p>
            <a:pPr marL="533400" indent="-533400">
              <a:lnSpc>
                <a:spcPct val="80000"/>
              </a:lnSpc>
              <a:buFont typeface="Arial" charset="0"/>
              <a:buNone/>
            </a:pPr>
            <a:r>
              <a:rPr lang="ru-RU" sz="1600" smtClean="0"/>
              <a:t>4. Наблюдаются колебания в произношении долгих и кратких согласных в заимствованных</a:t>
            </a:r>
          </a:p>
          <a:p>
            <a:pPr marL="533400" indent="-533400">
              <a:lnSpc>
                <a:spcPct val="80000"/>
              </a:lnSpc>
              <a:buFont typeface="Arial" charset="0"/>
              <a:buNone/>
            </a:pPr>
            <a:r>
              <a:rPr lang="ru-RU" sz="1600" smtClean="0"/>
              <a:t> словах на месте удвоенных букв в корне слов. </a:t>
            </a:r>
          </a:p>
          <a:p>
            <a:pPr marL="533400" indent="-533400">
              <a:lnSpc>
                <a:spcPct val="80000"/>
              </a:lnSpc>
              <a:buFont typeface="Arial" charset="0"/>
              <a:buNone/>
            </a:pPr>
            <a:endParaRPr lang="ru-RU" sz="1600" b="1" smtClean="0"/>
          </a:p>
        </p:txBody>
      </p:sp>
      <p:pic>
        <p:nvPicPr>
          <p:cNvPr id="23555" name="Picture 4" descr="shutterstock_9827037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625" y="4437063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Содержимое 2"/>
          <p:cNvSpPr>
            <a:spLocks noGrp="1"/>
          </p:cNvSpPr>
          <p:nvPr>
            <p:ph idx="4294967295"/>
          </p:nvPr>
        </p:nvSpPr>
        <p:spPr>
          <a:xfrm>
            <a:off x="3348038" y="260350"/>
            <a:ext cx="5616575" cy="586581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1800" smtClean="0"/>
              <a:t>           Пособие предназначено для эффективной подготовки к устной части основного государственного экзамена по русскому языку и содержит тренировочные задания, а также советы и рекомендации, позволяющие избежать типичных ошибок в устном ответе.</a:t>
            </a:r>
          </a:p>
          <a:p>
            <a:pPr>
              <a:buFont typeface="Arial" charset="0"/>
              <a:buNone/>
            </a:pPr>
            <a:r>
              <a:rPr lang="ru-RU" sz="1800" smtClean="0"/>
              <a:t>         Работая с пособием, учащиеся научатся</a:t>
            </a:r>
            <a:endParaRPr lang="ru-RU" sz="1800" smtClean="0">
              <a:sym typeface="Symbol" pitchFamily="18" charset="2"/>
            </a:endParaRPr>
          </a:p>
          <a:p>
            <a:pPr>
              <a:buFont typeface="Arial" charset="0"/>
              <a:buNone/>
            </a:pPr>
            <a:r>
              <a:rPr lang="ru-RU" sz="1800" smtClean="0">
                <a:sym typeface="Symbol" pitchFamily="18" charset="2"/>
              </a:rPr>
              <a:t></a:t>
            </a:r>
            <a:r>
              <a:rPr lang="ru-RU" sz="1800" smtClean="0"/>
              <a:t>	грамотно, правильно и выразительно читать и пересказывать тексты;</a:t>
            </a:r>
            <a:endParaRPr lang="ru-RU" sz="1800" smtClean="0">
              <a:sym typeface="Symbol" pitchFamily="18" charset="2"/>
            </a:endParaRPr>
          </a:p>
          <a:p>
            <a:pPr>
              <a:buFont typeface="Arial" charset="0"/>
              <a:buNone/>
            </a:pPr>
            <a:r>
              <a:rPr lang="ru-RU" sz="1800" smtClean="0">
                <a:sym typeface="Symbol" pitchFamily="18" charset="2"/>
              </a:rPr>
              <a:t></a:t>
            </a:r>
            <a:r>
              <a:rPr lang="ru-RU" sz="1800" smtClean="0"/>
              <a:t>	выстраивать монологи и диалоги на заданные темы в соответствии с определённым типом речи;</a:t>
            </a:r>
            <a:endParaRPr lang="ru-RU" sz="1800" smtClean="0">
              <a:sym typeface="Symbol" pitchFamily="18" charset="2"/>
            </a:endParaRPr>
          </a:p>
          <a:p>
            <a:pPr>
              <a:buFont typeface="Arial" charset="0"/>
              <a:buNone/>
            </a:pPr>
            <a:r>
              <a:rPr lang="ru-RU" sz="1800" smtClean="0">
                <a:sym typeface="Symbol" pitchFamily="18" charset="2"/>
              </a:rPr>
              <a:t></a:t>
            </a:r>
            <a:r>
              <a:rPr lang="ru-RU" sz="1800" smtClean="0"/>
              <a:t>	излагать материал на основе личного жизненного опыта;</a:t>
            </a:r>
            <a:endParaRPr lang="ru-RU" sz="1800" smtClean="0">
              <a:sym typeface="Symbol" pitchFamily="18" charset="2"/>
            </a:endParaRPr>
          </a:p>
          <a:p>
            <a:pPr>
              <a:buFont typeface="Arial" charset="0"/>
              <a:buNone/>
            </a:pPr>
            <a:r>
              <a:rPr lang="ru-RU" sz="1800" smtClean="0">
                <a:sym typeface="Symbol" pitchFamily="18" charset="2"/>
              </a:rPr>
              <a:t></a:t>
            </a:r>
            <a:r>
              <a:rPr lang="ru-RU" sz="1800" smtClean="0"/>
              <a:t>	представлять и аргументированно отстаивать свою точку зрения в диалоге;</a:t>
            </a:r>
          </a:p>
          <a:p>
            <a:pPr>
              <a:buFont typeface="Arial" charset="0"/>
              <a:buNone/>
            </a:pPr>
            <a:r>
              <a:rPr lang="ru-RU" sz="1800" smtClean="0"/>
              <a:t>         Пособие рекомендовано учащимся 8-9-х классов, учителям и методистам и может быть использовано на уроках и для самостоятельной подготовки. </a:t>
            </a:r>
          </a:p>
        </p:txBody>
      </p:sp>
      <p:pic>
        <p:nvPicPr>
          <p:cNvPr id="24580" name="Picture 4" descr="377-13568-5-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404813"/>
            <a:ext cx="2881312" cy="468153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ru-RU" smtClean="0"/>
              <a:t>Литература</a:t>
            </a:r>
          </a:p>
        </p:txBody>
      </p:sp>
      <p:sp>
        <p:nvSpPr>
          <p:cNvPr id="25602" name="Rectangle 3"/>
          <p:cNvSpPr>
            <a:spLocks noGrp="1"/>
          </p:cNvSpPr>
          <p:nvPr>
            <p:ph type="body" idx="1"/>
          </p:nvPr>
        </p:nvSpPr>
        <p:spPr>
          <a:xfrm>
            <a:off x="395288" y="1125538"/>
            <a:ext cx="5770562" cy="4525962"/>
          </a:xfrm>
          <a:ln>
            <a:solidFill>
              <a:schemeClr val="tx1"/>
            </a:solidFill>
          </a:ln>
        </p:spPr>
        <p:txBody>
          <a:bodyPr/>
          <a:lstStyle/>
          <a:p>
            <a:pPr>
              <a:buFont typeface="Arial" charset="0"/>
              <a:buNone/>
            </a:pPr>
            <a:r>
              <a:rPr lang="ru-RU" sz="1800" b="1" smtClean="0"/>
              <a:t>Голуб, И.Б.: Культура письменной и устной речи. - М.: КНОРУС, 2010 </a:t>
            </a:r>
          </a:p>
          <a:p>
            <a:pPr>
              <a:buFont typeface="Arial" charset="0"/>
              <a:buNone/>
            </a:pPr>
            <a:r>
              <a:rPr lang="ru-RU" sz="1800" b="1" smtClean="0"/>
              <a:t>Князев С.В.: Современный русский литературный язык: фонетика, графика, орфография, орфоэпия. - М.: Академический Проект, 2005</a:t>
            </a:r>
          </a:p>
          <a:p>
            <a:pPr>
              <a:buFont typeface="Arial" charset="0"/>
              <a:buNone/>
            </a:pPr>
            <a:r>
              <a:rPr lang="ru-RU" sz="1800" b="1" smtClean="0"/>
              <a:t>Князева Н.В.«Орфоэпия». – ТОГУ, Владивосток</a:t>
            </a:r>
          </a:p>
          <a:p>
            <a:pPr>
              <a:buFont typeface="Arial" charset="0"/>
              <a:buNone/>
            </a:pPr>
            <a:r>
              <a:rPr lang="ru-RU" sz="1800" b="1" smtClean="0"/>
              <a:t>Москвин В.П.: Правильность современной русской речи. Норма и варианты. - Ростов н/Д: Феникс, 2006 </a:t>
            </a:r>
          </a:p>
          <a:p>
            <a:pPr>
              <a:buFont typeface="Arial" charset="0"/>
              <a:buNone/>
            </a:pPr>
            <a:r>
              <a:rPr lang="ru-RU" sz="1800" b="1" smtClean="0"/>
              <a:t>Иванова Т.Ф.: Новый орфоэпический словарь русского языка. - М.: Русский язык-Медиа, 2005 </a:t>
            </a:r>
          </a:p>
          <a:p>
            <a:pPr>
              <a:buFont typeface="Arial" charset="0"/>
              <a:buNone/>
            </a:pPr>
            <a:r>
              <a:rPr lang="ru-RU" sz="1800" b="1" smtClean="0"/>
              <a:t>Под ред. А.Н. Тихонова: Комплексный словарь русского языка. - М.: Русский язык-Медиа, 2005 </a:t>
            </a:r>
          </a:p>
        </p:txBody>
      </p:sp>
      <p:pic>
        <p:nvPicPr>
          <p:cNvPr id="25603" name="Picture 4" descr="shutterstock_11014319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6688" y="2852738"/>
            <a:ext cx="1719262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3"/>
          <p:cNvSpPr>
            <a:spLocks noChangeArrowheads="1"/>
          </p:cNvSpPr>
          <p:nvPr/>
        </p:nvSpPr>
        <p:spPr bwMode="auto">
          <a:xfrm>
            <a:off x="1532885238" y="-226895025"/>
            <a:ext cx="958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400">
                <a:cs typeface="Arial" charset="0"/>
              </a:rPr>
              <a:t>Н.В. Княз</a:t>
            </a:r>
            <a:endParaRPr lang="ru-RU" sz="900"/>
          </a:p>
          <a:p>
            <a:pPr eaLnBrk="0" hangingPunct="0"/>
            <a:endParaRPr lang="ru-RU"/>
          </a:p>
        </p:txBody>
      </p:sp>
      <p:sp>
        <p:nvSpPr>
          <p:cNvPr id="26626" name="Rectangle 4"/>
          <p:cNvSpPr>
            <a:spLocks noChangeArrowheads="1"/>
          </p:cNvSpPr>
          <p:nvPr/>
        </p:nvSpPr>
        <p:spPr bwMode="auto">
          <a:xfrm>
            <a:off x="2126230825" y="-226895025"/>
            <a:ext cx="2825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400">
                <a:cs typeface="Arial" charset="0"/>
              </a:rPr>
              <a:t>е</a:t>
            </a:r>
            <a:endParaRPr lang="ru-RU" sz="900"/>
          </a:p>
          <a:p>
            <a:pPr eaLnBrk="0" hangingPunct="0"/>
            <a:endParaRPr lang="ru-RU"/>
          </a:p>
        </p:txBody>
      </p:sp>
      <p:sp>
        <p:nvSpPr>
          <p:cNvPr id="26627" name="Rectangle 5"/>
          <p:cNvSpPr>
            <a:spLocks noChangeArrowheads="1"/>
          </p:cNvSpPr>
          <p:nvPr/>
        </p:nvSpPr>
        <p:spPr bwMode="auto">
          <a:xfrm>
            <a:off x="2147483647" y="-226895025"/>
            <a:ext cx="3778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400">
                <a:cs typeface="Arial" charset="0"/>
              </a:rPr>
              <a:t>ва</a:t>
            </a:r>
            <a:endParaRPr lang="ru-RU" sz="900"/>
          </a:p>
          <a:p>
            <a:pPr eaLnBrk="0" hangingPunct="0"/>
            <a:endParaRPr lang="ru-RU"/>
          </a:p>
        </p:txBody>
      </p:sp>
      <p:sp>
        <p:nvSpPr>
          <p:cNvPr id="26628" name="Rectangle 6"/>
          <p:cNvSpPr>
            <a:spLocks noChangeArrowheads="1"/>
          </p:cNvSpPr>
          <p:nvPr/>
        </p:nvSpPr>
        <p:spPr bwMode="auto">
          <a:xfrm>
            <a:off x="1115298125" y="-75388788"/>
            <a:ext cx="1835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400">
                <a:cs typeface="Arial" charset="0"/>
              </a:rPr>
              <a:t>На правах рукописи</a:t>
            </a:r>
            <a:endParaRPr lang="ru-RU" sz="900"/>
          </a:p>
          <a:p>
            <a:pPr eaLnBrk="0" hangingPunct="0"/>
            <a:endParaRPr lang="ru-RU"/>
          </a:p>
        </p:txBody>
      </p:sp>
      <p:sp>
        <p:nvSpPr>
          <p:cNvPr id="26629" name="Rectangle 7"/>
          <p:cNvSpPr>
            <a:spLocks noChangeArrowheads="1"/>
          </p:cNvSpPr>
          <p:nvPr/>
        </p:nvSpPr>
        <p:spPr bwMode="auto">
          <a:xfrm>
            <a:off x="-2147483648" y="233160888"/>
            <a:ext cx="7858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400">
                <a:cs typeface="Arial" charset="0"/>
              </a:rPr>
              <a:t>Учебно</a:t>
            </a:r>
            <a:endParaRPr lang="ru-RU" sz="900"/>
          </a:p>
          <a:p>
            <a:pPr eaLnBrk="0" hangingPunct="0"/>
            <a:endParaRPr lang="ru-RU"/>
          </a:p>
        </p:txBody>
      </p:sp>
      <p:sp>
        <p:nvSpPr>
          <p:cNvPr id="26630" name="Rectangle 8"/>
          <p:cNvSpPr>
            <a:spLocks noChangeArrowheads="1"/>
          </p:cNvSpPr>
          <p:nvPr/>
        </p:nvSpPr>
        <p:spPr bwMode="auto">
          <a:xfrm>
            <a:off x="-1710620150" y="233173588"/>
            <a:ext cx="2428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400">
                <a:cs typeface="Arial" charset="0"/>
              </a:rPr>
              <a:t>-</a:t>
            </a:r>
            <a:endParaRPr lang="ru-RU" sz="900"/>
          </a:p>
          <a:p>
            <a:pPr eaLnBrk="0" hangingPunct="0"/>
            <a:endParaRPr lang="ru-RU"/>
          </a:p>
        </p:txBody>
      </p:sp>
      <p:sp>
        <p:nvSpPr>
          <p:cNvPr id="26631" name="Rectangle 9"/>
          <p:cNvSpPr>
            <a:spLocks noChangeArrowheads="1"/>
          </p:cNvSpPr>
          <p:nvPr/>
        </p:nvSpPr>
        <p:spPr bwMode="auto">
          <a:xfrm>
            <a:off x="-1663428538" y="233160888"/>
            <a:ext cx="4051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400">
                <a:cs typeface="Arial" charset="0"/>
              </a:rPr>
              <a:t>методические материалы к курсу «Орфоэпия»</a:t>
            </a:r>
            <a:endParaRPr lang="ru-RU"/>
          </a:p>
        </p:txBody>
      </p:sp>
      <p:sp>
        <p:nvSpPr>
          <p:cNvPr id="26632" name="WordArt 11"/>
          <p:cNvSpPr>
            <a:spLocks noChangeArrowheads="1" noChangeShapeType="1" noTextEdit="1"/>
          </p:cNvSpPr>
          <p:nvPr/>
        </p:nvSpPr>
        <p:spPr bwMode="auto">
          <a:xfrm>
            <a:off x="2627313" y="1773238"/>
            <a:ext cx="5832475" cy="2147887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CC0066"/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Успехов на экзамене!</a:t>
            </a:r>
          </a:p>
        </p:txBody>
      </p:sp>
      <p:pic>
        <p:nvPicPr>
          <p:cNvPr id="26633" name="Picture 12" descr="shutterstock_13255439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149725"/>
            <a:ext cx="3048000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/>
          <p:cNvSpPr>
            <a:spLocks noGrp="1"/>
          </p:cNvSpPr>
          <p:nvPr>
            <p:ph type="body" idx="1"/>
          </p:nvPr>
        </p:nvSpPr>
        <p:spPr>
          <a:xfrm>
            <a:off x="457200" y="404813"/>
            <a:ext cx="8507413" cy="5721350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smtClean="0"/>
              <a:t>       Орфоэпия (греч. оrthos - простой, правильный, epos – речь) – это </a:t>
            </a:r>
            <a:r>
              <a:rPr lang="ru-RU" sz="1800" b="1" smtClean="0"/>
              <a:t>совокупность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b="1" smtClean="0"/>
              <a:t> правил, устанавливающих нормы литературного языка, связанные со звуковым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b="1" smtClean="0"/>
              <a:t>оформлением значимых единиц.</a:t>
            </a:r>
            <a:r>
              <a:rPr lang="ru-RU" sz="1800" smtClean="0"/>
              <a:t> Среди таких норм различают </a:t>
            </a:r>
            <a:r>
              <a:rPr lang="ru-RU" sz="1800" b="1" i="1" smtClean="0"/>
              <a:t>произносительные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b="1" i="1" smtClean="0"/>
              <a:t>нормы</a:t>
            </a:r>
            <a:r>
              <a:rPr lang="ru-RU" sz="1800" smtClean="0"/>
              <a:t> (состав фонем, их реализация в различных позициях, фонемный состав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smtClean="0"/>
              <a:t>отдельных морфем) и </a:t>
            </a:r>
            <a:r>
              <a:rPr lang="ru-RU" sz="1800" b="1" i="1" smtClean="0"/>
              <a:t>нормы суперсегментной фонетики</a:t>
            </a:r>
            <a:r>
              <a:rPr lang="ru-RU" sz="1800" smtClean="0"/>
              <a:t> (ударение, интонация).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smtClean="0"/>
              <a:t>В то же время орфоэпия – это раздел языкознания, изучающий функционирование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smtClean="0"/>
              <a:t>таких норм и вырабатывающий </a:t>
            </a:r>
            <a:r>
              <a:rPr lang="ru-RU" sz="1800" b="1" smtClean="0">
                <a:solidFill>
                  <a:srgbClr val="FF0000"/>
                </a:solidFill>
              </a:rPr>
              <a:t>произносительные рекомендации –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b="1" smtClean="0">
                <a:solidFill>
                  <a:srgbClr val="FF0000"/>
                </a:solidFill>
              </a:rPr>
              <a:t>орфоэпические правила.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smtClean="0"/>
              <a:t>    Предметом орфоэпии является устная речь. Она сопровождается целым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smtClean="0"/>
              <a:t>рядом обязательных признаков: </a:t>
            </a:r>
            <a:r>
              <a:rPr lang="ru-RU" sz="1800" b="1" smtClean="0"/>
              <a:t>ударение, дикция, темп, интонация</a:t>
            </a:r>
            <a:r>
              <a:rPr lang="ru-RU" sz="1800" smtClean="0"/>
              <a:t>. Но чаще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smtClean="0"/>
              <a:t>орфоэпические правила охватывают в основном </a:t>
            </a:r>
            <a:r>
              <a:rPr lang="ru-RU" sz="1800" b="1" smtClean="0"/>
              <a:t>область произношения отдельных</a:t>
            </a:r>
          </a:p>
          <a:p>
            <a:pPr>
              <a:buFont typeface="Arial" charset="0"/>
              <a:buNone/>
            </a:pPr>
            <a:r>
              <a:rPr lang="ru-RU" sz="1800" b="1" smtClean="0"/>
              <a:t>звуков или их сочетаний в определенных фонетических позициях</a:t>
            </a:r>
            <a:r>
              <a:rPr lang="ru-RU" sz="1800" smtClean="0"/>
              <a:t>, а также</a:t>
            </a:r>
          </a:p>
          <a:p>
            <a:pPr>
              <a:buFont typeface="Arial" charset="0"/>
              <a:buNone/>
            </a:pPr>
            <a:r>
              <a:rPr lang="ru-RU" sz="1800" smtClean="0"/>
              <a:t> </a:t>
            </a:r>
            <a:r>
              <a:rPr lang="ru-RU" sz="1800" b="1" smtClean="0"/>
              <a:t>особенности произношения звуков в тех или иных грамматических формах, в </a:t>
            </a:r>
          </a:p>
          <a:p>
            <a:pPr>
              <a:buFont typeface="Arial" charset="0"/>
              <a:buNone/>
            </a:pPr>
            <a:r>
              <a:rPr lang="ru-RU" sz="1800" b="1" smtClean="0"/>
              <a:t>группах слов или отдельных словах.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b="1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smtClean="0"/>
              <a:t>звуков и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smtClean="0"/>
              <a:t>ли их сочетаний в определенных фонетич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smtClean="0"/>
              <a:t>е-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smtClean="0"/>
              <a:t>ских позициях, а также ос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smtClean="0"/>
              <a:t>о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smtClean="0"/>
              <a:t>бенности произношения звуков в тех или иных грамматических формах, в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smtClean="0"/>
              <a:t>гру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smtClean="0"/>
              <a:t>п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smtClean="0"/>
              <a:t>пах слов или отдельных словах.</a:t>
            </a:r>
          </a:p>
        </p:txBody>
      </p:sp>
      <p:pic>
        <p:nvPicPr>
          <p:cNvPr id="14338" name="Picture 4" descr="C:\Users\User\Desktop\шаттерсток\shutterstock_3658561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3663" y="4221163"/>
            <a:ext cx="2700337" cy="247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/>
              <a:t>Источники отклонения от норм литературного произношения</a:t>
            </a:r>
            <a:r>
              <a:rPr lang="ru-RU" sz="4000" smtClean="0"/>
              <a:t> </a:t>
            </a:r>
          </a:p>
        </p:txBody>
      </p:sp>
      <p:sp>
        <p:nvSpPr>
          <p:cNvPr id="15362" name="Rectangle 3"/>
          <p:cNvSpPr>
            <a:spLocks noGrp="1"/>
          </p:cNvSpPr>
          <p:nvPr>
            <p:ph type="body" idx="1"/>
          </p:nvPr>
        </p:nvSpPr>
        <p:spPr>
          <a:xfrm>
            <a:off x="3203575" y="1484313"/>
            <a:ext cx="5554663" cy="4525962"/>
          </a:xfrm>
          <a:ln>
            <a:solidFill>
              <a:schemeClr val="tx1"/>
            </a:solidFill>
          </a:ln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AutoNum type="arabicParenR"/>
            </a:pPr>
            <a:r>
              <a:rPr lang="ru-RU" sz="1800" b="1" smtClean="0">
                <a:solidFill>
                  <a:srgbClr val="FF0000"/>
                </a:solidFill>
              </a:rPr>
              <a:t>влияние орфографии,</a:t>
            </a:r>
          </a:p>
          <a:p>
            <a:pPr>
              <a:lnSpc>
                <a:spcPct val="80000"/>
              </a:lnSpc>
              <a:buFont typeface="Arial" charset="0"/>
              <a:buAutoNum type="arabicParenR"/>
            </a:pPr>
            <a:r>
              <a:rPr lang="ru-RU" sz="1800" b="1" smtClean="0">
                <a:solidFill>
                  <a:srgbClr val="FF0000"/>
                </a:solidFill>
              </a:rPr>
              <a:t>влияние диалектных особенностей, </a:t>
            </a:r>
          </a:p>
          <a:p>
            <a:pPr>
              <a:lnSpc>
                <a:spcPct val="80000"/>
              </a:lnSpc>
              <a:buFont typeface="Arial" charset="0"/>
              <a:buAutoNum type="arabicParenR"/>
            </a:pPr>
            <a:r>
              <a:rPr lang="ru-RU" sz="1800" b="1" smtClean="0">
                <a:solidFill>
                  <a:srgbClr val="FF0000"/>
                </a:solidFill>
              </a:rPr>
              <a:t>влияние родного языка (акцент) – для нерусских,</a:t>
            </a:r>
          </a:p>
          <a:p>
            <a:pPr>
              <a:lnSpc>
                <a:spcPct val="80000"/>
              </a:lnSpc>
              <a:buFont typeface="Arial" charset="0"/>
              <a:buAutoNum type="arabicParenR"/>
            </a:pPr>
            <a:r>
              <a:rPr lang="ru-RU" sz="1800" b="1" smtClean="0">
                <a:solidFill>
                  <a:srgbClr val="FF0000"/>
                </a:solidFill>
              </a:rPr>
              <a:t>развитие языковой системы.</a:t>
            </a:r>
            <a:r>
              <a:rPr lang="ru-RU" sz="1800" smtClean="0"/>
              <a:t>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smtClean="0"/>
              <a:t>В тех случаях, когда фонетическая система допускает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smtClean="0"/>
              <a:t>не одну, а две или несколько возможностей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smtClean="0"/>
              <a:t>произношения, одна возможность признаётся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smtClean="0"/>
              <a:t> литературно правильной, нормативной, а другие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smtClean="0"/>
              <a:t>оцениваются либо как варианты литературной </a:t>
            </a:r>
            <a:endParaRPr lang="en-US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smtClean="0"/>
              <a:t>нормы,</a:t>
            </a:r>
            <a:r>
              <a:rPr lang="en-US" sz="1800" smtClean="0"/>
              <a:t> </a:t>
            </a:r>
            <a:r>
              <a:rPr lang="ru-RU" sz="1800" smtClean="0"/>
              <a:t> либо признаются нелитературными. Однако,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smtClean="0"/>
              <a:t> допуская несколько вариантов, орфоэпия указывает,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smtClean="0"/>
              <a:t>какое место каждый из них занимает в литературном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smtClean="0"/>
              <a:t> произношении.</a:t>
            </a:r>
          </a:p>
        </p:txBody>
      </p:sp>
      <p:pic>
        <p:nvPicPr>
          <p:cNvPr id="15363" name="Picture 5" descr="C:\Users\User\Desktop\шаттерсток\shutterstock_3708748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628775"/>
            <a:ext cx="2700338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706437"/>
          </a:xfrm>
        </p:spPr>
        <p:txBody>
          <a:bodyPr/>
          <a:lstStyle/>
          <a:p>
            <a:r>
              <a:rPr lang="ru-RU" sz="2400" b="1" smtClean="0"/>
              <a:t>Основные орфоэпические нормы современного русского литературного языка</a:t>
            </a:r>
          </a:p>
        </p:txBody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5267325" cy="4525963"/>
          </a:xfrm>
          <a:ln>
            <a:solidFill>
              <a:schemeClr val="tx1"/>
            </a:solidFill>
          </a:ln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 smtClean="0"/>
              <a:t>Необходимо выделять орфоэпические нормы в следующих произносительных областях: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 smtClean="0"/>
              <a:t>1) в области произношения </a:t>
            </a:r>
            <a:r>
              <a:rPr lang="ru-RU" sz="2400" b="1" smtClean="0">
                <a:solidFill>
                  <a:srgbClr val="FF0000"/>
                </a:solidFill>
              </a:rPr>
              <a:t>гласных звуков;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 smtClean="0"/>
              <a:t>2) в области произношения </a:t>
            </a:r>
            <a:r>
              <a:rPr lang="ru-RU" sz="2400" b="1" smtClean="0">
                <a:solidFill>
                  <a:srgbClr val="FF0000"/>
                </a:solidFill>
              </a:rPr>
              <a:t>согласных звуков и их сочетаний;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 smtClean="0"/>
              <a:t>3) в области произношения </a:t>
            </a:r>
            <a:r>
              <a:rPr lang="ru-RU" sz="2400" b="1" smtClean="0">
                <a:solidFill>
                  <a:srgbClr val="FF0000"/>
                </a:solidFill>
              </a:rPr>
              <a:t>отдельных грамматических форм;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 smtClean="0"/>
              <a:t>4) в области произношения </a:t>
            </a:r>
            <a:r>
              <a:rPr lang="ru-RU" sz="2400" b="1" smtClean="0">
                <a:solidFill>
                  <a:srgbClr val="FF0000"/>
                </a:solidFill>
              </a:rPr>
              <a:t>отдельных заимствованных слов.</a:t>
            </a:r>
          </a:p>
        </p:txBody>
      </p:sp>
      <p:pic>
        <p:nvPicPr>
          <p:cNvPr id="16387" name="Picture 2" descr="C:\Users\User\Desktop\шаттерсток\shutterstock_3691100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5963" y="2420938"/>
            <a:ext cx="3048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6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/>
          <a:lstStyle/>
          <a:p>
            <a:r>
              <a:rPr lang="ru-RU" sz="4000" smtClean="0"/>
              <a:t>Гласные звуки</a:t>
            </a:r>
          </a:p>
        </p:txBody>
      </p:sp>
      <p:graphicFrame>
        <p:nvGraphicFramePr>
          <p:cNvPr id="94379" name="Group 171"/>
          <p:cNvGraphicFramePr>
            <a:graphicFrameLocks noGrp="1"/>
          </p:cNvGraphicFramePr>
          <p:nvPr>
            <p:ph sz="half" idx="2"/>
          </p:nvPr>
        </p:nvGraphicFramePr>
        <p:xfrm>
          <a:off x="611188" y="1600200"/>
          <a:ext cx="8075612" cy="4757738"/>
        </p:xfrm>
        <a:graphic>
          <a:graphicData uri="http://schemas.openxmlformats.org/drawingml/2006/table">
            <a:tbl>
              <a:tblPr/>
              <a:tblGrid>
                <a:gridCol w="1227137"/>
                <a:gridCol w="2235200"/>
                <a:gridCol w="1946275"/>
                <a:gridCol w="2667000"/>
              </a:tblGrid>
              <a:tr h="4349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Гласная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Позиция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Произношение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Пример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53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А, 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Предударная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[а]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коробка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—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[каропка]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корзина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—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[карз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’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ина]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811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Во всех позициях, кроме предударной, и после твёрдой согласной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[ъ]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колобок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—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[кълабок]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золотой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—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[зълатой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’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]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72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Е, 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Предударная по-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зиция, после мяг-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кой согласной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[иэ]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шестой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—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[шиэстой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’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]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пяти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—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[п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’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иэт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’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и]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72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После твёрдого согласного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[ы]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к Игорю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—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[к Ыгар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’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у]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мединститут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—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[м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’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эдынст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’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итут]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7442" name="Picture 4" descr="C:\Users\User\Desktop\шаттерсток\shutterstock_3697961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15888"/>
            <a:ext cx="1824037" cy="145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/>
          <a:lstStyle/>
          <a:p>
            <a:r>
              <a:rPr lang="ru-RU" sz="4000" smtClean="0"/>
              <a:t>Согласные звуки</a:t>
            </a:r>
          </a:p>
        </p:txBody>
      </p:sp>
      <p:graphicFrame>
        <p:nvGraphicFramePr>
          <p:cNvPr id="148518" name="Group 38"/>
          <p:cNvGraphicFramePr>
            <a:graphicFrameLocks noGrp="1"/>
          </p:cNvGraphicFramePr>
          <p:nvPr>
            <p:ph sz="half" idx="2"/>
          </p:nvPr>
        </p:nvGraphicFramePr>
        <p:xfrm>
          <a:off x="468313" y="908050"/>
          <a:ext cx="8218487" cy="5575300"/>
        </p:xfrm>
        <a:graphic>
          <a:graphicData uri="http://schemas.openxmlformats.org/drawingml/2006/table">
            <a:tbl>
              <a:tblPr/>
              <a:tblGrid>
                <a:gridCol w="1276350"/>
                <a:gridCol w="2538412"/>
                <a:gridCol w="1778000"/>
                <a:gridCol w="2625725"/>
              </a:tblGrid>
              <a:tr h="633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Согласная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Правило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Произношение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Пример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3413">
                <a:tc rowSpan="3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Б, В, Г, Д, Ж, З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Может оглушаться в конце слова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[п], [ф] [к], [т] [ш], [с]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 — [друк]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303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сочетаниях звонкого и глухого (глухого и звонкого) согласных первый из них уподобляется второму: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а) если первый из них звонкий, а второй глухой, происходит 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оглушение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первого звука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варе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 —[вар’ишка)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зал — [вагзал]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слёзки — [сл’оск’и]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36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б) если первый — глухой, а второй — звонкий, происходит 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озвончение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первого звука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бить — [зб’ит’]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говориться — [зг[ъ]вариц:а]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68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Ж, Ц, Ш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Всегда твёрдые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[ж], [ц], [ш]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кожица — </a:t>
                      </a:r>
                      <a:b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[кожыца]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шерсть —</a:t>
                      </a:r>
                      <a:b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[шэрс’т’]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Щ, Ч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Всегда мягкие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[щ’], [ч’]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почта — [поч’та]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346075"/>
          </a:xfrm>
        </p:spPr>
        <p:txBody>
          <a:bodyPr/>
          <a:lstStyle/>
          <a:p>
            <a:r>
              <a:rPr lang="ru-RU" sz="4000" smtClean="0"/>
              <a:t>Согласные звуки</a:t>
            </a:r>
          </a:p>
        </p:txBody>
      </p:sp>
      <p:graphicFrame>
        <p:nvGraphicFramePr>
          <p:cNvPr id="149537" name="Group 33"/>
          <p:cNvGraphicFramePr>
            <a:graphicFrameLocks noGrp="1"/>
          </p:cNvGraphicFramePr>
          <p:nvPr>
            <p:ph sz="half" idx="2"/>
          </p:nvPr>
        </p:nvGraphicFramePr>
        <p:xfrm>
          <a:off x="179388" y="981075"/>
          <a:ext cx="7561262" cy="5637213"/>
        </p:xfrm>
        <a:graphic>
          <a:graphicData uri="http://schemas.openxmlformats.org/drawingml/2006/table">
            <a:tbl>
              <a:tblPr/>
              <a:tblGrid>
                <a:gridCol w="1439862"/>
                <a:gridCol w="3024188"/>
                <a:gridCol w="3097212"/>
              </a:tblGrid>
              <a:tr h="1552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СШ, ЗШ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Уподобление происходит при сочетании согласных: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СШ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и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ЗШ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произносятся как долгий твёрдый согласный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Ш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ро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сш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ий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—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[рош: ый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‘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]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ни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зш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ий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—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[н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’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иш:ый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‘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],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ра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сш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алиться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—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[раш:ал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’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иц:а]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5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ЗЧ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Сочетание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ЗЧ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на стыке корня и суффикса произносится как долгий мягкий звук [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щ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:]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приказчик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—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[пр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’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икащ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‘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:ик]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СЧ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Сочетание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СЧ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произносится как звук [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щ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']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читать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—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[щ'итат']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41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СЖ , ЗЖ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Сочетания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СЖ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и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ЗЖ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произносятся как двойной твёрдый [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ж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]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ра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зж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ечь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—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[раж:эч']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сж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ать [жжат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’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]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с ж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еной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—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[ж:иной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‘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]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сж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алиться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—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[ж: ал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‘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иц:а]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8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ТЦ, ДЦ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Сочетания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ТЦ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и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ДЦ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произносятся как долгий звук [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ц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:]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одиннадцать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—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[ад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‘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ин:ац:ат'], копытце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—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[капыц:э]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9484" name="Picture 35" descr="shutterstock_1096851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67625" y="3213100"/>
            <a:ext cx="1320800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/>
          <a:lstStyle/>
          <a:p>
            <a:r>
              <a:rPr lang="ru-RU" sz="4000" smtClean="0"/>
              <a:t>Согласные звуки</a:t>
            </a:r>
          </a:p>
        </p:txBody>
      </p:sp>
      <p:graphicFrame>
        <p:nvGraphicFramePr>
          <p:cNvPr id="150574" name="Group 46"/>
          <p:cNvGraphicFramePr>
            <a:graphicFrameLocks noGrp="1"/>
          </p:cNvGraphicFramePr>
          <p:nvPr>
            <p:ph sz="half" idx="2"/>
          </p:nvPr>
        </p:nvGraphicFramePr>
        <p:xfrm>
          <a:off x="468313" y="981075"/>
          <a:ext cx="8424862" cy="5119688"/>
        </p:xfrm>
        <a:graphic>
          <a:graphicData uri="http://schemas.openxmlformats.org/drawingml/2006/table">
            <a:tbl>
              <a:tblPr/>
              <a:tblGrid>
                <a:gridCol w="1352550"/>
                <a:gridCol w="3636962"/>
                <a:gridCol w="3435350"/>
              </a:tblGrid>
              <a:tr h="5032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ТЧ, ДЧ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Сочетания 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ТЧ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и 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ДЧ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произносится как долгий звук [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ч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':]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обходчик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—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</a:t>
                      </a:r>
                      <a:b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</a:b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[апхоч': ик] налётчик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—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[нал'оч': ик]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ТС (ТЬС)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Сочетание 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ТС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(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ТЬС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) на стыке окончания глаголов 3 лица с частицей -СЯ произносится как долгий [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ц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:]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улыбае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тся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—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[улыбай'эц:а]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умыва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ться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[умыва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ц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:а]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ДС, ТС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Сочетания 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ДС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и 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ТС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на стыке корня и суффикса произносятся как [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ц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]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горо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д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ской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—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[г[ъ]рацкой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‘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], советский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—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[сав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‘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эцк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‘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ий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‘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].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07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ЧН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[шн] / [ч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’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н]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конечно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—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[кан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’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эшна]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скучно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—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[скушна]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[про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ч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’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н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ый]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9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ЧТ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[шт] / [ч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’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т]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чтобы [штобы]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нечто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[н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’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эч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’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та]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842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ОГО, ЕГО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В окончаниях имён прилагательных -ОГО, -ЕГО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согласный Г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произносится как [в]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ужасного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—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[ужаснава]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синего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—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[с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’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ин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’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ива]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0512" name="Picture 47" descr="shutterstock_942492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51725" y="5084763"/>
            <a:ext cx="1692275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ru-RU" sz="3200" smtClean="0"/>
              <a:t>Непроизносимые согласные</a:t>
            </a:r>
          </a:p>
        </p:txBody>
      </p:sp>
      <p:graphicFrame>
        <p:nvGraphicFramePr>
          <p:cNvPr id="102609" name="Group 209"/>
          <p:cNvGraphicFramePr>
            <a:graphicFrameLocks noGrp="1"/>
          </p:cNvGraphicFramePr>
          <p:nvPr/>
        </p:nvGraphicFramePr>
        <p:xfrm>
          <a:off x="179388" y="1412875"/>
          <a:ext cx="6688137" cy="3841750"/>
        </p:xfrm>
        <a:graphic>
          <a:graphicData uri="http://schemas.openxmlformats.org/drawingml/2006/table">
            <a:tbl>
              <a:tblPr/>
              <a:tblGrid>
                <a:gridCol w="1323975"/>
                <a:gridCol w="2636837"/>
                <a:gridCol w="2727325"/>
              </a:tblGrid>
              <a:tr h="914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ВСТВ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/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</a:b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[ств]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/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</a:b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здра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вст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вуй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—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[здра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ств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уй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’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]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СТН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[сн]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/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</a:b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тро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ст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ник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—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[тра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с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’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н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’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ик]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СТЛ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[сл]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/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</a:b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сча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ст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ливый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—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[щ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’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а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сл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‘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ивый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’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]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ЗДН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[зн]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по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зд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ний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—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[по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з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’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н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‘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ий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’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]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РДЦ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[рц]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се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рдц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е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—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[с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’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э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рц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э]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ЛНЦ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[нц]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со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лнц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е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—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 [со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нц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choolBookC" charset="0"/>
                          <a:cs typeface="Times New Roman" pitchFamily="18" charset="0"/>
                        </a:rPr>
                        <a:t>э]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36" name="Rectangle 204"/>
          <p:cNvSpPr>
            <a:spLocks noChangeArrowheads="1"/>
          </p:cNvSpPr>
          <p:nvPr/>
        </p:nvSpPr>
        <p:spPr bwMode="auto">
          <a:xfrm>
            <a:off x="0" y="5275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1537" name="Picture 34" descr="shutterstock_949930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92950" y="2708275"/>
            <a:ext cx="1955800" cy="260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970</Words>
  <Application>Microsoft Office PowerPoint</Application>
  <PresentationFormat>Экран (4:3)</PresentationFormat>
  <Paragraphs>552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SchoolBookC</vt:lpstr>
      <vt:lpstr>Times New Roman</vt:lpstr>
      <vt:lpstr>Symbol</vt:lpstr>
      <vt:lpstr>Тема Office</vt:lpstr>
      <vt:lpstr>Слайд 1</vt:lpstr>
      <vt:lpstr>Слайд 2</vt:lpstr>
      <vt:lpstr>Источники отклонения от норм литературного произношения </vt:lpstr>
      <vt:lpstr>Основные орфоэпические нормы современного русского литературного языка</vt:lpstr>
      <vt:lpstr>Гласные звуки</vt:lpstr>
      <vt:lpstr>Согласные звуки</vt:lpstr>
      <vt:lpstr>Согласные звуки</vt:lpstr>
      <vt:lpstr>Согласные звуки</vt:lpstr>
      <vt:lpstr>Непроизносимые согласные</vt:lpstr>
      <vt:lpstr>Произношение звуков в отдельных грамматических формах</vt:lpstr>
      <vt:lpstr>Произношение заимствованных слов </vt:lpstr>
      <vt:lpstr>Слайд 12</vt:lpstr>
      <vt:lpstr>Литература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g.egoraeva</cp:lastModifiedBy>
  <cp:revision>11</cp:revision>
  <dcterms:created xsi:type="dcterms:W3CDTF">2016-05-24T04:16:23Z</dcterms:created>
  <dcterms:modified xsi:type="dcterms:W3CDTF">2018-07-18T12:20:11Z</dcterms:modified>
</cp:coreProperties>
</file>