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68" r:id="rId4"/>
    <p:sldId id="269" r:id="rId5"/>
    <p:sldId id="270" r:id="rId6"/>
    <p:sldId id="271" r:id="rId7"/>
    <p:sldId id="272" r:id="rId8"/>
    <p:sldId id="273" r:id="rId9"/>
    <p:sldId id="274" r:id="rId10"/>
    <p:sldId id="275" r:id="rId11"/>
    <p:sldId id="276" r:id="rId12"/>
    <p:sldId id="277" r:id="rId13"/>
    <p:sldId id="278" r:id="rId14"/>
    <p:sldId id="279" r:id="rId15"/>
    <p:sldId id="284" r:id="rId16"/>
    <p:sldId id="282" r:id="rId17"/>
    <p:sldId id="283" r:id="rId18"/>
    <p:sldId id="281" r:id="rId19"/>
    <p:sldId id="285" r:id="rId20"/>
    <p:sldId id="280" r:id="rId2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6" d="100"/>
          <a:sy n="106" d="100"/>
        </p:scale>
        <p:origin x="-11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A0853212-3E6F-43EB-BAF6-881BDFA48135}" type="datetimeFigureOut">
              <a:rPr lang="ru-RU"/>
              <a:pPr>
                <a:defRPr/>
              </a:pPr>
              <a:t>18.07.2018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F3413C5-BA82-4698-BC83-23EE680156DD}"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6301A77-6F84-4663-9969-C9F1EBFE81CF}" type="datetimeFigureOut">
              <a:rPr lang="ru-RU"/>
              <a:pPr>
                <a:defRPr/>
              </a:pPr>
              <a:t>18.07.2018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14E2684-7235-4AB0-BAC0-8F4D0DFE9CF4}"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337C4BA-F905-4818-83FA-9E1AA81CB977}" type="datetimeFigureOut">
              <a:rPr lang="ru-RU"/>
              <a:pPr>
                <a:defRPr/>
              </a:pPr>
              <a:t>18.07.2018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04578CD-7610-4B67-96CE-0177830DB285}"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en-US"/>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pPr lvl="0"/>
            <a:endParaRPr lang="ru-RU" noProof="0"/>
          </a:p>
        </p:txBody>
      </p:sp>
      <p:sp>
        <p:nvSpPr>
          <p:cNvPr id="4" name="Дата 3"/>
          <p:cNvSpPr>
            <a:spLocks noGrp="1"/>
          </p:cNvSpPr>
          <p:nvPr>
            <p:ph type="dt" sz="half" idx="10"/>
          </p:nvPr>
        </p:nvSpPr>
        <p:spPr/>
        <p:txBody>
          <a:bodyPr/>
          <a:lstStyle>
            <a:lvl1pPr>
              <a:defRPr/>
            </a:lvl1pPr>
          </a:lstStyle>
          <a:p>
            <a:pPr>
              <a:defRPr/>
            </a:pPr>
            <a:fld id="{6FAC77A9-DC90-4E5E-BF85-DC07B5C2E18C}" type="datetimeFigureOut">
              <a:rPr lang="ru-RU"/>
              <a:pPr>
                <a:defRPr/>
              </a:pPr>
              <a:t>18.07.2018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69C4DB4-38D7-4935-86E2-19A641113A64}"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D4F90C9-A943-4497-91B3-6F3C05175C80}" type="datetimeFigureOut">
              <a:rPr lang="ru-RU"/>
              <a:pPr>
                <a:defRPr/>
              </a:pPr>
              <a:t>18.07.2018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3922AD4-E868-4980-96E7-988789CDEB4E}"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620DE987-B145-45EF-B78A-CAFE8F3B108D}" type="datetimeFigureOut">
              <a:rPr lang="ru-RU"/>
              <a:pPr>
                <a:defRPr/>
              </a:pPr>
              <a:t>18.07.2018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F347FBE-FADD-4509-92CD-B14F69C0376D}"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684970C0-A058-4B36-887A-AF55020AA733}" type="datetimeFigureOut">
              <a:rPr lang="ru-RU"/>
              <a:pPr>
                <a:defRPr/>
              </a:pPr>
              <a:t>18.07.2018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4DF1184B-63F4-40C3-B9E8-8F4B1606978F}"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45FFEE5F-B216-48A8-957F-607A774FE4E0}" type="datetimeFigureOut">
              <a:rPr lang="ru-RU"/>
              <a:pPr>
                <a:defRPr/>
              </a:pPr>
              <a:t>18.07.2018</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18CCDCCE-52A5-400C-98BB-3738C309BB82}"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A8E5E1F3-00C6-4340-80E8-AA30B204C6AA}" type="datetimeFigureOut">
              <a:rPr lang="ru-RU"/>
              <a:pPr>
                <a:defRPr/>
              </a:pPr>
              <a:t>18.07.2018</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FF882930-9125-49AC-9B85-D9C6BAA380A6}"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098CD970-E1AD-4CB1-8C3E-13BF1D88EA8D}" type="datetimeFigureOut">
              <a:rPr lang="ru-RU"/>
              <a:pPr>
                <a:defRPr/>
              </a:pPr>
              <a:t>18.07.2018</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21532175-40DF-4D47-AAD3-DF646FCC64D9}"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35FD28F-6B55-411F-8897-323400E5990A}" type="datetimeFigureOut">
              <a:rPr lang="ru-RU"/>
              <a:pPr>
                <a:defRPr/>
              </a:pPr>
              <a:t>18.07.2018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8B45594-0027-4CA0-8CD6-874A31340B02}"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9EA4875E-3CDB-44C0-9686-8FCA86A74FDD}" type="datetimeFigureOut">
              <a:rPr lang="ru-RU"/>
              <a:pPr>
                <a:defRPr/>
              </a:pPr>
              <a:t>18.07.2018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7935B74-9ED8-4AF1-882C-552587981EAA}"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17FEE45E-2DC8-4A1F-8C09-1C159E689C3E}" type="datetimeFigureOut">
              <a:rPr lang="ru-RU"/>
              <a:pPr>
                <a:defRPr/>
              </a:pPr>
              <a:t>18.07.2018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E53D4641-C099-4A22-89FC-A09388A1069C}"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WordArt 8"/>
          <p:cNvSpPr>
            <a:spLocks noChangeArrowheads="1" noChangeShapeType="1" noTextEdit="1"/>
          </p:cNvSpPr>
          <p:nvPr/>
        </p:nvSpPr>
        <p:spPr bwMode="auto">
          <a:xfrm>
            <a:off x="1763713" y="333375"/>
            <a:ext cx="6769100" cy="358775"/>
          </a:xfrm>
          <a:prstGeom prst="rect">
            <a:avLst/>
          </a:prstGeom>
        </p:spPr>
        <p:txBody>
          <a:bodyPr wrap="none" fromWordArt="1">
            <a:prstTxWarp prst="textPlain">
              <a:avLst>
                <a:gd name="adj" fmla="val 50000"/>
              </a:avLst>
            </a:prstTxWarp>
          </a:bodyPr>
          <a:lstStyle/>
          <a:p>
            <a:pPr algn="ctr"/>
            <a:r>
              <a:rPr lang="ru-RU" sz="2000" kern="10">
                <a:ln w="9525">
                  <a:solidFill>
                    <a:srgbClr val="000000"/>
                  </a:solidFill>
                  <a:round/>
                  <a:headEnd/>
                  <a:tailEnd/>
                </a:ln>
                <a:solidFill>
                  <a:srgbClr val="000066"/>
                </a:solidFill>
                <a:latin typeface="Arial"/>
                <a:cs typeface="Arial"/>
              </a:rPr>
              <a:t>Национальный  центр  инноваций  в образовании</a:t>
            </a:r>
          </a:p>
        </p:txBody>
      </p:sp>
      <p:pic>
        <p:nvPicPr>
          <p:cNvPr id="14338" name="Picture 7" descr="logo"/>
          <p:cNvPicPr>
            <a:picLocks noChangeAspect="1" noChangeArrowheads="1"/>
          </p:cNvPicPr>
          <p:nvPr/>
        </p:nvPicPr>
        <p:blipFill>
          <a:blip r:embed="rId2"/>
          <a:srcRect/>
          <a:stretch>
            <a:fillRect/>
          </a:stretch>
        </p:blipFill>
        <p:spPr bwMode="auto">
          <a:xfrm>
            <a:off x="0" y="0"/>
            <a:ext cx="1706563" cy="1428750"/>
          </a:xfrm>
          <a:prstGeom prst="rect">
            <a:avLst/>
          </a:prstGeom>
          <a:noFill/>
          <a:ln w="9525">
            <a:noFill/>
            <a:miter lim="800000"/>
            <a:headEnd/>
            <a:tailEnd/>
          </a:ln>
        </p:spPr>
      </p:pic>
      <p:pic>
        <p:nvPicPr>
          <p:cNvPr id="14340" name="Picture 4" descr="C:\Users\User\Desktop\шаттерсток\shutterstock_402015094.jpg"/>
          <p:cNvPicPr>
            <a:picLocks noChangeAspect="1" noChangeArrowheads="1"/>
          </p:cNvPicPr>
          <p:nvPr/>
        </p:nvPicPr>
        <p:blipFill>
          <a:blip r:embed="rId3"/>
          <a:srcRect/>
          <a:stretch>
            <a:fillRect/>
          </a:stretch>
        </p:blipFill>
        <p:spPr bwMode="auto">
          <a:xfrm>
            <a:off x="1908175" y="2852738"/>
            <a:ext cx="7056438" cy="3735387"/>
          </a:xfrm>
          <a:prstGeom prst="rect">
            <a:avLst/>
          </a:prstGeom>
          <a:noFill/>
          <a:ln w="9525">
            <a:noFill/>
            <a:miter lim="800000"/>
            <a:headEnd/>
            <a:tailEnd/>
          </a:ln>
        </p:spPr>
      </p:pic>
      <p:sp>
        <p:nvSpPr>
          <p:cNvPr id="14341" name="WordArt 7"/>
          <p:cNvSpPr>
            <a:spLocks noChangeArrowheads="1" noChangeShapeType="1" noTextEdit="1"/>
          </p:cNvSpPr>
          <p:nvPr/>
        </p:nvSpPr>
        <p:spPr bwMode="auto">
          <a:xfrm>
            <a:off x="3635375" y="3860800"/>
            <a:ext cx="3343275" cy="1047750"/>
          </a:xfrm>
          <a:prstGeom prst="rect">
            <a:avLst/>
          </a:prstGeom>
        </p:spPr>
        <p:txBody>
          <a:bodyPr wrap="none" fromWordArt="1">
            <a:prstTxWarp prst="textPlain">
              <a:avLst>
                <a:gd name="adj" fmla="val 50000"/>
              </a:avLst>
            </a:prstTxWarp>
          </a:bodyPr>
          <a:lstStyle/>
          <a:p>
            <a:pPr algn="ctr"/>
            <a:r>
              <a:rPr lang="ru-RU" sz="3600" b="1" kern="10">
                <a:ln w="9525">
                  <a:solidFill>
                    <a:srgbClr val="000000"/>
                  </a:solidFill>
                  <a:round/>
                  <a:headEnd/>
                  <a:tailEnd/>
                </a:ln>
                <a:solidFill>
                  <a:srgbClr val="000066"/>
                </a:solidFill>
                <a:latin typeface="Arial"/>
                <a:cs typeface="Arial"/>
              </a:rPr>
              <a:t>ОГЭ 15.2</a:t>
            </a:r>
          </a:p>
          <a:p>
            <a:pPr algn="ctr"/>
            <a:r>
              <a:rPr lang="ru-RU" sz="3600" b="1" kern="10">
                <a:ln w="9525">
                  <a:solidFill>
                    <a:srgbClr val="000000"/>
                  </a:solidFill>
                  <a:round/>
                  <a:headEnd/>
                  <a:tailEnd/>
                </a:ln>
                <a:solidFill>
                  <a:srgbClr val="000066"/>
                </a:solidFill>
                <a:latin typeface="Arial"/>
                <a:cs typeface="Arial"/>
              </a:rPr>
              <a:t>Учимся писать сочинение</a:t>
            </a:r>
          </a:p>
        </p:txBody>
      </p:sp>
      <p:sp>
        <p:nvSpPr>
          <p:cNvPr id="14342" name="WordArt 9"/>
          <p:cNvSpPr>
            <a:spLocks noChangeArrowheads="1" noChangeShapeType="1" noTextEdit="1"/>
          </p:cNvSpPr>
          <p:nvPr/>
        </p:nvSpPr>
        <p:spPr bwMode="auto">
          <a:xfrm>
            <a:off x="250825" y="476250"/>
            <a:ext cx="1225550" cy="390525"/>
          </a:xfrm>
          <a:prstGeom prst="rect">
            <a:avLst/>
          </a:prstGeom>
        </p:spPr>
        <p:txBody>
          <a:bodyPr wrap="none" fromWordArt="1">
            <a:prstTxWarp prst="textPlain">
              <a:avLst>
                <a:gd name="adj" fmla="val 50000"/>
              </a:avLst>
            </a:prstTxWarp>
          </a:bodyPr>
          <a:lstStyle/>
          <a:p>
            <a:pPr algn="ctr"/>
            <a:r>
              <a:rPr lang="ru-RU" sz="3600" b="1" kern="10">
                <a:ln w="9525">
                  <a:solidFill>
                    <a:srgbClr val="000000"/>
                  </a:solidFill>
                  <a:round/>
                  <a:headEnd/>
                  <a:tailEnd/>
                </a:ln>
                <a:latin typeface="Arial"/>
                <a:cs typeface="Arial"/>
              </a:rPr>
              <a:t>НЦИО</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3"/>
          <p:cNvSpPr>
            <a:spLocks noGrp="1"/>
          </p:cNvSpPr>
          <p:nvPr>
            <p:ph type="body" idx="1"/>
          </p:nvPr>
        </p:nvSpPr>
        <p:spPr>
          <a:xfrm>
            <a:off x="2195513" y="549275"/>
            <a:ext cx="6491287" cy="5576888"/>
          </a:xfrm>
        </p:spPr>
        <p:txBody>
          <a:bodyPr/>
          <a:lstStyle/>
          <a:p>
            <a:pPr>
              <a:lnSpc>
                <a:spcPct val="80000"/>
              </a:lnSpc>
              <a:buFont typeface="Arial" charset="0"/>
              <a:buNone/>
            </a:pPr>
            <a:r>
              <a:rPr lang="ru-RU" sz="1800" b="1" smtClean="0">
                <a:solidFill>
                  <a:srgbClr val="FF0000"/>
                </a:solidFill>
                <a:latin typeface="Arial" charset="0"/>
              </a:rPr>
              <a:t>Задание 5. Внимательно изучите памятку «Цитирование в сочинении с элементами толкования текста»:</a:t>
            </a:r>
            <a:endParaRPr lang="ru-RU" sz="1800" smtClean="0">
              <a:solidFill>
                <a:srgbClr val="FF0000"/>
              </a:solidFill>
              <a:latin typeface="Arial" charset="0"/>
            </a:endParaRPr>
          </a:p>
          <a:p>
            <a:pPr>
              <a:lnSpc>
                <a:spcPct val="80000"/>
              </a:lnSpc>
              <a:buFont typeface="Arial" charset="0"/>
              <a:buNone/>
            </a:pPr>
            <a:r>
              <a:rPr lang="ru-RU" sz="1800" smtClean="0">
                <a:latin typeface="Arial" charset="0"/>
              </a:rPr>
              <a:t>1.	Аргументируя сформулированный тезис сочинения, помните, что он должен быть созвучен позиции автора текста</a:t>
            </a:r>
            <a:r>
              <a:rPr lang="ru-RU" sz="1800" i="1" smtClean="0">
                <a:latin typeface="Arial" charset="0"/>
              </a:rPr>
              <a:t>. </a:t>
            </a:r>
            <a:r>
              <a:rPr lang="ru-RU" sz="1800" b="1" i="1" smtClean="0">
                <a:latin typeface="Arial" charset="0"/>
              </a:rPr>
              <a:t>(Именно поэтому для аргументации выбираются предложения из анализируемого текста!).</a:t>
            </a:r>
          </a:p>
          <a:p>
            <a:pPr>
              <a:lnSpc>
                <a:spcPct val="80000"/>
              </a:lnSpc>
              <a:buFont typeface="Arial" charset="0"/>
              <a:buNone/>
            </a:pPr>
            <a:r>
              <a:rPr lang="ru-RU" sz="1800" smtClean="0">
                <a:latin typeface="Arial" charset="0"/>
              </a:rPr>
              <a:t>2.	Аргументы к толкованию содержит краткий выборочный пересказ тех частей текста, в которых очевидна позиция автора: эпизодов, диалогов, монологов.</a:t>
            </a:r>
          </a:p>
          <a:p>
            <a:pPr>
              <a:lnSpc>
                <a:spcPct val="80000"/>
              </a:lnSpc>
              <a:buFont typeface="Arial" charset="0"/>
              <a:buNone/>
            </a:pPr>
            <a:r>
              <a:rPr lang="ru-RU" sz="1800" smtClean="0">
                <a:latin typeface="Arial" charset="0"/>
              </a:rPr>
              <a:t>3.	При пересказе важно процитировать пересказываемые фрагменты в форме предложений с прямой или косвенной речью, а также точечного цитирования.</a:t>
            </a:r>
          </a:p>
          <a:p>
            <a:pPr>
              <a:lnSpc>
                <a:spcPct val="80000"/>
              </a:lnSpc>
              <a:buFont typeface="Arial" charset="0"/>
              <a:buNone/>
            </a:pPr>
            <a:r>
              <a:rPr lang="ru-RU" sz="1800" smtClean="0">
                <a:latin typeface="Arial" charset="0"/>
              </a:rPr>
              <a:t>4.	В предложениях с прямой или косвенной речью используйте клише: </a:t>
            </a:r>
            <a:r>
              <a:rPr lang="ru-RU" sz="1800" i="1" smtClean="0">
                <a:latin typeface="Arial" charset="0"/>
              </a:rPr>
              <a:t>автор пишет:…; автор так характеризует своего героя: … , автор прямо указывает на то, что …;.</a:t>
            </a:r>
            <a:endParaRPr lang="ru-RU" sz="1800" smtClean="0">
              <a:latin typeface="Arial" charset="0"/>
            </a:endParaRPr>
          </a:p>
          <a:p>
            <a:pPr>
              <a:lnSpc>
                <a:spcPct val="80000"/>
              </a:lnSpc>
              <a:buFont typeface="Arial" charset="0"/>
              <a:buNone/>
            </a:pPr>
            <a:r>
              <a:rPr lang="ru-RU" sz="1800" smtClean="0">
                <a:latin typeface="Arial" charset="0"/>
              </a:rPr>
              <a:t>5.	Цитируемые слова и словосочетания могут употребляться с изменением их форм.</a:t>
            </a:r>
          </a:p>
        </p:txBody>
      </p:sp>
      <p:pic>
        <p:nvPicPr>
          <p:cNvPr id="23554" name="Picture 4" descr="C:\Users\User\Desktop\шаттерсток\shutterstock_399579535.jpg"/>
          <p:cNvPicPr>
            <a:picLocks noChangeAspect="1" noChangeArrowheads="1"/>
          </p:cNvPicPr>
          <p:nvPr/>
        </p:nvPicPr>
        <p:blipFill>
          <a:blip r:embed="rId2"/>
          <a:srcRect/>
          <a:stretch>
            <a:fillRect/>
          </a:stretch>
        </p:blipFill>
        <p:spPr bwMode="auto">
          <a:xfrm>
            <a:off x="179388" y="2060575"/>
            <a:ext cx="1825625" cy="2760663"/>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3"/>
          <p:cNvSpPr>
            <a:spLocks noGrp="1"/>
          </p:cNvSpPr>
          <p:nvPr>
            <p:ph type="body" idx="1"/>
          </p:nvPr>
        </p:nvSpPr>
        <p:spPr>
          <a:xfrm>
            <a:off x="457200" y="836613"/>
            <a:ext cx="5843588" cy="5289550"/>
          </a:xfrm>
        </p:spPr>
        <p:txBody>
          <a:bodyPr/>
          <a:lstStyle/>
          <a:p>
            <a:pPr>
              <a:lnSpc>
                <a:spcPct val="80000"/>
              </a:lnSpc>
              <a:buFont typeface="Arial" charset="0"/>
              <a:buNone/>
            </a:pPr>
            <a:r>
              <a:rPr lang="ru-RU" sz="1600" b="1" smtClean="0">
                <a:solidFill>
                  <a:srgbClr val="FF0000"/>
                </a:solidFill>
              </a:rPr>
              <a:t>Проиллюстрируйте примерами из текста следующие утверждения:</a:t>
            </a:r>
            <a:endParaRPr lang="ru-RU" sz="1600" i="1" smtClean="0">
              <a:solidFill>
                <a:srgbClr val="FF0000"/>
              </a:solidFill>
            </a:endParaRPr>
          </a:p>
          <a:p>
            <a:pPr>
              <a:lnSpc>
                <a:spcPct val="80000"/>
              </a:lnSpc>
              <a:buFont typeface="Arial" charset="0"/>
              <a:buNone/>
            </a:pPr>
            <a:r>
              <a:rPr lang="ru-RU" sz="1600" i="1" smtClean="0"/>
              <a:t>а</a:t>
            </a:r>
            <a:r>
              <a:rPr lang="ru-RU" sz="1600" smtClean="0"/>
              <a:t>)</a:t>
            </a:r>
            <a:r>
              <a:rPr lang="ru-RU" sz="1600" i="1" smtClean="0"/>
              <a:t> «Очень важно, чтобы талантливый человек не заболел «звездной болезнью», как это произошло с Катей: например, она</a:t>
            </a:r>
            <a:endParaRPr lang="ru-RU" sz="1600" smtClean="0"/>
          </a:p>
          <a:p>
            <a:pPr>
              <a:lnSpc>
                <a:spcPct val="80000"/>
              </a:lnSpc>
              <a:buFont typeface="Arial" charset="0"/>
              <a:buNone/>
            </a:pPr>
            <a:r>
              <a:rPr lang="ru-RU" sz="1600" smtClean="0"/>
              <a:t>	_________________________________________</a:t>
            </a:r>
          </a:p>
          <a:p>
            <a:pPr>
              <a:lnSpc>
                <a:spcPct val="80000"/>
              </a:lnSpc>
              <a:buFont typeface="Arial" charset="0"/>
              <a:buNone/>
            </a:pPr>
            <a:r>
              <a:rPr lang="ru-RU" sz="1600" smtClean="0"/>
              <a:t>       __________________________________________</a:t>
            </a:r>
          </a:p>
          <a:p>
            <a:pPr>
              <a:lnSpc>
                <a:spcPct val="80000"/>
              </a:lnSpc>
              <a:buFont typeface="Arial" charset="0"/>
              <a:buNone/>
            </a:pPr>
            <a:r>
              <a:rPr lang="ru-RU" sz="1600" smtClean="0"/>
              <a:t>	</a:t>
            </a:r>
          </a:p>
          <a:p>
            <a:pPr>
              <a:lnSpc>
                <a:spcPct val="80000"/>
              </a:lnSpc>
              <a:buFont typeface="Arial" charset="0"/>
              <a:buNone/>
            </a:pPr>
            <a:r>
              <a:rPr lang="ru-RU" sz="1600" smtClean="0"/>
              <a:t>	</a:t>
            </a:r>
            <a:endParaRPr lang="ru-RU" sz="1600" i="1" smtClean="0"/>
          </a:p>
          <a:p>
            <a:pPr>
              <a:lnSpc>
                <a:spcPct val="80000"/>
              </a:lnSpc>
              <a:buFont typeface="Arial" charset="0"/>
              <a:buNone/>
            </a:pPr>
            <a:r>
              <a:rPr lang="ru-RU" sz="1600" i="1" smtClean="0"/>
              <a:t>б</a:t>
            </a:r>
            <a:r>
              <a:rPr lang="ru-RU" sz="1600" smtClean="0"/>
              <a:t>) </a:t>
            </a:r>
            <a:r>
              <a:rPr lang="ru-RU" sz="1600" i="1" smtClean="0"/>
              <a:t>«Катя решила, что её способности, талант, позволяют пренебрежительно относиться к одноклассникам. Так,</a:t>
            </a:r>
            <a:endParaRPr lang="ru-RU" sz="1600" smtClean="0"/>
          </a:p>
          <a:p>
            <a:pPr>
              <a:lnSpc>
                <a:spcPct val="80000"/>
              </a:lnSpc>
              <a:buFont typeface="Arial" charset="0"/>
              <a:buNone/>
            </a:pPr>
            <a:r>
              <a:rPr lang="ru-RU" sz="1600" smtClean="0"/>
              <a:t>	она______________________________________________</a:t>
            </a:r>
          </a:p>
          <a:p>
            <a:pPr>
              <a:lnSpc>
                <a:spcPct val="80000"/>
              </a:lnSpc>
              <a:buFont typeface="Arial" charset="0"/>
              <a:buNone/>
            </a:pPr>
            <a:r>
              <a:rPr lang="ru-RU" sz="1600" smtClean="0"/>
              <a:t>	_______________________________________________</a:t>
            </a:r>
          </a:p>
          <a:p>
            <a:pPr>
              <a:lnSpc>
                <a:spcPct val="80000"/>
              </a:lnSpc>
              <a:buFont typeface="Arial" charset="0"/>
              <a:buNone/>
            </a:pPr>
            <a:r>
              <a:rPr lang="ru-RU" sz="1600" smtClean="0"/>
              <a:t>	</a:t>
            </a:r>
            <a:endParaRPr lang="ru-RU" sz="1600" i="1" smtClean="0"/>
          </a:p>
          <a:p>
            <a:pPr>
              <a:lnSpc>
                <a:spcPct val="80000"/>
              </a:lnSpc>
              <a:buFont typeface="Arial" charset="0"/>
              <a:buNone/>
            </a:pPr>
            <a:r>
              <a:rPr lang="ru-RU" sz="1600" i="1" smtClean="0"/>
              <a:t>в</a:t>
            </a:r>
            <a:r>
              <a:rPr lang="ru-RU" sz="1600" smtClean="0"/>
              <a:t>)</a:t>
            </a:r>
            <a:r>
              <a:rPr lang="ru-RU" sz="1600" i="1" smtClean="0"/>
              <a:t> «Талантливые» одноклассники Вовки, рассказывающие о способностях друг друга, тоже бездушные, чёрствые люди:</a:t>
            </a:r>
            <a:endParaRPr lang="ru-RU" sz="1600" smtClean="0"/>
          </a:p>
          <a:p>
            <a:pPr>
              <a:lnSpc>
                <a:spcPct val="80000"/>
              </a:lnSpc>
              <a:buFont typeface="Arial" charset="0"/>
              <a:buNone/>
            </a:pPr>
            <a:r>
              <a:rPr lang="ru-RU" sz="1600" smtClean="0"/>
              <a:t>	_________________________________________________</a:t>
            </a:r>
          </a:p>
          <a:p>
            <a:pPr>
              <a:lnSpc>
                <a:spcPct val="80000"/>
              </a:lnSpc>
              <a:buFont typeface="Arial" charset="0"/>
              <a:buNone/>
            </a:pPr>
            <a:r>
              <a:rPr lang="ru-RU" sz="1600" smtClean="0"/>
              <a:t>	_________________________________________________</a:t>
            </a:r>
          </a:p>
          <a:p>
            <a:pPr>
              <a:lnSpc>
                <a:spcPct val="80000"/>
              </a:lnSpc>
              <a:buFont typeface="Arial" charset="0"/>
              <a:buNone/>
            </a:pPr>
            <a:r>
              <a:rPr lang="ru-RU" sz="1600" smtClean="0"/>
              <a:t>	</a:t>
            </a:r>
          </a:p>
        </p:txBody>
      </p:sp>
      <p:pic>
        <p:nvPicPr>
          <p:cNvPr id="24578" name="Picture 4" descr="shutterstock_152689169"/>
          <p:cNvPicPr>
            <a:picLocks noChangeAspect="1" noChangeArrowheads="1"/>
          </p:cNvPicPr>
          <p:nvPr/>
        </p:nvPicPr>
        <p:blipFill>
          <a:blip r:embed="rId2"/>
          <a:srcRect/>
          <a:stretch>
            <a:fillRect/>
          </a:stretch>
        </p:blipFill>
        <p:spPr bwMode="auto">
          <a:xfrm>
            <a:off x="6156325" y="1773238"/>
            <a:ext cx="2771775" cy="3048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3"/>
          <p:cNvSpPr>
            <a:spLocks noGrp="1"/>
          </p:cNvSpPr>
          <p:nvPr>
            <p:ph type="body" idx="1"/>
          </p:nvPr>
        </p:nvSpPr>
        <p:spPr>
          <a:xfrm>
            <a:off x="2411413" y="549275"/>
            <a:ext cx="6275387" cy="5576888"/>
          </a:xfrm>
        </p:spPr>
        <p:txBody>
          <a:bodyPr/>
          <a:lstStyle/>
          <a:p>
            <a:pPr>
              <a:lnSpc>
                <a:spcPct val="80000"/>
              </a:lnSpc>
              <a:buFont typeface="Arial" charset="0"/>
              <a:buNone/>
            </a:pPr>
            <a:r>
              <a:rPr lang="ru-RU" sz="1600" b="1" smtClean="0">
                <a:solidFill>
                  <a:srgbClr val="FF0000"/>
                </a:solidFill>
              </a:rPr>
              <a:t>Задание 6. Восстановите логическую последовательность предложений в сочинении.</a:t>
            </a:r>
            <a:endParaRPr lang="ru-RU" sz="1600" smtClean="0">
              <a:solidFill>
                <a:srgbClr val="FF0000"/>
              </a:solidFill>
            </a:endParaRPr>
          </a:p>
          <a:p>
            <a:pPr>
              <a:lnSpc>
                <a:spcPct val="80000"/>
              </a:lnSpc>
              <a:buFont typeface="Arial" charset="0"/>
              <a:buNone/>
            </a:pPr>
            <a:r>
              <a:rPr lang="ru-RU" sz="1600" smtClean="0"/>
              <a:t>1)	Эти качества могут в конечном счете оттолкнуть окружающих от талантливого человека и сделать непривлекательными плоды его трудов.</a:t>
            </a:r>
          </a:p>
          <a:p>
            <a:pPr>
              <a:lnSpc>
                <a:spcPct val="80000"/>
              </a:lnSpc>
              <a:buFont typeface="Arial" charset="0"/>
              <a:buNone/>
            </a:pPr>
            <a:r>
              <a:rPr lang="ru-RU" sz="1600" smtClean="0"/>
              <a:t>2)	Ещё, мне кажется, без человечности параллельно с талантом развиваются эгоизм и высокомерие.</a:t>
            </a:r>
          </a:p>
          <a:p>
            <a:pPr>
              <a:lnSpc>
                <a:spcPct val="80000"/>
              </a:lnSpc>
              <a:buFont typeface="Arial" charset="0"/>
              <a:buNone/>
            </a:pPr>
            <a:r>
              <a:rPr lang="ru-RU" sz="1600" smtClean="0"/>
              <a:t>3)	Так и получилось в истории Кати Лебедевой.</a:t>
            </a:r>
          </a:p>
          <a:p>
            <a:pPr>
              <a:lnSpc>
                <a:spcPct val="80000"/>
              </a:lnSpc>
              <a:buFont typeface="Arial" charset="0"/>
              <a:buNone/>
            </a:pPr>
            <a:r>
              <a:rPr lang="ru-RU" sz="1600" smtClean="0"/>
              <a:t>4)	Думаю, смысл слов Жукова можно понять так: талант, который развивается без доброты, похож на искусственный цветок, который не доставляет ни радости, ни удовольствия.</a:t>
            </a:r>
          </a:p>
          <a:p>
            <a:pPr>
              <a:lnSpc>
                <a:spcPct val="80000"/>
              </a:lnSpc>
              <a:buFont typeface="Arial" charset="0"/>
              <a:buNone/>
            </a:pPr>
            <a:r>
              <a:rPr lang="ru-RU" sz="1600" smtClean="0"/>
              <a:t>5)	Нет!</a:t>
            </a:r>
          </a:p>
          <a:p>
            <a:pPr>
              <a:lnSpc>
                <a:spcPct val="80000"/>
              </a:lnSpc>
              <a:buFont typeface="Arial" charset="0"/>
              <a:buNone/>
            </a:pPr>
            <a:r>
              <a:rPr lang="ru-RU" sz="1600" smtClean="0"/>
              <a:t>6)	Действительно, талант без добра лишен жизни, как «мертвый цветок».</a:t>
            </a:r>
          </a:p>
          <a:p>
            <a:pPr>
              <a:lnSpc>
                <a:spcPct val="80000"/>
              </a:lnSpc>
              <a:buFont typeface="Arial" charset="0"/>
              <a:buNone/>
            </a:pPr>
            <a:r>
              <a:rPr lang="ru-RU" sz="1600" smtClean="0"/>
              <a:t>7)	Она с презрением относится к стихам Жукова (предл. 16), который искренне ею восхищался и делал для нее только хорошее, например дежурил за нее.</a:t>
            </a:r>
          </a:p>
          <a:p>
            <a:pPr>
              <a:lnSpc>
                <a:spcPct val="80000"/>
              </a:lnSpc>
              <a:buFont typeface="Arial" charset="0"/>
              <a:buNone/>
            </a:pPr>
            <a:r>
              <a:rPr lang="ru-RU" sz="1600" smtClean="0"/>
              <a:t>8)	Девочка была, по признанию многих, талантливой, но при этом была ли она доброй?</a:t>
            </a:r>
          </a:p>
          <a:p>
            <a:pPr>
              <a:lnSpc>
                <a:spcPct val="80000"/>
              </a:lnSpc>
              <a:buFont typeface="Arial" charset="0"/>
              <a:buNone/>
            </a:pPr>
            <a:r>
              <a:rPr lang="ru-RU" sz="1600" smtClean="0"/>
              <a:t>9)	Думаю, именно поэтому он противопоставил талант Кати таланту Веры Павловны, который прекрасен, потому что идет от сердца.</a:t>
            </a:r>
          </a:p>
          <a:p>
            <a:pPr>
              <a:lnSpc>
                <a:spcPct val="80000"/>
              </a:lnSpc>
              <a:buFont typeface="Arial" charset="0"/>
              <a:buNone/>
            </a:pPr>
            <a:r>
              <a:rPr lang="ru-RU" sz="1600" smtClean="0"/>
              <a:t>10)	Эти отрицательные черты характера одноклассницы в конечном счете разочаровали Вовку, который был в нее влюблен.</a:t>
            </a:r>
          </a:p>
          <a:p>
            <a:pPr>
              <a:lnSpc>
                <a:spcPct val="80000"/>
              </a:lnSpc>
              <a:buFont typeface="Arial" charset="0"/>
              <a:buNone/>
            </a:pPr>
            <a:r>
              <a:rPr lang="ru-RU" sz="1600" smtClean="0"/>
              <a:t>11)	Она хвастлива (предл. 25) и нескромна, вслух восхищаясь своими же работами (предл. 26).</a:t>
            </a:r>
          </a:p>
        </p:txBody>
      </p:sp>
      <p:pic>
        <p:nvPicPr>
          <p:cNvPr id="25602" name="Picture 2" descr="C:\Users\User\Desktop\шаттерсток\shutterstock_372525076.jpg"/>
          <p:cNvPicPr>
            <a:picLocks noChangeAspect="1" noChangeArrowheads="1"/>
          </p:cNvPicPr>
          <p:nvPr/>
        </p:nvPicPr>
        <p:blipFill>
          <a:blip r:embed="rId2"/>
          <a:srcRect/>
          <a:stretch>
            <a:fillRect/>
          </a:stretch>
        </p:blipFill>
        <p:spPr bwMode="auto">
          <a:xfrm>
            <a:off x="0" y="2276475"/>
            <a:ext cx="2195513" cy="30480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3"/>
          <p:cNvSpPr>
            <a:spLocks noGrp="1"/>
          </p:cNvSpPr>
          <p:nvPr>
            <p:ph type="body" idx="1"/>
          </p:nvPr>
        </p:nvSpPr>
        <p:spPr>
          <a:xfrm>
            <a:off x="457200" y="476250"/>
            <a:ext cx="5554663" cy="5649913"/>
          </a:xfrm>
        </p:spPr>
        <p:txBody>
          <a:bodyPr/>
          <a:lstStyle/>
          <a:p>
            <a:pPr>
              <a:lnSpc>
                <a:spcPct val="80000"/>
              </a:lnSpc>
              <a:buFont typeface="Arial" charset="0"/>
              <a:buNone/>
            </a:pPr>
            <a:r>
              <a:rPr lang="ru-RU" sz="1200" b="1" smtClean="0">
                <a:solidFill>
                  <a:srgbClr val="FF0000"/>
                </a:solidFill>
              </a:rPr>
              <a:t>              </a:t>
            </a:r>
            <a:r>
              <a:rPr lang="ru-RU" sz="1600" smtClean="0">
                <a:solidFill>
                  <a:srgbClr val="FF0000"/>
                </a:solidFill>
                <a:latin typeface="Arial" charset="0"/>
              </a:rPr>
              <a:t>Задание 7. Прочитайте варианты формулировок заключительной части сочинения. Сформулируйте самостоятельно свои варианты выводов.</a:t>
            </a:r>
          </a:p>
          <a:p>
            <a:pPr>
              <a:lnSpc>
                <a:spcPct val="80000"/>
              </a:lnSpc>
              <a:buFont typeface="Arial" charset="0"/>
              <a:buNone/>
            </a:pPr>
            <a:endParaRPr lang="ru-RU" sz="1400" smtClean="0">
              <a:solidFill>
                <a:srgbClr val="FF0000"/>
              </a:solidFill>
              <a:latin typeface="Arial" charset="0"/>
              <a:sym typeface="Wingdings 2" pitchFamily="18" charset="2"/>
            </a:endParaRPr>
          </a:p>
          <a:p>
            <a:pPr>
              <a:lnSpc>
                <a:spcPct val="80000"/>
              </a:lnSpc>
              <a:buFont typeface="Arial" charset="0"/>
              <a:buNone/>
            </a:pPr>
            <a:endParaRPr lang="ru-RU" sz="1400" smtClean="0">
              <a:solidFill>
                <a:srgbClr val="FF0000"/>
              </a:solidFill>
              <a:latin typeface="Arial" charset="0"/>
              <a:sym typeface="Wingdings 2" pitchFamily="18" charset="2"/>
            </a:endParaRPr>
          </a:p>
          <a:p>
            <a:pPr>
              <a:lnSpc>
                <a:spcPct val="80000"/>
              </a:lnSpc>
              <a:buFont typeface="Arial" charset="0"/>
              <a:buNone/>
            </a:pPr>
            <a:r>
              <a:rPr lang="ru-RU" sz="1400" smtClean="0">
                <a:latin typeface="Arial" charset="0"/>
                <a:sym typeface="Wingdings 2" pitchFamily="18" charset="2"/>
              </a:rPr>
              <a:t></a:t>
            </a:r>
            <a:r>
              <a:rPr lang="ru-RU" sz="1400" smtClean="0">
                <a:latin typeface="Arial" charset="0"/>
              </a:rPr>
              <a:t>	</a:t>
            </a:r>
            <a:r>
              <a:rPr lang="ru-RU" sz="1400" i="1" smtClean="0">
                <a:latin typeface="Arial" charset="0"/>
              </a:rPr>
              <a:t>Если человек свои способности использует в тщеславных целях, то вряд ли это можно назвать талантом.</a:t>
            </a:r>
            <a:endParaRPr lang="ru-RU" sz="1400" smtClean="0">
              <a:latin typeface="Arial" charset="0"/>
              <a:sym typeface="Wingdings 2" pitchFamily="18" charset="2"/>
            </a:endParaRPr>
          </a:p>
          <a:p>
            <a:pPr>
              <a:lnSpc>
                <a:spcPct val="80000"/>
              </a:lnSpc>
              <a:buFont typeface="Arial" charset="0"/>
              <a:buNone/>
            </a:pPr>
            <a:r>
              <a:rPr lang="ru-RU" sz="1400" smtClean="0">
                <a:latin typeface="Arial" charset="0"/>
                <a:sym typeface="Wingdings 2" pitchFamily="18" charset="2"/>
              </a:rPr>
              <a:t></a:t>
            </a:r>
            <a:r>
              <a:rPr lang="ru-RU" sz="1400" smtClean="0">
                <a:latin typeface="Arial" charset="0"/>
              </a:rPr>
              <a:t>	</a:t>
            </a:r>
            <a:r>
              <a:rPr lang="ru-RU" sz="1400" i="1" smtClean="0">
                <a:latin typeface="Arial" charset="0"/>
              </a:rPr>
              <a:t>Талантливый человек свои способности приложит только на осуществление добрых дел.</a:t>
            </a:r>
            <a:endParaRPr lang="ru-RU" sz="1400" smtClean="0">
              <a:latin typeface="Arial" charset="0"/>
              <a:sym typeface="Wingdings 2" pitchFamily="18" charset="2"/>
            </a:endParaRPr>
          </a:p>
          <a:p>
            <a:pPr>
              <a:lnSpc>
                <a:spcPct val="80000"/>
              </a:lnSpc>
              <a:buFont typeface="Arial" charset="0"/>
              <a:buNone/>
            </a:pPr>
            <a:r>
              <a:rPr lang="ru-RU" sz="1400" smtClean="0">
                <a:latin typeface="Arial" charset="0"/>
                <a:sym typeface="Wingdings 2" pitchFamily="18" charset="2"/>
              </a:rPr>
              <a:t></a:t>
            </a:r>
            <a:r>
              <a:rPr lang="ru-RU" sz="1400" smtClean="0">
                <a:latin typeface="Arial" charset="0"/>
              </a:rPr>
              <a:t>	</a:t>
            </a:r>
            <a:r>
              <a:rPr lang="ru-RU" sz="1400" i="1" smtClean="0">
                <a:latin typeface="Arial" charset="0"/>
              </a:rPr>
              <a:t>Мне кажется, одарённый человек должен понимать, что доброе отношение к людям, — это одна из составляющих его таланта.</a:t>
            </a:r>
            <a:endParaRPr lang="ru-RU" sz="1400" smtClean="0">
              <a:latin typeface="Arial" charset="0"/>
              <a:sym typeface="Wingdings 2" pitchFamily="18" charset="2"/>
            </a:endParaRPr>
          </a:p>
          <a:p>
            <a:pPr>
              <a:lnSpc>
                <a:spcPct val="80000"/>
              </a:lnSpc>
              <a:buFont typeface="Arial" charset="0"/>
              <a:buNone/>
            </a:pPr>
            <a:r>
              <a:rPr lang="ru-RU" sz="1400" smtClean="0">
                <a:latin typeface="Arial" charset="0"/>
                <a:sym typeface="Wingdings 2" pitchFamily="18" charset="2"/>
              </a:rPr>
              <a:t></a:t>
            </a:r>
            <a:r>
              <a:rPr lang="ru-RU" sz="1400" smtClean="0">
                <a:latin typeface="Arial" charset="0"/>
              </a:rPr>
              <a:t>	</a:t>
            </a:r>
            <a:r>
              <a:rPr lang="ru-RU" sz="1400" i="1" smtClean="0">
                <a:latin typeface="Arial" charset="0"/>
              </a:rPr>
              <a:t>Талантливый человек должен уважать окружающих и быть Человеком.</a:t>
            </a:r>
            <a:endParaRPr lang="ru-RU" sz="1400" smtClean="0">
              <a:latin typeface="Arial" charset="0"/>
              <a:sym typeface="Wingdings 2" pitchFamily="18" charset="2"/>
            </a:endParaRPr>
          </a:p>
          <a:p>
            <a:pPr>
              <a:lnSpc>
                <a:spcPct val="80000"/>
              </a:lnSpc>
              <a:buFont typeface="Arial" charset="0"/>
              <a:buNone/>
            </a:pPr>
            <a:r>
              <a:rPr lang="ru-RU" sz="1400" smtClean="0">
                <a:latin typeface="Arial" charset="0"/>
                <a:sym typeface="Wingdings 2" pitchFamily="18" charset="2"/>
              </a:rPr>
              <a:t></a:t>
            </a:r>
            <a:r>
              <a:rPr lang="ru-RU" sz="1400" smtClean="0">
                <a:latin typeface="Arial" charset="0"/>
              </a:rPr>
              <a:t>	</a:t>
            </a:r>
            <a:r>
              <a:rPr lang="ru-RU" sz="1400" i="1" smtClean="0">
                <a:latin typeface="Arial" charset="0"/>
              </a:rPr>
              <a:t>Талант быть Человеком — это самое важное. Недостаток такого дара никого не делает счастливым.</a:t>
            </a:r>
            <a:endParaRPr lang="ru-RU" sz="1400" smtClean="0">
              <a:latin typeface="Arial" charset="0"/>
              <a:sym typeface="Wingdings 2" pitchFamily="18" charset="2"/>
            </a:endParaRPr>
          </a:p>
          <a:p>
            <a:pPr>
              <a:lnSpc>
                <a:spcPct val="80000"/>
              </a:lnSpc>
              <a:buFont typeface="Arial" charset="0"/>
              <a:buNone/>
            </a:pPr>
            <a:r>
              <a:rPr lang="ru-RU" sz="1400" smtClean="0">
                <a:latin typeface="Arial" charset="0"/>
                <a:sym typeface="Wingdings 2" pitchFamily="18" charset="2"/>
              </a:rPr>
              <a:t></a:t>
            </a:r>
            <a:r>
              <a:rPr lang="ru-RU" sz="1400" smtClean="0">
                <a:latin typeface="Arial" charset="0"/>
              </a:rPr>
              <a:t>	</a:t>
            </a:r>
            <a:r>
              <a:rPr lang="ru-RU" sz="1400" i="1" smtClean="0">
                <a:latin typeface="Arial" charset="0"/>
              </a:rPr>
              <a:t>По-настоящему талантливый человек должен бережно относиться не только к своему дарованию, но и к чувствам окружающих.</a:t>
            </a:r>
            <a:endParaRPr lang="ru-RU" sz="1400" smtClean="0">
              <a:latin typeface="Arial" charset="0"/>
              <a:sym typeface="Wingdings 2" pitchFamily="18" charset="2"/>
            </a:endParaRPr>
          </a:p>
          <a:p>
            <a:pPr>
              <a:lnSpc>
                <a:spcPct val="80000"/>
              </a:lnSpc>
              <a:buFont typeface="Arial" charset="0"/>
              <a:buNone/>
            </a:pPr>
            <a:r>
              <a:rPr lang="ru-RU" sz="1400" smtClean="0">
                <a:latin typeface="Arial" charset="0"/>
                <a:sym typeface="Wingdings 2" pitchFamily="18" charset="2"/>
              </a:rPr>
              <a:t></a:t>
            </a:r>
            <a:r>
              <a:rPr lang="ru-RU" sz="1400" smtClean="0">
                <a:latin typeface="Arial" charset="0"/>
              </a:rPr>
              <a:t>	</a:t>
            </a:r>
            <a:r>
              <a:rPr lang="ru-RU" sz="1400" i="1" smtClean="0">
                <a:latin typeface="Arial" charset="0"/>
              </a:rPr>
              <a:t>Доброта, уважение к окружающим, умение ценить их чувства — это те качества, которые необходимы каждому человеку вне зависимости от степени его талантливости.</a:t>
            </a:r>
            <a:endParaRPr lang="ru-RU" sz="1400" smtClean="0">
              <a:latin typeface="Arial" charset="0"/>
              <a:sym typeface="Wingdings 2" pitchFamily="18" charset="2"/>
            </a:endParaRPr>
          </a:p>
          <a:p>
            <a:pPr>
              <a:lnSpc>
                <a:spcPct val="80000"/>
              </a:lnSpc>
              <a:buFont typeface="Arial" charset="0"/>
              <a:buNone/>
            </a:pPr>
            <a:endParaRPr lang="ru-RU" sz="1400" smtClean="0">
              <a:latin typeface="Arial" charset="0"/>
            </a:endParaRPr>
          </a:p>
          <a:p>
            <a:pPr>
              <a:lnSpc>
                <a:spcPct val="80000"/>
              </a:lnSpc>
              <a:buFont typeface="Arial" charset="0"/>
              <a:buNone/>
            </a:pPr>
            <a:r>
              <a:rPr lang="ru-RU" sz="1400" smtClean="0">
                <a:latin typeface="Arial" charset="0"/>
              </a:rPr>
              <a:t>	</a:t>
            </a:r>
          </a:p>
          <a:p>
            <a:pPr>
              <a:lnSpc>
                <a:spcPct val="80000"/>
              </a:lnSpc>
              <a:buFont typeface="Arial" charset="0"/>
              <a:buNone/>
            </a:pPr>
            <a:r>
              <a:rPr lang="ru-RU" sz="1400" smtClean="0">
                <a:latin typeface="Arial" charset="0"/>
              </a:rPr>
              <a:t>	</a:t>
            </a:r>
          </a:p>
          <a:p>
            <a:pPr>
              <a:lnSpc>
                <a:spcPct val="80000"/>
              </a:lnSpc>
              <a:buFont typeface="Arial" charset="0"/>
              <a:buNone/>
            </a:pPr>
            <a:r>
              <a:rPr lang="ru-RU" sz="1200" smtClean="0"/>
              <a:t>	 </a:t>
            </a:r>
          </a:p>
        </p:txBody>
      </p:sp>
      <p:pic>
        <p:nvPicPr>
          <p:cNvPr id="26626" name="Picture 2" descr="C:\Users\User\Desktop\шаттерсток\shutterstock_377286679.jpg"/>
          <p:cNvPicPr>
            <a:picLocks noChangeAspect="1" noChangeArrowheads="1"/>
          </p:cNvPicPr>
          <p:nvPr/>
        </p:nvPicPr>
        <p:blipFill>
          <a:blip r:embed="rId2"/>
          <a:srcRect/>
          <a:stretch>
            <a:fillRect/>
          </a:stretch>
        </p:blipFill>
        <p:spPr bwMode="auto">
          <a:xfrm>
            <a:off x="6372225" y="1844675"/>
            <a:ext cx="2543175" cy="24384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3"/>
          <p:cNvSpPr>
            <a:spLocks noGrp="1"/>
          </p:cNvSpPr>
          <p:nvPr>
            <p:ph type="body" idx="1"/>
          </p:nvPr>
        </p:nvSpPr>
        <p:spPr>
          <a:xfrm>
            <a:off x="457200" y="333375"/>
            <a:ext cx="6346825" cy="5792788"/>
          </a:xfrm>
        </p:spPr>
        <p:txBody>
          <a:bodyPr/>
          <a:lstStyle/>
          <a:p>
            <a:pPr>
              <a:lnSpc>
                <a:spcPct val="80000"/>
              </a:lnSpc>
              <a:buFont typeface="Arial" charset="0"/>
              <a:buNone/>
            </a:pPr>
            <a:r>
              <a:rPr lang="ru-RU" sz="1200" b="1" smtClean="0">
                <a:solidFill>
                  <a:srgbClr val="FF0000"/>
                </a:solidFill>
                <a:latin typeface="Arial" charset="0"/>
              </a:rPr>
              <a:t>Задание 8. Раскройте скобки, указав слитное или раздельное написание НЕ с разными частями речи.</a:t>
            </a:r>
            <a:endParaRPr lang="ru-RU" sz="1200" i="1" smtClean="0">
              <a:solidFill>
                <a:srgbClr val="FF0000"/>
              </a:solidFill>
              <a:latin typeface="Arial" charset="0"/>
            </a:endParaRPr>
          </a:p>
          <a:p>
            <a:pPr>
              <a:lnSpc>
                <a:spcPct val="80000"/>
              </a:lnSpc>
              <a:buFont typeface="Arial" charset="0"/>
              <a:buNone/>
            </a:pPr>
            <a:r>
              <a:rPr lang="ru-RU" sz="1400" i="1" smtClean="0">
                <a:latin typeface="Arial" charset="0"/>
              </a:rPr>
              <a:t>               «Я понимаю фразу «…настоящий талант без доброты — это как мёртвые цветы, которые даже </a:t>
            </a:r>
            <a:r>
              <a:rPr lang="ru-RU" sz="1400" smtClean="0">
                <a:latin typeface="Arial" charset="0"/>
              </a:rPr>
              <a:t>(</a:t>
            </a:r>
            <a:r>
              <a:rPr lang="ru-RU" sz="1400" i="1" smtClean="0">
                <a:latin typeface="Arial" charset="0"/>
              </a:rPr>
              <a:t>не</a:t>
            </a:r>
            <a:r>
              <a:rPr lang="ru-RU" sz="1400" smtClean="0">
                <a:latin typeface="Arial" charset="0"/>
              </a:rPr>
              <a:t>)</a:t>
            </a:r>
            <a:r>
              <a:rPr lang="ru-RU" sz="1400" i="1" smtClean="0">
                <a:latin typeface="Arial" charset="0"/>
              </a:rPr>
              <a:t>пахнут» следующим образом: как прекрасный цветок </a:t>
            </a:r>
            <a:r>
              <a:rPr lang="ru-RU" sz="1400" smtClean="0">
                <a:latin typeface="Arial" charset="0"/>
              </a:rPr>
              <a:t>(</a:t>
            </a:r>
            <a:r>
              <a:rPr lang="ru-RU" sz="1400" i="1" smtClean="0">
                <a:latin typeface="Arial" charset="0"/>
              </a:rPr>
              <a:t>не</a:t>
            </a:r>
            <a:r>
              <a:rPr lang="ru-RU" sz="1400" smtClean="0">
                <a:latin typeface="Arial" charset="0"/>
              </a:rPr>
              <a:t>)</a:t>
            </a:r>
            <a:r>
              <a:rPr lang="ru-RU" sz="1400" i="1" smtClean="0">
                <a:latin typeface="Arial" charset="0"/>
              </a:rPr>
              <a:t>мыслим без чудесного аромата, так и талант </a:t>
            </a:r>
            <a:r>
              <a:rPr lang="ru-RU" sz="1400" smtClean="0">
                <a:latin typeface="Arial" charset="0"/>
              </a:rPr>
              <a:t>(</a:t>
            </a:r>
            <a:r>
              <a:rPr lang="ru-RU" sz="1400" i="1" smtClean="0">
                <a:latin typeface="Arial" charset="0"/>
              </a:rPr>
              <a:t>не</a:t>
            </a:r>
            <a:r>
              <a:rPr lang="ru-RU" sz="1400" smtClean="0">
                <a:latin typeface="Arial" charset="0"/>
              </a:rPr>
              <a:t>)</a:t>
            </a:r>
            <a:r>
              <a:rPr lang="ru-RU" sz="1400" i="1" smtClean="0">
                <a:latin typeface="Arial" charset="0"/>
              </a:rPr>
              <a:t>полноценен без человечности, душевности. </a:t>
            </a:r>
            <a:r>
              <a:rPr lang="ru-RU" sz="1400" smtClean="0">
                <a:latin typeface="Arial" charset="0"/>
              </a:rPr>
              <a:t>(</a:t>
            </a:r>
            <a:r>
              <a:rPr lang="ru-RU" sz="1400" i="1" smtClean="0">
                <a:latin typeface="Arial" charset="0"/>
              </a:rPr>
              <a:t>Не</a:t>
            </a:r>
            <a:r>
              <a:rPr lang="ru-RU" sz="1400" smtClean="0">
                <a:latin typeface="Arial" charset="0"/>
              </a:rPr>
              <a:t>)</a:t>
            </a:r>
            <a:r>
              <a:rPr lang="ru-RU" sz="1400" i="1" smtClean="0">
                <a:latin typeface="Arial" charset="0"/>
              </a:rPr>
              <a:t>добрый творец может пробуждать в других людях далеко </a:t>
            </a:r>
            <a:r>
              <a:rPr lang="ru-RU" sz="1400" smtClean="0">
                <a:latin typeface="Arial" charset="0"/>
              </a:rPr>
              <a:t>(</a:t>
            </a:r>
            <a:r>
              <a:rPr lang="ru-RU" sz="1400" i="1" smtClean="0">
                <a:latin typeface="Arial" charset="0"/>
              </a:rPr>
              <a:t>не</a:t>
            </a:r>
            <a:r>
              <a:rPr lang="ru-RU" sz="1400" smtClean="0">
                <a:latin typeface="Arial" charset="0"/>
              </a:rPr>
              <a:t>)</a:t>
            </a:r>
            <a:r>
              <a:rPr lang="ru-RU" sz="1400" i="1" smtClean="0">
                <a:latin typeface="Arial" charset="0"/>
              </a:rPr>
              <a:t>самые лучшие чувства.</a:t>
            </a:r>
          </a:p>
          <a:p>
            <a:pPr>
              <a:lnSpc>
                <a:spcPct val="80000"/>
              </a:lnSpc>
              <a:buFont typeface="Arial" charset="0"/>
              <a:buNone/>
            </a:pPr>
            <a:r>
              <a:rPr lang="ru-RU" sz="1400" i="1" smtClean="0">
                <a:latin typeface="Arial" charset="0"/>
              </a:rPr>
              <a:t>          Так, героиня текста Катя Лебедева хоть и красивая, и одарённая, но ее самовлюбленность </a:t>
            </a:r>
            <a:r>
              <a:rPr lang="ru-RU" sz="1400" smtClean="0">
                <a:latin typeface="Arial" charset="0"/>
              </a:rPr>
              <a:t>(</a:t>
            </a:r>
            <a:r>
              <a:rPr lang="ru-RU" sz="1400" i="1" smtClean="0">
                <a:latin typeface="Arial" charset="0"/>
              </a:rPr>
              <a:t>«мой восхитительный сад» </a:t>
            </a:r>
            <a:r>
              <a:rPr lang="ru-RU" sz="1400" smtClean="0">
                <a:latin typeface="Arial" charset="0"/>
              </a:rPr>
              <a:t>)</a:t>
            </a:r>
            <a:r>
              <a:rPr lang="ru-RU" sz="1400" i="1" smtClean="0">
                <a:latin typeface="Arial" charset="0"/>
              </a:rPr>
              <a:t>, пренебрежительное отношение к Жукову и </a:t>
            </a:r>
            <a:r>
              <a:rPr lang="ru-RU" sz="1400" smtClean="0">
                <a:latin typeface="Arial" charset="0"/>
              </a:rPr>
              <a:t>(</a:t>
            </a:r>
            <a:r>
              <a:rPr lang="ru-RU" sz="1400" i="1" smtClean="0">
                <a:latin typeface="Arial" charset="0"/>
              </a:rPr>
              <a:t>не</a:t>
            </a:r>
            <a:r>
              <a:rPr lang="ru-RU" sz="1400" smtClean="0">
                <a:latin typeface="Arial" charset="0"/>
              </a:rPr>
              <a:t>)</a:t>
            </a:r>
            <a:r>
              <a:rPr lang="ru-RU" sz="1400" i="1" smtClean="0">
                <a:latin typeface="Arial" charset="0"/>
              </a:rPr>
              <a:t>искренность </a:t>
            </a:r>
            <a:r>
              <a:rPr lang="ru-RU" sz="1400" smtClean="0">
                <a:latin typeface="Arial" charset="0"/>
              </a:rPr>
              <a:t>(</a:t>
            </a:r>
            <a:r>
              <a:rPr lang="ru-RU" sz="1400" i="1" smtClean="0">
                <a:latin typeface="Arial" charset="0"/>
              </a:rPr>
              <a:t>предл.49</a:t>
            </a:r>
            <a:r>
              <a:rPr lang="ru-RU" sz="1400" smtClean="0">
                <a:latin typeface="Arial" charset="0"/>
              </a:rPr>
              <a:t>)</a:t>
            </a:r>
            <a:r>
              <a:rPr lang="ru-RU" sz="1400" i="1" smtClean="0">
                <a:latin typeface="Arial" charset="0"/>
              </a:rPr>
              <a:t> вызывают у читателя </a:t>
            </a:r>
            <a:r>
              <a:rPr lang="ru-RU" sz="1400" smtClean="0">
                <a:latin typeface="Arial" charset="0"/>
              </a:rPr>
              <a:t>(</a:t>
            </a:r>
            <a:r>
              <a:rPr lang="ru-RU" sz="1400" i="1" smtClean="0">
                <a:latin typeface="Arial" charset="0"/>
              </a:rPr>
              <a:t>не</a:t>
            </a:r>
            <a:r>
              <a:rPr lang="ru-RU" sz="1400" smtClean="0">
                <a:latin typeface="Arial" charset="0"/>
              </a:rPr>
              <a:t>)</a:t>
            </a:r>
            <a:r>
              <a:rPr lang="ru-RU" sz="1400" i="1" smtClean="0">
                <a:latin typeface="Arial" charset="0"/>
              </a:rPr>
              <a:t>приятное впечатление. Правильно Вовка подметил, что главное в таланте — это вовсе </a:t>
            </a:r>
            <a:r>
              <a:rPr lang="ru-RU" sz="1400" smtClean="0">
                <a:latin typeface="Arial" charset="0"/>
              </a:rPr>
              <a:t>(</a:t>
            </a:r>
            <a:r>
              <a:rPr lang="ru-RU" sz="1400" i="1" smtClean="0">
                <a:latin typeface="Arial" charset="0"/>
              </a:rPr>
              <a:t>не</a:t>
            </a:r>
            <a:r>
              <a:rPr lang="ru-RU" sz="1400" smtClean="0">
                <a:latin typeface="Arial" charset="0"/>
              </a:rPr>
              <a:t>)</a:t>
            </a:r>
            <a:r>
              <a:rPr lang="ru-RU" sz="1400" i="1" smtClean="0">
                <a:latin typeface="Arial" charset="0"/>
              </a:rPr>
              <a:t>красота, которой можно любоваться.</a:t>
            </a:r>
          </a:p>
          <a:p>
            <a:pPr>
              <a:lnSpc>
                <a:spcPct val="80000"/>
              </a:lnSpc>
              <a:buFont typeface="Arial" charset="0"/>
              <a:buNone/>
            </a:pPr>
            <a:r>
              <a:rPr lang="ru-RU" sz="1400" i="1" smtClean="0">
                <a:latin typeface="Arial" charset="0"/>
              </a:rPr>
              <a:t>           Действительно, талантливому человеку </a:t>
            </a:r>
            <a:r>
              <a:rPr lang="ru-RU" sz="1400" smtClean="0">
                <a:latin typeface="Arial" charset="0"/>
              </a:rPr>
              <a:t>(</a:t>
            </a:r>
            <a:r>
              <a:rPr lang="ru-RU" sz="1400" i="1" smtClean="0">
                <a:latin typeface="Arial" charset="0"/>
              </a:rPr>
              <a:t>не</a:t>
            </a:r>
            <a:r>
              <a:rPr lang="ru-RU" sz="1400" smtClean="0">
                <a:latin typeface="Arial" charset="0"/>
              </a:rPr>
              <a:t>)</a:t>
            </a:r>
            <a:r>
              <a:rPr lang="ru-RU" sz="1400" i="1" smtClean="0">
                <a:latin typeface="Arial" charset="0"/>
              </a:rPr>
              <a:t>пременно нужно доброе сердце, чтобы пробуждать в людях лучшее и вызывать только восхищение».</a:t>
            </a:r>
            <a:endParaRPr lang="ru-RU" sz="1400" b="1" smtClean="0">
              <a:latin typeface="Arial" charset="0"/>
            </a:endParaRPr>
          </a:p>
          <a:p>
            <a:pPr>
              <a:lnSpc>
                <a:spcPct val="80000"/>
              </a:lnSpc>
              <a:buFont typeface="Arial" charset="0"/>
              <a:buNone/>
            </a:pPr>
            <a:endParaRPr lang="ru-RU" sz="1400" b="1" smtClean="0">
              <a:latin typeface="Arial" charset="0"/>
            </a:endParaRPr>
          </a:p>
          <a:p>
            <a:pPr>
              <a:lnSpc>
                <a:spcPct val="80000"/>
              </a:lnSpc>
              <a:buFont typeface="Arial" charset="0"/>
              <a:buNone/>
            </a:pPr>
            <a:r>
              <a:rPr lang="ru-RU" sz="1200" b="1" smtClean="0">
                <a:solidFill>
                  <a:srgbClr val="FF0000"/>
                </a:solidFill>
                <a:latin typeface="Arial" charset="0"/>
              </a:rPr>
              <a:t>Выпишите слова с НЕ, которые</a:t>
            </a:r>
          </a:p>
          <a:p>
            <a:pPr>
              <a:lnSpc>
                <a:spcPct val="80000"/>
              </a:lnSpc>
              <a:buFont typeface="Arial" charset="0"/>
              <a:buNone/>
            </a:pPr>
            <a:r>
              <a:rPr lang="ru-RU" sz="1200" b="1" smtClean="0">
                <a:solidFill>
                  <a:srgbClr val="FF0000"/>
                </a:solidFill>
                <a:latin typeface="Arial" charset="0"/>
              </a:rPr>
              <a:t>а)	без НЕ не употребляются:</a:t>
            </a:r>
            <a:endParaRPr lang="ru-RU" sz="1200" smtClean="0">
              <a:solidFill>
                <a:srgbClr val="FF0000"/>
              </a:solidFill>
              <a:latin typeface="Arial" charset="0"/>
            </a:endParaRPr>
          </a:p>
          <a:p>
            <a:pPr>
              <a:lnSpc>
                <a:spcPct val="80000"/>
              </a:lnSpc>
              <a:buFont typeface="Arial" charset="0"/>
              <a:buNone/>
            </a:pPr>
            <a:r>
              <a:rPr lang="ru-RU" sz="1200" smtClean="0">
                <a:latin typeface="Arial" charset="0"/>
              </a:rPr>
              <a:t>	</a:t>
            </a:r>
          </a:p>
          <a:p>
            <a:pPr>
              <a:lnSpc>
                <a:spcPct val="80000"/>
              </a:lnSpc>
              <a:buFont typeface="Arial" charset="0"/>
              <a:buNone/>
            </a:pPr>
            <a:r>
              <a:rPr lang="ru-RU" sz="1200" smtClean="0">
                <a:latin typeface="Arial" charset="0"/>
              </a:rPr>
              <a:t>_____________________________________________________________________	</a:t>
            </a:r>
          </a:p>
          <a:p>
            <a:pPr>
              <a:lnSpc>
                <a:spcPct val="80000"/>
              </a:lnSpc>
              <a:buFont typeface="Arial" charset="0"/>
              <a:buNone/>
            </a:pPr>
            <a:r>
              <a:rPr lang="ru-RU" sz="1200" smtClean="0">
                <a:latin typeface="Arial" charset="0"/>
              </a:rPr>
              <a:t>	</a:t>
            </a:r>
            <a:endParaRPr lang="ru-RU" sz="1200" b="1" smtClean="0">
              <a:latin typeface="Arial" charset="0"/>
            </a:endParaRPr>
          </a:p>
          <a:p>
            <a:pPr>
              <a:lnSpc>
                <a:spcPct val="80000"/>
              </a:lnSpc>
              <a:buFont typeface="Arial" charset="0"/>
              <a:buNone/>
            </a:pPr>
            <a:r>
              <a:rPr lang="ru-RU" sz="1200" b="1" smtClean="0">
                <a:solidFill>
                  <a:srgbClr val="FF0000"/>
                </a:solidFill>
                <a:latin typeface="Arial" charset="0"/>
              </a:rPr>
              <a:t>б)	можно заменить синонимом без НЕ:</a:t>
            </a:r>
            <a:endParaRPr lang="ru-RU" sz="1200" smtClean="0">
              <a:solidFill>
                <a:srgbClr val="FF0000"/>
              </a:solidFill>
              <a:latin typeface="Arial" charset="0"/>
            </a:endParaRPr>
          </a:p>
          <a:p>
            <a:pPr>
              <a:lnSpc>
                <a:spcPct val="80000"/>
              </a:lnSpc>
              <a:buFont typeface="Arial" charset="0"/>
              <a:buNone/>
            </a:pPr>
            <a:r>
              <a:rPr lang="ru-RU" sz="1200" smtClean="0">
                <a:latin typeface="Arial" charset="0"/>
              </a:rPr>
              <a:t>	</a:t>
            </a:r>
          </a:p>
          <a:p>
            <a:pPr>
              <a:lnSpc>
                <a:spcPct val="80000"/>
              </a:lnSpc>
              <a:buFont typeface="Arial" charset="0"/>
              <a:buNone/>
            </a:pPr>
            <a:r>
              <a:rPr lang="ru-RU" sz="1200" smtClean="0">
                <a:latin typeface="Arial" charset="0"/>
              </a:rPr>
              <a:t>	__________________________________________________________________</a:t>
            </a:r>
          </a:p>
          <a:p>
            <a:pPr>
              <a:lnSpc>
                <a:spcPct val="80000"/>
              </a:lnSpc>
              <a:buFont typeface="Arial" charset="0"/>
              <a:buNone/>
            </a:pPr>
            <a:r>
              <a:rPr lang="ru-RU" sz="1200" smtClean="0">
                <a:latin typeface="Arial" charset="0"/>
              </a:rPr>
              <a:t>	</a:t>
            </a:r>
            <a:endParaRPr lang="ru-RU" sz="1200" b="1" smtClean="0">
              <a:latin typeface="Arial" charset="0"/>
            </a:endParaRPr>
          </a:p>
          <a:p>
            <a:pPr>
              <a:lnSpc>
                <a:spcPct val="80000"/>
              </a:lnSpc>
              <a:buFont typeface="Arial" charset="0"/>
              <a:buNone/>
            </a:pPr>
            <a:r>
              <a:rPr lang="ru-RU" sz="1200" b="1" smtClean="0">
                <a:solidFill>
                  <a:srgbClr val="FF0000"/>
                </a:solidFill>
                <a:latin typeface="Arial" charset="0"/>
              </a:rPr>
              <a:t>в)	есть слова, усиливающие отрицание:</a:t>
            </a:r>
            <a:endParaRPr lang="ru-RU" sz="1200" smtClean="0">
              <a:solidFill>
                <a:srgbClr val="FF0000"/>
              </a:solidFill>
              <a:latin typeface="Arial" charset="0"/>
            </a:endParaRPr>
          </a:p>
          <a:p>
            <a:pPr>
              <a:lnSpc>
                <a:spcPct val="80000"/>
              </a:lnSpc>
              <a:buFont typeface="Arial" charset="0"/>
              <a:buNone/>
            </a:pPr>
            <a:r>
              <a:rPr lang="ru-RU" sz="1200" smtClean="0">
                <a:latin typeface="Arial" charset="0"/>
              </a:rPr>
              <a:t>	</a:t>
            </a:r>
          </a:p>
          <a:p>
            <a:pPr>
              <a:lnSpc>
                <a:spcPct val="80000"/>
              </a:lnSpc>
              <a:buFont typeface="Arial" charset="0"/>
              <a:buNone/>
            </a:pPr>
            <a:r>
              <a:rPr lang="ru-RU" sz="1200" smtClean="0"/>
              <a:t>	_________________________________________________________________________</a:t>
            </a:r>
          </a:p>
          <a:p>
            <a:pPr>
              <a:lnSpc>
                <a:spcPct val="80000"/>
              </a:lnSpc>
              <a:buFont typeface="Arial" charset="0"/>
              <a:buNone/>
            </a:pPr>
            <a:r>
              <a:rPr lang="ru-RU" sz="1200" smtClean="0"/>
              <a:t>	 </a:t>
            </a:r>
          </a:p>
        </p:txBody>
      </p:sp>
      <p:pic>
        <p:nvPicPr>
          <p:cNvPr id="27650" name="Picture 3" descr="C:\Users\User\Desktop\шаттерсток\shutterstock_399579070.jpg"/>
          <p:cNvPicPr>
            <a:picLocks noChangeAspect="1" noChangeArrowheads="1"/>
          </p:cNvPicPr>
          <p:nvPr/>
        </p:nvPicPr>
        <p:blipFill>
          <a:blip r:embed="rId2"/>
          <a:srcRect/>
          <a:stretch>
            <a:fillRect/>
          </a:stretch>
        </p:blipFill>
        <p:spPr bwMode="auto">
          <a:xfrm>
            <a:off x="6659563" y="2565400"/>
            <a:ext cx="2286000" cy="30480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4" descr="shutterstock_182640074"/>
          <p:cNvPicPr>
            <a:picLocks noChangeAspect="1" noChangeArrowheads="1"/>
          </p:cNvPicPr>
          <p:nvPr/>
        </p:nvPicPr>
        <p:blipFill>
          <a:blip r:embed="rId2"/>
          <a:srcRect/>
          <a:stretch>
            <a:fillRect/>
          </a:stretch>
        </p:blipFill>
        <p:spPr bwMode="auto">
          <a:xfrm>
            <a:off x="3132138" y="1412875"/>
            <a:ext cx="4979987" cy="5040313"/>
          </a:xfrm>
          <a:prstGeom prst="rect">
            <a:avLst/>
          </a:prstGeom>
          <a:noFill/>
          <a:ln w="9525">
            <a:noFill/>
            <a:miter lim="800000"/>
            <a:headEnd/>
            <a:tailEnd/>
          </a:ln>
        </p:spPr>
      </p:pic>
      <p:sp>
        <p:nvSpPr>
          <p:cNvPr id="28674" name="WordArt 5"/>
          <p:cNvSpPr>
            <a:spLocks noChangeArrowheads="1" noChangeShapeType="1" noTextEdit="1"/>
          </p:cNvSpPr>
          <p:nvPr/>
        </p:nvSpPr>
        <p:spPr bwMode="auto">
          <a:xfrm>
            <a:off x="5003800" y="3141663"/>
            <a:ext cx="1800225" cy="1047750"/>
          </a:xfrm>
          <a:prstGeom prst="rect">
            <a:avLst/>
          </a:prstGeom>
        </p:spPr>
        <p:txBody>
          <a:bodyPr wrap="none" fromWordArt="1">
            <a:prstTxWarp prst="textPlain">
              <a:avLst>
                <a:gd name="adj" fmla="val 50000"/>
              </a:avLst>
            </a:prstTxWarp>
          </a:bodyPr>
          <a:lstStyle/>
          <a:p>
            <a:pPr algn="ctr"/>
            <a:r>
              <a:rPr lang="ru-RU" sz="3600" b="1" i="1" kern="10">
                <a:ln w="9525">
                  <a:solidFill>
                    <a:srgbClr val="000000"/>
                  </a:solidFill>
                  <a:round/>
                  <a:headEnd/>
                  <a:tailEnd/>
                </a:ln>
                <a:solidFill>
                  <a:srgbClr val="000066"/>
                </a:solidFill>
                <a:effectLst>
                  <a:outerShdw dist="35921" dir="2700000" algn="ctr" rotWithShape="0">
                    <a:srgbClr val="808080">
                      <a:alpha val="79999"/>
                    </a:srgbClr>
                  </a:outerShdw>
                </a:effectLst>
                <a:latin typeface="Arial"/>
                <a:cs typeface="Arial"/>
              </a:rPr>
              <a:t>Пишем </a:t>
            </a:r>
          </a:p>
          <a:p>
            <a:pPr algn="ctr"/>
            <a:r>
              <a:rPr lang="ru-RU" sz="3600" b="1" i="1" kern="10">
                <a:ln w="9525">
                  <a:solidFill>
                    <a:srgbClr val="000000"/>
                  </a:solidFill>
                  <a:round/>
                  <a:headEnd/>
                  <a:tailEnd/>
                </a:ln>
                <a:solidFill>
                  <a:srgbClr val="000066"/>
                </a:solidFill>
                <a:effectLst>
                  <a:outerShdw dist="35921" dir="2700000" algn="ctr" rotWithShape="0">
                    <a:srgbClr val="808080">
                      <a:alpha val="79999"/>
                    </a:srgbClr>
                  </a:outerShdw>
                </a:effectLst>
                <a:latin typeface="Arial"/>
                <a:cs typeface="Arial"/>
              </a:rPr>
              <a:t>сочинение</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3"/>
          <p:cNvSpPr>
            <a:spLocks noGrp="1"/>
          </p:cNvSpPr>
          <p:nvPr>
            <p:ph type="body" idx="1"/>
          </p:nvPr>
        </p:nvSpPr>
        <p:spPr>
          <a:xfrm>
            <a:off x="2627313" y="549275"/>
            <a:ext cx="6121400" cy="5145088"/>
          </a:xfrm>
        </p:spPr>
        <p:txBody>
          <a:bodyPr/>
          <a:lstStyle/>
          <a:p>
            <a:pPr>
              <a:lnSpc>
                <a:spcPct val="80000"/>
              </a:lnSpc>
              <a:buFont typeface="Arial" charset="0"/>
              <a:buNone/>
            </a:pPr>
            <a:r>
              <a:rPr lang="ru-RU" sz="1600" i="1" smtClean="0"/>
              <a:t>              </a:t>
            </a:r>
            <a:r>
              <a:rPr lang="ru-RU" sz="1600" i="1" smtClean="0">
                <a:latin typeface="Arial" charset="0"/>
              </a:rPr>
              <a:t>Думаю, смысл слов Жукова можно понять так: талант, развивающийся без доброты, похож на искусственный цветок, который не доставляет ни радости, ни удовольствия.  Мне кажется, без человечности  параллельно с талантом развиваются эгоизм и высокомерие. Эти качества могут в конечном счете оттолкнуть окружающих от талантливого человека и сделать непривлекательными плоды его трудов. </a:t>
            </a:r>
          </a:p>
          <a:p>
            <a:pPr>
              <a:lnSpc>
                <a:spcPct val="80000"/>
              </a:lnSpc>
              <a:buFont typeface="Arial" charset="0"/>
              <a:buNone/>
            </a:pPr>
            <a:r>
              <a:rPr lang="ru-RU" sz="1600" i="1" smtClean="0">
                <a:latin typeface="Arial" charset="0"/>
              </a:rPr>
              <a:t>                  Так и получилось в истории Кати Лебедевой. Девочка была, по признанию многих, талантливой, но при этом была ли она доброй? Нет! Она с презрением относится к стихам Жукова (предл.16), который искренне ею восхищался и делал для неё только хорошее, например дежурил за неё. 8) Она хвастлива (предл.25) и нескромна,  вслух восхищаясь своими же работами (предл. 26).</a:t>
            </a:r>
          </a:p>
          <a:p>
            <a:pPr>
              <a:lnSpc>
                <a:spcPct val="80000"/>
              </a:lnSpc>
              <a:buFont typeface="Arial" charset="0"/>
              <a:buNone/>
            </a:pPr>
            <a:r>
              <a:rPr lang="ru-RU" sz="1600" i="1" smtClean="0">
                <a:latin typeface="Arial" charset="0"/>
              </a:rPr>
              <a:t>               Эти отрицательные черты характера одноклассницы в конечном счете разочаровали Вовку, который был в  нее влюблен. Думаю, именно поэтому он противопоставил талант Кати дару Веры Павловны, который прекрасен, потому что идет от сердца. </a:t>
            </a:r>
            <a:br>
              <a:rPr lang="ru-RU" sz="1600" i="1" smtClean="0">
                <a:latin typeface="Arial" charset="0"/>
              </a:rPr>
            </a:br>
            <a:r>
              <a:rPr lang="ru-RU" sz="1600" i="1" smtClean="0">
                <a:latin typeface="Arial" charset="0"/>
              </a:rPr>
              <a:t>          Действительно, талант без добра лишён жизни, как «мертвый цветок».</a:t>
            </a:r>
          </a:p>
        </p:txBody>
      </p:sp>
      <p:pic>
        <p:nvPicPr>
          <p:cNvPr id="29698" name="Picture 4" descr="C:\Users\User\Desktop\шаттерсток\shutterstock_365856152.jpg"/>
          <p:cNvPicPr>
            <a:picLocks noChangeAspect="1" noChangeArrowheads="1"/>
          </p:cNvPicPr>
          <p:nvPr/>
        </p:nvPicPr>
        <p:blipFill>
          <a:blip r:embed="rId2"/>
          <a:srcRect/>
          <a:stretch>
            <a:fillRect/>
          </a:stretch>
        </p:blipFill>
        <p:spPr bwMode="auto">
          <a:xfrm>
            <a:off x="179388" y="1773238"/>
            <a:ext cx="2447925" cy="3887787"/>
          </a:xfrm>
          <a:prstGeom prst="rect">
            <a:avLst/>
          </a:prstGeom>
          <a:noFill/>
          <a:ln w="9525">
            <a:noFill/>
            <a:miter lim="800000"/>
            <a:headEnd/>
            <a:tailEnd/>
          </a:ln>
        </p:spPr>
      </p:pic>
      <p:sp>
        <p:nvSpPr>
          <p:cNvPr id="29699" name="WordArt 5"/>
          <p:cNvSpPr>
            <a:spLocks noChangeArrowheads="1" noChangeShapeType="1" noTextEdit="1"/>
          </p:cNvSpPr>
          <p:nvPr/>
        </p:nvSpPr>
        <p:spPr bwMode="auto">
          <a:xfrm rot="5400000">
            <a:off x="1207294" y="3480594"/>
            <a:ext cx="1081087" cy="257175"/>
          </a:xfrm>
          <a:prstGeom prst="rect">
            <a:avLst/>
          </a:prstGeom>
        </p:spPr>
        <p:txBody>
          <a:bodyPr vert="wordArtVert" wrap="none" fromWordArt="1">
            <a:prstTxWarp prst="textPlain">
              <a:avLst>
                <a:gd name="adj" fmla="val 50000"/>
              </a:avLst>
            </a:prstTxWarp>
          </a:bodyPr>
          <a:lstStyle/>
          <a:p>
            <a:pPr algn="ctr" fontAlgn="auto"/>
            <a:r>
              <a:rPr lang="ru-RU" kern="10">
                <a:ln w="9525">
                  <a:solidFill>
                    <a:srgbClr val="000000"/>
                  </a:solidFill>
                  <a:round/>
                  <a:headEnd/>
                  <a:tailEnd/>
                </a:ln>
                <a:solidFill>
                  <a:srgbClr val="000000"/>
                </a:solidFill>
                <a:latin typeface="Arial"/>
                <a:cs typeface="Arial"/>
              </a:rPr>
              <a:t>Вариант 1</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3"/>
          <p:cNvSpPr>
            <a:spLocks noGrp="1"/>
          </p:cNvSpPr>
          <p:nvPr>
            <p:ph type="body" idx="1"/>
          </p:nvPr>
        </p:nvSpPr>
        <p:spPr>
          <a:xfrm>
            <a:off x="179388" y="692150"/>
            <a:ext cx="6408737" cy="5434013"/>
          </a:xfrm>
        </p:spPr>
        <p:txBody>
          <a:bodyPr/>
          <a:lstStyle/>
          <a:p>
            <a:pPr>
              <a:lnSpc>
                <a:spcPct val="80000"/>
              </a:lnSpc>
              <a:buFont typeface="Arial" charset="0"/>
              <a:buNone/>
            </a:pPr>
            <a:r>
              <a:rPr lang="ru-RU" sz="2800" smtClean="0"/>
              <a:t>           </a:t>
            </a:r>
            <a:r>
              <a:rPr lang="ru-RU" sz="2000" i="1" smtClean="0">
                <a:latin typeface="Arial" charset="0"/>
              </a:rPr>
              <a:t>Я понимаю фразу «…настоящий талант без доброты — это как мёртвые цветы, которые даже не пахнут» следующим образом: как прекрасный цветок немыслим без чудесного аромата, так и талант неполноценен без человечности, душевности. Недобрый творец может пробуждать в других людях не самые лучшие чувства.  </a:t>
            </a:r>
          </a:p>
          <a:p>
            <a:pPr>
              <a:lnSpc>
                <a:spcPct val="80000"/>
              </a:lnSpc>
              <a:buFont typeface="Arial" charset="0"/>
              <a:buNone/>
            </a:pPr>
            <a:r>
              <a:rPr lang="ru-RU" sz="2000" i="1" smtClean="0">
                <a:latin typeface="Arial" charset="0"/>
              </a:rPr>
              <a:t>         Так, героиня текста Катя Лебедева хоть и красивая, и одарённая, но ее самовлюбленность  («мой восхитительный сад» ), пренебрежительное отношение к Жукову и неискренность  (предл.49) вызывают у читателя неприятное впечатление. Правильно   Вовка подметил, что главное в таланте – это вовсе не красота, которой можно любоваться. </a:t>
            </a:r>
          </a:p>
          <a:p>
            <a:pPr>
              <a:lnSpc>
                <a:spcPct val="80000"/>
              </a:lnSpc>
              <a:buFont typeface="Arial" charset="0"/>
              <a:buNone/>
            </a:pPr>
            <a:r>
              <a:rPr lang="ru-RU" sz="2000" i="1" smtClean="0">
                <a:latin typeface="Arial" charset="0"/>
              </a:rPr>
              <a:t>           Действительно, талантливому человеку нужно доброе сердце, чтобы пробуждать в людях лучшее и вызывать только восхищение</a:t>
            </a:r>
            <a:r>
              <a:rPr lang="ru-RU" sz="2800" i="1" smtClean="0">
                <a:latin typeface="Arial" charset="0"/>
              </a:rPr>
              <a:t>.</a:t>
            </a:r>
            <a:r>
              <a:rPr lang="ru-RU" sz="2800" smtClean="0">
                <a:latin typeface="Arial" charset="0"/>
              </a:rPr>
              <a:t> </a:t>
            </a:r>
          </a:p>
        </p:txBody>
      </p:sp>
      <p:pic>
        <p:nvPicPr>
          <p:cNvPr id="30722" name="Picture 4" descr="C:\Users\User\Desktop\шаттерсток\shutterstock_365856152.jpg"/>
          <p:cNvPicPr>
            <a:picLocks noChangeAspect="1" noChangeArrowheads="1"/>
          </p:cNvPicPr>
          <p:nvPr/>
        </p:nvPicPr>
        <p:blipFill>
          <a:blip r:embed="rId2"/>
          <a:srcRect/>
          <a:stretch>
            <a:fillRect/>
          </a:stretch>
        </p:blipFill>
        <p:spPr bwMode="auto">
          <a:xfrm>
            <a:off x="6588125" y="1700213"/>
            <a:ext cx="2087563" cy="3887787"/>
          </a:xfrm>
          <a:prstGeom prst="rect">
            <a:avLst/>
          </a:prstGeom>
          <a:noFill/>
          <a:ln w="9525">
            <a:noFill/>
            <a:miter lim="800000"/>
            <a:headEnd/>
            <a:tailEnd/>
          </a:ln>
        </p:spPr>
      </p:pic>
      <p:sp>
        <p:nvSpPr>
          <p:cNvPr id="30723" name="WordArt 5"/>
          <p:cNvSpPr>
            <a:spLocks noChangeArrowheads="1" noChangeShapeType="1" noTextEdit="1"/>
          </p:cNvSpPr>
          <p:nvPr/>
        </p:nvSpPr>
        <p:spPr bwMode="auto">
          <a:xfrm rot="5400000">
            <a:off x="7400132" y="3409156"/>
            <a:ext cx="1081088" cy="257175"/>
          </a:xfrm>
          <a:prstGeom prst="rect">
            <a:avLst/>
          </a:prstGeom>
        </p:spPr>
        <p:txBody>
          <a:bodyPr vert="wordArtVert" wrap="none" fromWordArt="1">
            <a:prstTxWarp prst="textPlain">
              <a:avLst>
                <a:gd name="adj" fmla="val 50000"/>
              </a:avLst>
            </a:prstTxWarp>
          </a:bodyPr>
          <a:lstStyle/>
          <a:p>
            <a:pPr algn="ctr" fontAlgn="auto"/>
            <a:r>
              <a:rPr lang="ru-RU" kern="10">
                <a:ln w="9525">
                  <a:solidFill>
                    <a:srgbClr val="000000"/>
                  </a:solidFill>
                  <a:round/>
                  <a:headEnd/>
                  <a:tailEnd/>
                </a:ln>
                <a:solidFill>
                  <a:srgbClr val="000000"/>
                </a:solidFill>
                <a:latin typeface="Arial"/>
                <a:cs typeface="Arial"/>
              </a:rPr>
              <a:t>Вариант 2</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p:cNvSpPr>
          <p:nvPr>
            <p:ph type="title"/>
          </p:nvPr>
        </p:nvSpPr>
        <p:spPr/>
        <p:txBody>
          <a:bodyPr/>
          <a:lstStyle/>
          <a:p>
            <a:r>
              <a:rPr lang="ru-RU" smtClean="0"/>
              <a:t>Ответы к заданиям</a:t>
            </a:r>
          </a:p>
        </p:txBody>
      </p:sp>
      <p:graphicFrame>
        <p:nvGraphicFramePr>
          <p:cNvPr id="39978" name="Group 42"/>
          <p:cNvGraphicFramePr>
            <a:graphicFrameLocks noGrp="1"/>
          </p:cNvGraphicFramePr>
          <p:nvPr>
            <p:ph idx="1"/>
          </p:nvPr>
        </p:nvGraphicFramePr>
        <p:xfrm>
          <a:off x="179388" y="1600200"/>
          <a:ext cx="8856662" cy="4957763"/>
        </p:xfrm>
        <a:graphic>
          <a:graphicData uri="http://schemas.openxmlformats.org/drawingml/2006/table">
            <a:tbl>
              <a:tblPr/>
              <a:tblGrid>
                <a:gridCol w="1562100"/>
                <a:gridCol w="7294562"/>
              </a:tblGrid>
              <a:tr h="315913">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2000" b="0" i="0" u="none" strike="noStrike" cap="none" normalizeH="0" baseline="0" smtClean="0">
                          <a:ln>
                            <a:noFill/>
                          </a:ln>
                          <a:solidFill>
                            <a:schemeClr val="tx1"/>
                          </a:solidFill>
                          <a:effectLst/>
                          <a:latin typeface="Arial" charset="0"/>
                        </a:rPr>
                        <a:t>Вариант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0" i="0" u="none" strike="noStrike" cap="none" normalizeH="0" baseline="0" smtClean="0">
                          <a:ln>
                            <a:noFill/>
                          </a:ln>
                          <a:solidFill>
                            <a:schemeClr val="tx1"/>
                          </a:solidFill>
                          <a:effectLst/>
                          <a:latin typeface="Arial" charset="0"/>
                        </a:rPr>
                        <a:t>2,3,4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13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2000" b="0" i="0" u="none" strike="noStrike" cap="none" normalizeH="0" baseline="0" smtClean="0">
                          <a:ln>
                            <a:noFill/>
                          </a:ln>
                          <a:solidFill>
                            <a:schemeClr val="tx1"/>
                          </a:solidFill>
                          <a:effectLst/>
                          <a:latin typeface="Arial" charset="0"/>
                        </a:rPr>
                        <a:t>Вариант 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Arial" charset="0"/>
                        </a:rPr>
                        <a:t>Талант – это особые, выдающиеся способности человека, которые трудно представить без душевного расположения к людям, стремления делать им добро.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448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2000" b="0" i="0" u="none" strike="noStrike" cap="none" normalizeH="0" baseline="0" smtClean="0">
                          <a:ln>
                            <a:noFill/>
                          </a:ln>
                          <a:solidFill>
                            <a:schemeClr val="tx1"/>
                          </a:solidFill>
                          <a:effectLst/>
                          <a:latin typeface="Arial" charset="0"/>
                        </a:rPr>
                        <a:t>Вариант 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0" i="0" u="none" strike="noStrike" cap="none" normalizeH="0" baseline="0" smtClean="0">
                          <a:ln>
                            <a:noFill/>
                          </a:ln>
                          <a:solidFill>
                            <a:schemeClr val="tx1"/>
                          </a:solidFill>
                          <a:effectLst/>
                          <a:latin typeface="Arial" charset="0"/>
                        </a:rPr>
                        <a:t>г)</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9563">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2000" b="0" i="0" u="none" strike="noStrike" cap="none" normalizeH="0" baseline="0" smtClean="0">
                          <a:ln>
                            <a:noFill/>
                          </a:ln>
                          <a:solidFill>
                            <a:schemeClr val="tx1"/>
                          </a:solidFill>
                          <a:effectLst/>
                          <a:latin typeface="Arial" charset="0"/>
                        </a:rPr>
                        <a:t>Вариант 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0" i="0" u="none" strike="noStrike" cap="none" normalizeH="0" baseline="0" smtClean="0">
                          <a:ln>
                            <a:noFill/>
                          </a:ln>
                          <a:solidFill>
                            <a:schemeClr val="tx1"/>
                          </a:solidFill>
                          <a:effectLst/>
                          <a:latin typeface="Arial" charset="0"/>
                        </a:rPr>
                        <a:t>4,2,1,3,8,5,7,11,10,9,6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48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2000" b="0" i="0" u="none" strike="noStrike" cap="none" normalizeH="0" baseline="0" smtClean="0">
                          <a:ln>
                            <a:noFill/>
                          </a:ln>
                          <a:solidFill>
                            <a:schemeClr val="tx1"/>
                          </a:solidFill>
                          <a:effectLst/>
                          <a:latin typeface="Arial" charset="0"/>
                        </a:rPr>
                        <a:t>Вариант 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200" b="1" i="0" u="none" strike="noStrike" cap="none" normalizeH="0" baseline="0" smtClean="0">
                          <a:ln>
                            <a:noFill/>
                          </a:ln>
                          <a:solidFill>
                            <a:schemeClr val="tx1"/>
                          </a:solidFill>
                          <a:effectLst/>
                          <a:latin typeface="Arial" charset="0"/>
                        </a:rPr>
                        <a:t>            «Я понимаю фразу «…настоящий талант без доброты — это как мёртвые цветы, которые даже не пахнут» следующим образом: как прекрасный цветок немыслим без чудесного аромата, так и талант неполноценен без человечности, душевности. Недобрый творец может пробуждать в других людях далеко не самые лучшие чувства.</a:t>
                      </a:r>
                      <a:endParaRPr kumimoji="0" lang="ru-RU" sz="1200" b="1" i="1" u="none" strike="noStrike" cap="none" normalizeH="0" baseline="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200" b="1" i="1" u="none" strike="noStrike" cap="none" normalizeH="0" baseline="0" smtClean="0">
                          <a:ln>
                            <a:noFill/>
                          </a:ln>
                          <a:solidFill>
                            <a:schemeClr val="tx1"/>
                          </a:solidFill>
                          <a:effectLst/>
                          <a:latin typeface="Arial" charset="0"/>
                        </a:rPr>
                        <a:t>          </a:t>
                      </a:r>
                      <a:r>
                        <a:rPr kumimoji="0" lang="ru-RU" sz="1200" b="1" i="1" u="none" strike="noStrike" cap="none" normalizeH="0" baseline="0" smtClean="0">
                          <a:ln>
                            <a:noFill/>
                          </a:ln>
                          <a:solidFill>
                            <a:srgbClr val="FF0000"/>
                          </a:solidFill>
                          <a:effectLst/>
                          <a:latin typeface="Arial" charset="0"/>
                        </a:rPr>
                        <a:t>Так, героиня текста Катя Лебедева хоть и красивая, и одарённая, но ее самовлюбленность </a:t>
                      </a:r>
                      <a:r>
                        <a:rPr kumimoji="0" lang="ru-RU" sz="1200" b="1" i="0" u="none" strike="noStrike" cap="none" normalizeH="0" baseline="0" smtClean="0">
                          <a:ln>
                            <a:noFill/>
                          </a:ln>
                          <a:solidFill>
                            <a:srgbClr val="FF0000"/>
                          </a:solidFill>
                          <a:effectLst/>
                          <a:latin typeface="Arial" charset="0"/>
                        </a:rPr>
                        <a:t>(</a:t>
                      </a:r>
                      <a:r>
                        <a:rPr kumimoji="0" lang="ru-RU" sz="1200" b="1" i="1" u="none" strike="noStrike" cap="none" normalizeH="0" baseline="0" smtClean="0">
                          <a:ln>
                            <a:noFill/>
                          </a:ln>
                          <a:solidFill>
                            <a:srgbClr val="FF0000"/>
                          </a:solidFill>
                          <a:effectLst/>
                          <a:latin typeface="Arial" charset="0"/>
                        </a:rPr>
                        <a:t>«мой восхитительный сад»</a:t>
                      </a:r>
                      <a:r>
                        <a:rPr kumimoji="0" lang="ru-RU" sz="1200" b="1" i="0" u="none" strike="noStrike" cap="none" normalizeH="0" baseline="0" smtClean="0">
                          <a:ln>
                            <a:noFill/>
                          </a:ln>
                          <a:solidFill>
                            <a:srgbClr val="FF0000"/>
                          </a:solidFill>
                          <a:effectLst/>
                          <a:latin typeface="Arial" charset="0"/>
                        </a:rPr>
                        <a:t>)</a:t>
                      </a:r>
                      <a:r>
                        <a:rPr kumimoji="0" lang="ru-RU" sz="1200" b="1" i="1" u="none" strike="noStrike" cap="none" normalizeH="0" baseline="0" smtClean="0">
                          <a:ln>
                            <a:noFill/>
                          </a:ln>
                          <a:solidFill>
                            <a:srgbClr val="FF0000"/>
                          </a:solidFill>
                          <a:effectLst/>
                          <a:latin typeface="Arial" charset="0"/>
                        </a:rPr>
                        <a:t>, пренебрежительное отношение к Жукову и неискренность </a:t>
                      </a:r>
                      <a:r>
                        <a:rPr kumimoji="0" lang="ru-RU" sz="1200" b="1" i="0" u="none" strike="noStrike" cap="none" normalizeH="0" baseline="0" smtClean="0">
                          <a:ln>
                            <a:noFill/>
                          </a:ln>
                          <a:solidFill>
                            <a:srgbClr val="FF0000"/>
                          </a:solidFill>
                          <a:effectLst/>
                          <a:latin typeface="Arial" charset="0"/>
                        </a:rPr>
                        <a:t>(</a:t>
                      </a:r>
                      <a:r>
                        <a:rPr kumimoji="0" lang="ru-RU" sz="1200" b="1" i="1" u="none" strike="noStrike" cap="none" normalizeH="0" baseline="0" smtClean="0">
                          <a:ln>
                            <a:noFill/>
                          </a:ln>
                          <a:solidFill>
                            <a:srgbClr val="FF0000"/>
                          </a:solidFill>
                          <a:effectLst/>
                          <a:latin typeface="Arial" charset="0"/>
                        </a:rPr>
                        <a:t>предл. 49</a:t>
                      </a:r>
                      <a:r>
                        <a:rPr kumimoji="0" lang="ru-RU" sz="1200" b="1" i="0" u="none" strike="noStrike" cap="none" normalizeH="0" baseline="0" smtClean="0">
                          <a:ln>
                            <a:noFill/>
                          </a:ln>
                          <a:solidFill>
                            <a:srgbClr val="FF0000"/>
                          </a:solidFill>
                          <a:effectLst/>
                          <a:latin typeface="Arial" charset="0"/>
                        </a:rPr>
                        <a:t>)</a:t>
                      </a:r>
                      <a:r>
                        <a:rPr kumimoji="0" lang="ru-RU" sz="1200" b="1" i="1" u="none" strike="noStrike" cap="none" normalizeH="0" baseline="0" smtClean="0">
                          <a:ln>
                            <a:noFill/>
                          </a:ln>
                          <a:solidFill>
                            <a:srgbClr val="FF0000"/>
                          </a:solidFill>
                          <a:effectLst/>
                          <a:latin typeface="Arial" charset="0"/>
                        </a:rPr>
                        <a:t> вызывают у читателя неприятное впечатление. Правильно Вовка подметил, что главное в таланте — это вовсе не красота, которой можно любоваться.</a:t>
                      </a: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200" b="1" i="1" u="none" strike="noStrike" cap="none" normalizeH="0" baseline="0" smtClean="0">
                          <a:ln>
                            <a:noFill/>
                          </a:ln>
                          <a:solidFill>
                            <a:srgbClr val="FF0000"/>
                          </a:solidFill>
                          <a:effectLst/>
                          <a:latin typeface="Arial" charset="0"/>
                        </a:rPr>
                        <a:t>            Действительно, талантливому человеку непременно нужно доброе сердце, чтобы пробуждать в людях лучшее и вызывать только восхищение».</a:t>
                      </a:r>
                      <a:endParaRPr kumimoji="0" lang="ru-RU" sz="1200" b="1" i="0" u="none" strike="noStrike" cap="none" normalizeH="0" baseline="0" smtClean="0">
                        <a:ln>
                          <a:noFill/>
                        </a:ln>
                        <a:solidFill>
                          <a:srgbClr val="FF0000"/>
                        </a:solidFill>
                        <a:effectLst/>
                        <a:latin typeface="Arial" charset="0"/>
                      </a:endParaRP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200" b="1" i="0" u="none" strike="noStrike" cap="none" normalizeH="0" baseline="0" smtClean="0">
                          <a:ln>
                            <a:noFill/>
                          </a:ln>
                          <a:solidFill>
                            <a:srgbClr val="000066"/>
                          </a:solidFill>
                          <a:effectLst/>
                          <a:latin typeface="Arial" charset="0"/>
                        </a:rPr>
                        <a:t>а) непременно</a:t>
                      </a: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200" b="1" i="0" u="none" strike="noStrike" cap="none" normalizeH="0" baseline="0" smtClean="0">
                          <a:ln>
                            <a:noFill/>
                          </a:ln>
                          <a:solidFill>
                            <a:srgbClr val="000066"/>
                          </a:solidFill>
                          <a:effectLst/>
                          <a:latin typeface="Arial" charset="0"/>
                        </a:rPr>
                        <a:t>б) неполноценен, недобрый, неискренность, неприятное</a:t>
                      </a: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200" b="1" i="0" u="none" strike="noStrike" cap="none" normalizeH="0" baseline="0" smtClean="0">
                          <a:ln>
                            <a:noFill/>
                          </a:ln>
                          <a:solidFill>
                            <a:srgbClr val="000066"/>
                          </a:solidFill>
                          <a:effectLst/>
                          <a:latin typeface="Arial" charset="0"/>
                        </a:rPr>
                        <a:t>в) далеко не   </a:t>
                      </a:r>
                      <a:r>
                        <a:rPr kumimoji="0" lang="ru-RU" sz="1200" b="1" i="1" u="none" strike="noStrike" cap="none" normalizeH="0" baseline="0" smtClean="0">
                          <a:ln>
                            <a:noFill/>
                          </a:ln>
                          <a:solidFill>
                            <a:srgbClr val="000066"/>
                          </a:solidFill>
                          <a:effectLst/>
                          <a:latin typeface="Arial" charset="0"/>
                        </a:rPr>
                        <a:t>(самые лучшие)</a:t>
                      </a:r>
                      <a:r>
                        <a:rPr kumimoji="0" lang="ru-RU" sz="1200" b="1" i="0" u="none" strike="noStrike" cap="none" normalizeH="0" baseline="0" smtClean="0">
                          <a:ln>
                            <a:noFill/>
                          </a:ln>
                          <a:solidFill>
                            <a:srgbClr val="000066"/>
                          </a:solidFill>
                          <a:effectLst/>
                          <a:latin typeface="Arial" charset="0"/>
                        </a:rPr>
                        <a:t>, вовсе не  </a:t>
                      </a:r>
                      <a:r>
                        <a:rPr kumimoji="0" lang="ru-RU" sz="1200" b="1" i="1" u="none" strike="noStrike" cap="none" normalizeH="0" baseline="0" smtClean="0">
                          <a:ln>
                            <a:noFill/>
                          </a:ln>
                          <a:solidFill>
                            <a:srgbClr val="000066"/>
                          </a:solidFill>
                          <a:effectLst/>
                          <a:latin typeface="Arial" charset="0"/>
                        </a:rPr>
                        <a:t>(красота)</a:t>
                      </a:r>
                      <a:r>
                        <a:rPr kumimoji="0" lang="ru-RU" sz="2800" b="0" i="0" u="none" strike="noStrike" cap="none" normalizeH="0" baseline="0" smtClean="0">
                          <a:ln>
                            <a:noFill/>
                          </a:ln>
                          <a:solidFill>
                            <a:srgbClr val="000066"/>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4" descr="shutterstock_160578020"/>
          <p:cNvPicPr>
            <a:picLocks noChangeAspect="1" noChangeArrowheads="1"/>
          </p:cNvPicPr>
          <p:nvPr/>
        </p:nvPicPr>
        <p:blipFill>
          <a:blip r:embed="rId2"/>
          <a:srcRect/>
          <a:stretch>
            <a:fillRect/>
          </a:stretch>
        </p:blipFill>
        <p:spPr bwMode="auto">
          <a:xfrm>
            <a:off x="684213" y="476250"/>
            <a:ext cx="3048000" cy="3048000"/>
          </a:xfrm>
          <a:prstGeom prst="rect">
            <a:avLst/>
          </a:prstGeom>
          <a:noFill/>
          <a:ln w="9525">
            <a:noFill/>
            <a:miter lim="800000"/>
            <a:headEnd/>
            <a:tailEnd/>
          </a:ln>
        </p:spPr>
      </p:pic>
      <p:sp>
        <p:nvSpPr>
          <p:cNvPr id="32770" name="WordArt 5"/>
          <p:cNvSpPr>
            <a:spLocks noChangeArrowheads="1" noChangeShapeType="1" noTextEdit="1"/>
          </p:cNvSpPr>
          <p:nvPr/>
        </p:nvSpPr>
        <p:spPr bwMode="auto">
          <a:xfrm>
            <a:off x="1763713" y="3644900"/>
            <a:ext cx="6408737" cy="1079500"/>
          </a:xfrm>
          <a:prstGeom prst="rect">
            <a:avLst/>
          </a:prstGeom>
        </p:spPr>
        <p:txBody>
          <a:bodyPr wrap="none" fromWordArt="1">
            <a:prstTxWarp prst="textPlain">
              <a:avLst>
                <a:gd name="adj" fmla="val 50000"/>
              </a:avLst>
            </a:prstTxWarp>
          </a:bodyPr>
          <a:lstStyle/>
          <a:p>
            <a:pPr algn="ctr"/>
            <a:r>
              <a:rPr lang="ru-RU" sz="3600" kern="10">
                <a:ln w="9525">
                  <a:noFill/>
                  <a:round/>
                  <a:headEnd/>
                  <a:tailEnd/>
                </a:ln>
                <a:solidFill>
                  <a:srgbClr val="FF0000"/>
                </a:solidFill>
                <a:effectLst>
                  <a:outerShdw dist="45791" dir="2021404" algn="ctr" rotWithShape="0">
                    <a:srgbClr val="B2B2B2">
                      <a:alpha val="79999"/>
                    </a:srgbClr>
                  </a:outerShdw>
                </a:effectLst>
                <a:latin typeface="Times New Roman"/>
                <a:cs typeface="Times New Roman"/>
              </a:rPr>
              <a:t>Высоких баллов на экзамене!</a:t>
            </a:r>
          </a:p>
        </p:txBody>
      </p:sp>
      <p:sp>
        <p:nvSpPr>
          <p:cNvPr id="32771" name="WordArt 6"/>
          <p:cNvSpPr>
            <a:spLocks noChangeArrowheads="1" noChangeShapeType="1" noTextEdit="1"/>
          </p:cNvSpPr>
          <p:nvPr/>
        </p:nvSpPr>
        <p:spPr bwMode="auto">
          <a:xfrm>
            <a:off x="395288" y="6453188"/>
            <a:ext cx="8351837" cy="268287"/>
          </a:xfrm>
          <a:prstGeom prst="rect">
            <a:avLst/>
          </a:prstGeom>
        </p:spPr>
        <p:txBody>
          <a:bodyPr wrap="none" fromWordArt="1">
            <a:prstTxWarp prst="textPlain">
              <a:avLst>
                <a:gd name="adj" fmla="val 50000"/>
              </a:avLst>
            </a:prstTxWarp>
          </a:bodyPr>
          <a:lstStyle/>
          <a:p>
            <a:pPr algn="ctr"/>
            <a:r>
              <a:rPr lang="ru-RU" b="1" kern="10">
                <a:ln w="9525">
                  <a:solidFill>
                    <a:srgbClr val="000000"/>
                  </a:solidFill>
                  <a:round/>
                  <a:headEnd/>
                  <a:tailEnd/>
                </a:ln>
                <a:latin typeface="Arial"/>
                <a:cs typeface="Arial"/>
              </a:rPr>
              <a:t>Егораева Г.Т., руководитель департамента методологии АНО НЦИО, Москва</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7" descr="C:\Users\User\Desktop\шаттерсток\shutterstock_382765468.jpg"/>
          <p:cNvPicPr>
            <a:picLocks noChangeAspect="1" noChangeArrowheads="1"/>
          </p:cNvPicPr>
          <p:nvPr>
            <p:ph type="body" idx="1"/>
          </p:nvPr>
        </p:nvPicPr>
        <p:blipFill>
          <a:blip r:embed="rId2"/>
          <a:srcRect/>
          <a:stretch>
            <a:fillRect/>
          </a:stretch>
        </p:blipFill>
        <p:spPr>
          <a:xfrm>
            <a:off x="4932363" y="4437063"/>
            <a:ext cx="3046412" cy="2286000"/>
          </a:xfrm>
        </p:spPr>
      </p:pic>
      <p:sp>
        <p:nvSpPr>
          <p:cNvPr id="15362" name="WordArt 6"/>
          <p:cNvSpPr>
            <a:spLocks noChangeArrowheads="1" noChangeShapeType="1" noTextEdit="1"/>
          </p:cNvSpPr>
          <p:nvPr/>
        </p:nvSpPr>
        <p:spPr bwMode="auto">
          <a:xfrm>
            <a:off x="2795588" y="3144838"/>
            <a:ext cx="3552825" cy="571500"/>
          </a:xfrm>
          <a:prstGeom prst="rect">
            <a:avLst/>
          </a:prstGeom>
        </p:spPr>
        <p:txBody>
          <a:bodyPr wrap="none" fromWordArt="1">
            <a:prstTxWarp prst="textPlain">
              <a:avLst>
                <a:gd name="adj" fmla="val 50000"/>
              </a:avLst>
            </a:prstTxWarp>
          </a:bodyPr>
          <a:lstStyle/>
          <a:p>
            <a:pPr algn="ctr"/>
            <a:r>
              <a:rPr lang="ru-RU" sz="3600" kern="10">
                <a:ln w="9525">
                  <a:noFill/>
                  <a:round/>
                  <a:headEnd/>
                  <a:tailEnd/>
                </a:ln>
                <a:solidFill>
                  <a:srgbClr val="000066"/>
                </a:solidFill>
                <a:effectLst>
                  <a:outerShdw dist="35921" dir="2700000" algn="ctr" rotWithShape="0">
                    <a:srgbClr val="C0C0C0">
                      <a:alpha val="79999"/>
                    </a:srgbClr>
                  </a:outerShdw>
                </a:effectLst>
                <a:latin typeface="Impact"/>
              </a:rPr>
              <a:t>Текст для работы</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5"/>
          <p:cNvSpPr>
            <a:spLocks noGrp="1"/>
          </p:cNvSpPr>
          <p:nvPr>
            <p:ph type="body" idx="1"/>
          </p:nvPr>
        </p:nvSpPr>
        <p:spPr>
          <a:xfrm>
            <a:off x="457200" y="1125538"/>
            <a:ext cx="4114800" cy="5000625"/>
          </a:xfrm>
        </p:spPr>
        <p:txBody>
          <a:bodyPr/>
          <a:lstStyle/>
          <a:p>
            <a:pPr eaLnBrk="1" hangingPunct="1">
              <a:lnSpc>
                <a:spcPct val="80000"/>
              </a:lnSpc>
              <a:buFont typeface="Arial" charset="0"/>
              <a:buNone/>
            </a:pPr>
            <a:r>
              <a:rPr lang="ru-RU" sz="1200" b="1" smtClean="0"/>
              <a:t>Материалы демоверсии ОГЭ 201</a:t>
            </a:r>
            <a:r>
              <a:rPr lang="en-US" sz="1200" b="1" smtClean="0"/>
              <a:t>8</a:t>
            </a:r>
            <a:r>
              <a:rPr lang="ru-RU" sz="1200" b="1" smtClean="0"/>
              <a:t> года и открытого банка заданий ФИПИ</a:t>
            </a:r>
          </a:p>
          <a:p>
            <a:pPr eaLnBrk="1" hangingPunct="1">
              <a:lnSpc>
                <a:spcPct val="80000"/>
              </a:lnSpc>
              <a:buFont typeface="Arial" charset="0"/>
              <a:buNone/>
            </a:pPr>
            <a:r>
              <a:rPr lang="ru-RU" sz="1200" b="1" smtClean="0"/>
              <a:t>«Методические материалы для председателей и членов региональных предметных комиссий по проверке выполнения заданий с развернутым ответом экзаменационных работ ОГЭ 201</a:t>
            </a:r>
            <a:r>
              <a:rPr lang="en-US" sz="1200" b="1" smtClean="0"/>
              <a:t>8</a:t>
            </a:r>
            <a:r>
              <a:rPr lang="ru-RU" sz="1200" b="1" smtClean="0"/>
              <a:t> года»</a:t>
            </a:r>
          </a:p>
          <a:p>
            <a:pPr eaLnBrk="1" hangingPunct="1">
              <a:lnSpc>
                <a:spcPct val="80000"/>
              </a:lnSpc>
              <a:buFont typeface="Arial" charset="0"/>
              <a:buNone/>
            </a:pPr>
            <a:r>
              <a:rPr lang="ru-RU" sz="1200" b="1" smtClean="0"/>
              <a:t>Баранов М.Т. Выбор упражнений для формирования умений и навыков - Русский язык в школе, 1993, № 3 </a:t>
            </a:r>
          </a:p>
          <a:p>
            <a:pPr eaLnBrk="1" hangingPunct="1">
              <a:lnSpc>
                <a:spcPct val="80000"/>
              </a:lnSpc>
              <a:buFont typeface="Arial" charset="0"/>
              <a:buNone/>
            </a:pPr>
            <a:r>
              <a:rPr lang="ru-RU" sz="1200" b="1" smtClean="0"/>
              <a:t>Березина Л.Н. Обучение школьников интерпретации текста в процессе работы над сочинением по русскому языку – Саранск, 2014</a:t>
            </a:r>
          </a:p>
          <a:p>
            <a:pPr eaLnBrk="1" hangingPunct="1">
              <a:lnSpc>
                <a:spcPct val="80000"/>
              </a:lnSpc>
              <a:buFont typeface="Arial" charset="0"/>
              <a:buNone/>
            </a:pPr>
            <a:r>
              <a:rPr lang="ru-RU" sz="1200" b="1" smtClean="0"/>
              <a:t> Валгина Н.С. Теория текста - М.: Логос, 2003</a:t>
            </a:r>
          </a:p>
          <a:p>
            <a:pPr eaLnBrk="1" hangingPunct="1">
              <a:lnSpc>
                <a:spcPct val="80000"/>
              </a:lnSpc>
              <a:buFont typeface="Arial" charset="0"/>
              <a:buNone/>
            </a:pPr>
            <a:r>
              <a:rPr lang="ru-RU" sz="1200" b="1" smtClean="0"/>
              <a:t>Выготский Л.С. Мышление и речь - М.: Лабиринт, 1999 </a:t>
            </a:r>
          </a:p>
          <a:p>
            <a:pPr eaLnBrk="1" hangingPunct="1">
              <a:lnSpc>
                <a:spcPct val="80000"/>
              </a:lnSpc>
              <a:buFont typeface="Arial" charset="0"/>
              <a:buNone/>
            </a:pPr>
            <a:r>
              <a:rPr lang="ru-RU" sz="1200" b="1" smtClean="0"/>
              <a:t>Горшков А.И. Русская стилистика - М.: АСТ: Астрель, 2001 </a:t>
            </a:r>
          </a:p>
          <a:p>
            <a:pPr eaLnBrk="1" hangingPunct="1">
              <a:lnSpc>
                <a:spcPct val="80000"/>
              </a:lnSpc>
              <a:buFont typeface="Arial" charset="0"/>
              <a:buNone/>
            </a:pPr>
            <a:r>
              <a:rPr lang="ru-RU" sz="1200" b="1" smtClean="0"/>
              <a:t>Жинкин Н.И. Язык - речь - творчество - М.: Лабиринт, 1998 </a:t>
            </a:r>
          </a:p>
          <a:p>
            <a:pPr eaLnBrk="1" hangingPunct="1">
              <a:lnSpc>
                <a:spcPct val="80000"/>
              </a:lnSpc>
              <a:buFont typeface="Arial" charset="0"/>
              <a:buNone/>
            </a:pPr>
            <a:r>
              <a:rPr lang="ru-RU" sz="1200" b="1" smtClean="0"/>
              <a:t>Ладыженская Т.А. Обучение устной и письменной речи - М.: Просвещение, 1990 </a:t>
            </a:r>
          </a:p>
          <a:p>
            <a:pPr eaLnBrk="1" hangingPunct="1">
              <a:lnSpc>
                <a:spcPct val="80000"/>
              </a:lnSpc>
              <a:buFont typeface="Arial" charset="0"/>
              <a:buNone/>
            </a:pPr>
            <a:r>
              <a:rPr lang="ru-RU" sz="1200" b="1" smtClean="0"/>
              <a:t>Ладыженская Т.А. Система работы по развитию связной устной речи  - М.: Педагогика, 1974 </a:t>
            </a:r>
          </a:p>
          <a:p>
            <a:pPr eaLnBrk="1" hangingPunct="1">
              <a:lnSpc>
                <a:spcPct val="80000"/>
              </a:lnSpc>
              <a:buFont typeface="Arial" charset="0"/>
              <a:buNone/>
            </a:pPr>
            <a:r>
              <a:rPr lang="ru-RU" sz="1200" b="1" smtClean="0"/>
              <a:t>Ладыженская Т.А. Развивайте дар слова. Факультативный курс «Теория и практика сочинений разных жанров (8-9 классы)» - М.: Просвещение, 1990с. </a:t>
            </a:r>
          </a:p>
          <a:p>
            <a:pPr eaLnBrk="1" hangingPunct="1">
              <a:lnSpc>
                <a:spcPct val="80000"/>
              </a:lnSpc>
              <a:buFont typeface="Arial" charset="0"/>
              <a:buNone/>
            </a:pPr>
            <a:r>
              <a:rPr lang="ru-RU" sz="1200" b="1" smtClean="0"/>
              <a:t>Лосева Л.М. Как строится текст: пособие для учителей - Москва: Просвещение, 1980 </a:t>
            </a:r>
          </a:p>
          <a:p>
            <a:pPr eaLnBrk="1" hangingPunct="1">
              <a:lnSpc>
                <a:spcPct val="80000"/>
              </a:lnSpc>
              <a:buFont typeface="Arial" charset="0"/>
              <a:buNone/>
            </a:pPr>
            <a:r>
              <a:rPr lang="ru-RU" sz="1200" b="1" smtClean="0"/>
              <a:t>Николина Н.А. Филологический анализ текста - М.: Академия, 2003. </a:t>
            </a:r>
          </a:p>
          <a:p>
            <a:pPr eaLnBrk="1" hangingPunct="1">
              <a:lnSpc>
                <a:spcPct val="80000"/>
              </a:lnSpc>
              <a:buFont typeface="Arial" charset="0"/>
              <a:buNone/>
            </a:pPr>
            <a:r>
              <a:rPr lang="ru-RU" sz="1200" b="1" smtClean="0"/>
              <a:t>Щирова И.А. Многомерность текста: понимание и интерпретация  - М.: Книжный дом, 2007.</a:t>
            </a:r>
            <a:r>
              <a:rPr lang="ru-RU" sz="1200" smtClean="0"/>
              <a:t> </a:t>
            </a:r>
          </a:p>
          <a:p>
            <a:pPr eaLnBrk="1" hangingPunct="1">
              <a:lnSpc>
                <a:spcPct val="80000"/>
              </a:lnSpc>
            </a:pPr>
            <a:endParaRPr lang="ru-RU" sz="1200" smtClean="0"/>
          </a:p>
          <a:p>
            <a:pPr>
              <a:lnSpc>
                <a:spcPct val="80000"/>
              </a:lnSpc>
              <a:buFont typeface="Arial" charset="0"/>
              <a:buNone/>
            </a:pPr>
            <a:endParaRPr lang="ru-RU" sz="1200" smtClean="0"/>
          </a:p>
        </p:txBody>
      </p:sp>
      <p:pic>
        <p:nvPicPr>
          <p:cNvPr id="33794" name="Picture 7" descr="shutterstock_140318794"/>
          <p:cNvPicPr>
            <a:picLocks noChangeAspect="1" noChangeArrowheads="1"/>
          </p:cNvPicPr>
          <p:nvPr/>
        </p:nvPicPr>
        <p:blipFill>
          <a:blip r:embed="rId2"/>
          <a:srcRect/>
          <a:stretch>
            <a:fillRect/>
          </a:stretch>
        </p:blipFill>
        <p:spPr bwMode="auto">
          <a:xfrm>
            <a:off x="4500563" y="1219200"/>
            <a:ext cx="3384550" cy="3227388"/>
          </a:xfrm>
          <a:prstGeom prst="rect">
            <a:avLst/>
          </a:prstGeom>
          <a:noFill/>
          <a:ln w="9525">
            <a:noFill/>
            <a:miter lim="800000"/>
            <a:headEnd/>
            <a:tailEnd/>
          </a:ln>
        </p:spPr>
      </p:pic>
      <p:sp>
        <p:nvSpPr>
          <p:cNvPr id="33795" name="WordArt 8"/>
          <p:cNvSpPr>
            <a:spLocks noChangeArrowheads="1" noChangeShapeType="1" noTextEdit="1"/>
          </p:cNvSpPr>
          <p:nvPr/>
        </p:nvSpPr>
        <p:spPr bwMode="auto">
          <a:xfrm>
            <a:off x="1763713" y="333375"/>
            <a:ext cx="3600450" cy="571500"/>
          </a:xfrm>
          <a:prstGeom prst="rect">
            <a:avLst/>
          </a:prstGeom>
        </p:spPr>
        <p:txBody>
          <a:bodyPr wrap="none" fromWordArt="1">
            <a:prstTxWarp prst="textPlain">
              <a:avLst>
                <a:gd name="adj" fmla="val 50000"/>
              </a:avLst>
            </a:prstTxWarp>
          </a:bodyPr>
          <a:lstStyle/>
          <a:p>
            <a:pPr algn="ctr"/>
            <a:r>
              <a:rPr lang="ru-RU" sz="3600" kern="10">
                <a:ln w="9525">
                  <a:noFill/>
                  <a:round/>
                  <a:headEnd/>
                  <a:tailEnd/>
                </a:ln>
                <a:solidFill>
                  <a:srgbClr val="FF0000"/>
                </a:solidFill>
                <a:effectLst>
                  <a:outerShdw dist="35921" dir="2700000" algn="ctr" rotWithShape="0">
                    <a:srgbClr val="C0C0C0">
                      <a:alpha val="79999"/>
                    </a:srgbClr>
                  </a:outerShdw>
                </a:effectLst>
                <a:latin typeface="Impact"/>
              </a:rPr>
              <a:t>Литература</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Grp="1"/>
          </p:cNvSpPr>
          <p:nvPr>
            <p:ph type="body" idx="1"/>
          </p:nvPr>
        </p:nvSpPr>
        <p:spPr>
          <a:xfrm>
            <a:off x="107950" y="115888"/>
            <a:ext cx="8928100" cy="6626225"/>
          </a:xfrm>
        </p:spPr>
        <p:txBody>
          <a:bodyPr/>
          <a:lstStyle/>
          <a:p>
            <a:pPr>
              <a:lnSpc>
                <a:spcPct val="80000"/>
              </a:lnSpc>
              <a:buFont typeface="Arial" charset="0"/>
              <a:buNone/>
            </a:pPr>
            <a:r>
              <a:rPr lang="ru-RU" sz="1400" smtClean="0"/>
              <a:t>               </a:t>
            </a:r>
            <a:r>
              <a:rPr lang="ru-RU" sz="1400" smtClean="0">
                <a:latin typeface="Arial" charset="0"/>
              </a:rPr>
              <a:t>(1)Тамара Ивановна, наша классный руководитель, объявила: в последний учебный день четверти уроков не будет, класс соберётся на чаепитие и каждый расскажет о таланте одного из одноклассников. (2)Предполагалось, что это поможет нам лучше узнать друг друга и с хорошим настроением уйти на зимние каникулы. (3)Было решено разбиться на пары по принципу соседства по партам. (4)Без партнёра по заданию остался один Вовка Жуков, в одиночестве занимавший последнюю парту третьего ряда — он плохо успевал, заикался и, наверное, поэтому держался особняком. (5)Ни в нашем классе, ни вне его у Жука, похоже, не было друзей, а нас, честно говоря, не заботило его одиночество: подумаешь, в каждом классе есть такой странный тихоня-троечник.</a:t>
            </a:r>
          </a:p>
          <a:p>
            <a:pPr>
              <a:lnSpc>
                <a:spcPct val="80000"/>
              </a:lnSpc>
              <a:buFont typeface="Arial" charset="0"/>
              <a:buNone/>
            </a:pPr>
            <a:r>
              <a:rPr lang="ru-RU" sz="1400" smtClean="0">
                <a:latin typeface="Arial" charset="0"/>
              </a:rPr>
              <a:t>          — (6) Ну а тебе, Вова, — задумавшись на секунду, пожала плечами учительница, — даже не знаю, что и делать. (7)Расскажешь нам о каком-нибудь человеке, чьим талантом ты восхищаешься.</a:t>
            </a:r>
          </a:p>
          <a:p>
            <a:pPr>
              <a:lnSpc>
                <a:spcPct val="80000"/>
              </a:lnSpc>
              <a:buFont typeface="Arial" charset="0"/>
              <a:buNone/>
            </a:pPr>
            <a:r>
              <a:rPr lang="ru-RU" sz="1400" smtClean="0">
                <a:latin typeface="Arial" charset="0"/>
              </a:rPr>
              <a:t>            — (8) Жук?! (9)Восхищается?! (10)Да он и слова-то такого не знает! — усмехнулся Макс Смирнов, капитан школьной баскетбольной команды. — (11)Он может только на нашу Лебедеву глазеть, не отрываясь, да, Катька?</a:t>
            </a:r>
          </a:p>
          <a:p>
            <a:pPr>
              <a:lnSpc>
                <a:spcPct val="80000"/>
              </a:lnSpc>
              <a:buFont typeface="Arial" charset="0"/>
              <a:buNone/>
            </a:pPr>
            <a:r>
              <a:rPr lang="ru-RU" sz="1400" smtClean="0">
                <a:latin typeface="Arial" charset="0"/>
              </a:rPr>
              <a:t>              (12)Вовка залился краской и почему-то с ужасом посмотрел на Катю: наверное, до этого момента он не понимал, что все в классе давно заметили, что первую красавицу параллели Лебедеву он выбрал предметом своего безмолвного обожания. (13)Он вызывался внеочередным добровольцем на дежурства по классу, когда подходила её очередь, ему же приписывалось авторство подкинутого однажды Кате в пенал двустишия, написанного простым карандашом на обрывке тетрадного листа: «Мне светло и хорошо, что на свете ты живёшь».</a:t>
            </a:r>
          </a:p>
          <a:p>
            <a:pPr>
              <a:lnSpc>
                <a:spcPct val="80000"/>
              </a:lnSpc>
              <a:buFont typeface="Arial" charset="0"/>
              <a:buNone/>
            </a:pPr>
            <a:r>
              <a:rPr lang="ru-RU" sz="1400" smtClean="0">
                <a:latin typeface="Arial" charset="0"/>
              </a:rPr>
              <a:t>       — (14)Ему же светло и хорошо от тебя становится, — не унимался Смирнов, — про тебя и напишет! (15)В стихах!</a:t>
            </a:r>
          </a:p>
          <a:p>
            <a:pPr>
              <a:lnSpc>
                <a:spcPct val="80000"/>
              </a:lnSpc>
              <a:buFont typeface="Arial" charset="0"/>
              <a:buNone/>
            </a:pPr>
            <a:r>
              <a:rPr lang="ru-RU" sz="1400" smtClean="0">
                <a:latin typeface="Arial" charset="0"/>
              </a:rPr>
              <a:t>     —(16) Да больно нужны мне его стихи, — скривилась Лебедева, — тоже мне, талант нашёлся!</a:t>
            </a:r>
          </a:p>
          <a:p>
            <a:pPr>
              <a:lnSpc>
                <a:spcPct val="80000"/>
              </a:lnSpc>
              <a:buFont typeface="Arial" charset="0"/>
              <a:buNone/>
            </a:pPr>
            <a:r>
              <a:rPr lang="ru-RU" sz="1400" smtClean="0">
                <a:latin typeface="Arial" charset="0"/>
              </a:rPr>
              <a:t>          — (17) Ну, раз талант, может, про него ты и поведаешь народу? (18) Только для этого Жуку придётся тебе про себя рассказать, а у него это не очень хорошо получается, п-п-правда, Ж-ж-жук?</a:t>
            </a:r>
          </a:p>
          <a:p>
            <a:pPr>
              <a:lnSpc>
                <a:spcPct val="80000"/>
              </a:lnSpc>
              <a:buFont typeface="Arial" charset="0"/>
              <a:buNone/>
            </a:pPr>
            <a:r>
              <a:rPr lang="ru-RU" sz="1400" smtClean="0">
                <a:latin typeface="Arial" charset="0"/>
              </a:rPr>
              <a:t>           (19)Вовка сдёрнул со спинки стула портфель и выбежал из класса, оглушительно хлопнув дверью.</a:t>
            </a:r>
          </a:p>
          <a:p>
            <a:pPr>
              <a:lnSpc>
                <a:spcPct val="80000"/>
              </a:lnSpc>
              <a:buFont typeface="Arial" charset="0"/>
              <a:buNone/>
            </a:pPr>
            <a:r>
              <a:rPr lang="ru-RU" sz="1400" smtClean="0">
                <a:latin typeface="Arial" charset="0"/>
              </a:rPr>
              <a:t>        — (20) Псих, — бросила ему вслед Лебедева.</a:t>
            </a:r>
          </a:p>
          <a:p>
            <a:pPr>
              <a:lnSpc>
                <a:spcPct val="80000"/>
              </a:lnSpc>
              <a:buFont typeface="Arial" charset="0"/>
              <a:buNone/>
            </a:pPr>
            <a:r>
              <a:rPr lang="ru-RU" sz="1400" smtClean="0">
                <a:latin typeface="Arial" charset="0"/>
              </a:rPr>
              <a:t>(21)Никто из нас не сомневался: несмотря на издёвки Смирнова, Жук свой рассказ посвятит ей. (22)И дело было не только в Катиной красоте. (23)Она действительно была талантлива: прекрасно пела, рисовала, хорошо училась. (24)А ещё Катя вышивала живописные букеты, которые в рамках дарила учителям и избранным подругам, предварительно подписывая с обратной стороны: «Е.Н. Лебедева». (25)Она хвасталась, что дома у неё целая коллекция: «Мой восхитительный сад» — так она называла её, и один папин коллега даже обещал организовать выставку её работ. (26)Однажды она принесла несколько из них в класс, восхищалась: «Кажется, что они живые, правда? (27)Только жаль, что не пахнут!»</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3"/>
          <p:cNvSpPr>
            <a:spLocks noGrp="1"/>
          </p:cNvSpPr>
          <p:nvPr>
            <p:ph type="body" idx="1"/>
          </p:nvPr>
        </p:nvSpPr>
        <p:spPr>
          <a:xfrm>
            <a:off x="107950" y="188913"/>
            <a:ext cx="8856663" cy="6553200"/>
          </a:xfrm>
        </p:spPr>
        <p:txBody>
          <a:bodyPr/>
          <a:lstStyle/>
          <a:p>
            <a:pPr>
              <a:lnSpc>
                <a:spcPct val="80000"/>
              </a:lnSpc>
              <a:buFont typeface="Arial" charset="0"/>
              <a:buNone/>
            </a:pPr>
            <a:r>
              <a:rPr lang="ru-RU" sz="1400" smtClean="0">
                <a:latin typeface="Arial" charset="0"/>
              </a:rPr>
              <a:t>       (28)В такой рекламе, впрочем, Катина вышивка не нуждалась: её сад был действительно прекрасным.</a:t>
            </a:r>
          </a:p>
          <a:p>
            <a:pPr>
              <a:lnSpc>
                <a:spcPct val="80000"/>
              </a:lnSpc>
              <a:buFont typeface="Arial" charset="0"/>
              <a:buNone/>
            </a:pPr>
            <a:r>
              <a:rPr lang="ru-RU" sz="1400" smtClean="0">
                <a:latin typeface="Arial" charset="0"/>
              </a:rPr>
              <a:t>        (29)Поэтому в день чаепития Катя справедливо ждала два рассказа, посвящённых себе.</a:t>
            </a:r>
          </a:p>
          <a:p>
            <a:pPr>
              <a:lnSpc>
                <a:spcPct val="80000"/>
              </a:lnSpc>
              <a:buFont typeface="Arial" charset="0"/>
              <a:buNone/>
            </a:pPr>
            <a:r>
              <a:rPr lang="ru-RU" sz="1400" smtClean="0">
                <a:latin typeface="Arial" charset="0"/>
              </a:rPr>
              <a:t>         (30)За партами, сдвинутыми в общий стол нашими талантливыми спортивными ребятами, уже собрался весь класс. (31)Вовка опаздывал, и было принято решение начать без него. (32)Мы выступали по очереди и уплетали выпечку, принесённую нашими талантливыми хозяйственными девочками. (33)За хвалебными речами мы не сразу заметили, как в класс вошла Вовкина мать. (34)Она дождалась, пока мы обратим на неё внимание, и сказала учительнице: «Вова слёг с гриппом и не смог прийти. (35)Он просил передать вам сочинение».</a:t>
            </a:r>
          </a:p>
          <a:p>
            <a:pPr>
              <a:lnSpc>
                <a:spcPct val="80000"/>
              </a:lnSpc>
              <a:buFont typeface="Arial" charset="0"/>
              <a:buNone/>
            </a:pPr>
            <a:r>
              <a:rPr lang="ru-RU" sz="1400" smtClean="0">
                <a:latin typeface="Arial" charset="0"/>
              </a:rPr>
              <a:t>— (36) О-о-о! (37)Читайте, читайте! — закричал Смирнов.— (38) Ода Лебедевой, часть вторая!</a:t>
            </a:r>
          </a:p>
          <a:p>
            <a:pPr>
              <a:lnSpc>
                <a:spcPct val="80000"/>
              </a:lnSpc>
              <a:buFont typeface="Arial" charset="0"/>
              <a:buNone/>
            </a:pPr>
            <a:r>
              <a:rPr lang="ru-RU" sz="1400" smtClean="0">
                <a:latin typeface="Arial" charset="0"/>
              </a:rPr>
              <a:t>        (39)Мы повернулись к учительнице, которая стояла у дверей. (40)Повернулись все, кроме Кати. (41)Она выглядела скучающей: класс уже удостоился чести увидеть её новую вышивку, иллюстрировавшую рассказ подруги о таланте красавицы.</a:t>
            </a:r>
          </a:p>
          <a:p>
            <a:pPr>
              <a:lnSpc>
                <a:spcPct val="80000"/>
              </a:lnSpc>
              <a:buFont typeface="Arial" charset="0"/>
              <a:buNone/>
            </a:pPr>
            <a:r>
              <a:rPr lang="ru-RU" sz="1400" smtClean="0">
                <a:latin typeface="Arial" charset="0"/>
              </a:rPr>
              <a:t>        (42)Тамара Ивановна разгладила в руках листок с сочинением:</a:t>
            </a:r>
          </a:p>
          <a:p>
            <a:pPr>
              <a:lnSpc>
                <a:spcPct val="80000"/>
              </a:lnSpc>
              <a:buFont typeface="Arial" charset="0"/>
              <a:buNone/>
            </a:pPr>
            <a:r>
              <a:rPr lang="ru-RU" sz="1400" smtClean="0">
                <a:latin typeface="Arial" charset="0"/>
              </a:rPr>
              <a:t>           «Талант — это дар, который выделяет человека из остальных. (43)У меня нет таланта, и я ничем не выделяюсь. (44)Я иногда думаю, зачем я прожил вот этот день, если я ничего не умею создавать или изобретать? (45)Но я знаю одного человека, у которого, как мне кажется, есть настоящий талант. (46)Благодаря ей, я понял, что в нём главное — не только красота, которой можно любоваться. (47)Каждый день я прихожу в школу и я вижу, как замечателен её талант. (48)И особенно прекрасны её цветы…»</a:t>
            </a:r>
          </a:p>
          <a:p>
            <a:pPr>
              <a:lnSpc>
                <a:spcPct val="80000"/>
              </a:lnSpc>
              <a:buFont typeface="Arial" charset="0"/>
              <a:buNone/>
            </a:pPr>
            <a:r>
              <a:rPr lang="ru-RU" sz="1400" smtClean="0">
                <a:latin typeface="Arial" charset="0"/>
              </a:rPr>
              <a:t>— (49) Ну то-о-очно, про меня! — с притворным недовольством протянула Катя.</a:t>
            </a:r>
          </a:p>
          <a:p>
            <a:pPr>
              <a:lnSpc>
                <a:spcPct val="80000"/>
              </a:lnSpc>
              <a:buFont typeface="Arial" charset="0"/>
              <a:buNone/>
            </a:pPr>
            <a:r>
              <a:rPr lang="ru-RU" sz="1400" smtClean="0">
                <a:latin typeface="Arial" charset="0"/>
              </a:rPr>
              <a:t>       (50)«…Цветы, которые она высадила в горшках на подоконниках. (51)Самым талантливым человеком я считаю нашу школьную уборщицу Веру Павловну. (52)Она самая добрая в нашей школе, а настоящий талант без доброты — это как мёртвые цветы, которые даже не пахнут».</a:t>
            </a:r>
          </a:p>
          <a:p>
            <a:pPr>
              <a:lnSpc>
                <a:spcPct val="80000"/>
              </a:lnSpc>
              <a:buFont typeface="Arial" charset="0"/>
              <a:buNone/>
            </a:pPr>
            <a:r>
              <a:rPr lang="ru-RU" sz="1400" smtClean="0">
                <a:latin typeface="Arial" charset="0"/>
              </a:rPr>
              <a:t>(53)Гробовую тишину, воцарившуюся в классе, нарушила учительница:</a:t>
            </a:r>
          </a:p>
          <a:p>
            <a:pPr>
              <a:lnSpc>
                <a:spcPct val="80000"/>
              </a:lnSpc>
              <a:buFont typeface="Arial" charset="0"/>
              <a:buNone/>
            </a:pPr>
            <a:r>
              <a:rPr lang="ru-RU" sz="1400" smtClean="0">
                <a:latin typeface="Arial" charset="0"/>
              </a:rPr>
              <a:t>— (54) Молодец, Жуков! (55)Какой же ты, оказывается, молодец!</a:t>
            </a:r>
            <a:endParaRPr lang="ru-RU" sz="1400" i="1" smtClean="0">
              <a:latin typeface="Arial" charset="0"/>
            </a:endParaRPr>
          </a:p>
          <a:p>
            <a:pPr>
              <a:lnSpc>
                <a:spcPct val="80000"/>
              </a:lnSpc>
              <a:buFont typeface="Arial" charset="0"/>
              <a:buNone/>
            </a:pPr>
            <a:r>
              <a:rPr lang="ru-RU" sz="1400" i="1" smtClean="0">
                <a:latin typeface="Arial" charset="0"/>
              </a:rPr>
              <a:t>                                                                                                   (По О. Павловой)</a:t>
            </a:r>
            <a:endParaRPr lang="ru-RU" sz="1400" smtClean="0">
              <a:latin typeface="Arial" charset="0"/>
            </a:endParaRPr>
          </a:p>
          <a:p>
            <a:pPr>
              <a:lnSpc>
                <a:spcPct val="80000"/>
              </a:lnSpc>
              <a:buFont typeface="Arial" charset="0"/>
              <a:buNone/>
            </a:pPr>
            <a:r>
              <a:rPr lang="ru-RU" sz="1400" smtClean="0">
                <a:latin typeface="Arial" charset="0"/>
              </a:rPr>
              <a:t/>
            </a:r>
            <a:br>
              <a:rPr lang="ru-RU" sz="1400" smtClean="0">
                <a:latin typeface="Arial" charset="0"/>
              </a:rPr>
            </a:br>
            <a:endParaRPr lang="ru-RU" sz="1400" i="1" smtClean="0">
              <a:latin typeface="Arial"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4"/>
          <p:cNvSpPr>
            <a:spLocks noGrp="1"/>
          </p:cNvSpPr>
          <p:nvPr>
            <p:ph type="body" idx="1"/>
          </p:nvPr>
        </p:nvSpPr>
        <p:spPr>
          <a:xfrm>
            <a:off x="2916238" y="333375"/>
            <a:ext cx="5770562" cy="5792788"/>
          </a:xfrm>
        </p:spPr>
        <p:txBody>
          <a:bodyPr/>
          <a:lstStyle/>
          <a:p>
            <a:pPr>
              <a:lnSpc>
                <a:spcPct val="90000"/>
              </a:lnSpc>
              <a:buFont typeface="Arial" charset="0"/>
              <a:buNone/>
            </a:pPr>
            <a:r>
              <a:rPr lang="ru-RU" sz="2400" smtClean="0">
                <a:latin typeface="Arial" charset="0"/>
              </a:rPr>
              <a:t>        </a:t>
            </a:r>
            <a:r>
              <a:rPr lang="ru-RU" sz="2000" smtClean="0">
                <a:latin typeface="Arial" charset="0"/>
              </a:rPr>
              <a:t>Напишите сочинение-рассуждение.</a:t>
            </a:r>
          </a:p>
          <a:p>
            <a:pPr>
              <a:lnSpc>
                <a:spcPct val="90000"/>
              </a:lnSpc>
              <a:buFont typeface="Arial" charset="0"/>
              <a:buNone/>
            </a:pPr>
            <a:r>
              <a:rPr lang="ru-RU" sz="2000" smtClean="0">
                <a:latin typeface="Arial" charset="0"/>
              </a:rPr>
              <a:t>        Объясните, как вы понимаете смысл </a:t>
            </a:r>
            <a:r>
              <a:rPr lang="ru-RU" sz="2000" b="1" smtClean="0">
                <a:latin typeface="Arial" charset="0"/>
              </a:rPr>
              <a:t>предложения 52: «</a:t>
            </a:r>
            <a:r>
              <a:rPr lang="ru-RU" sz="2000" smtClean="0">
                <a:latin typeface="Arial" charset="0"/>
              </a:rPr>
              <a:t>Она самая добрая в нашей школе, а </a:t>
            </a:r>
            <a:r>
              <a:rPr lang="ru-RU" sz="2000" b="1" i="1" smtClean="0">
                <a:solidFill>
                  <a:srgbClr val="FF0000"/>
                </a:solidFill>
                <a:latin typeface="Arial" charset="0"/>
              </a:rPr>
              <a:t>настоящий талант без доброты — это как мёртвые цветы, которые даже не пахнут</a:t>
            </a:r>
            <a:r>
              <a:rPr lang="ru-RU" sz="2000" b="1" smtClean="0">
                <a:solidFill>
                  <a:srgbClr val="FF0000"/>
                </a:solidFill>
                <a:latin typeface="Arial" charset="0"/>
              </a:rPr>
              <a:t>».</a:t>
            </a:r>
            <a:endParaRPr lang="ru-RU" sz="2000" smtClean="0">
              <a:solidFill>
                <a:srgbClr val="FF0000"/>
              </a:solidFill>
              <a:latin typeface="Arial" charset="0"/>
            </a:endParaRPr>
          </a:p>
          <a:p>
            <a:pPr>
              <a:lnSpc>
                <a:spcPct val="90000"/>
              </a:lnSpc>
              <a:buFont typeface="Arial" charset="0"/>
              <a:buNone/>
            </a:pPr>
            <a:r>
              <a:rPr lang="ru-RU" sz="2000" smtClean="0">
                <a:latin typeface="Arial" charset="0"/>
              </a:rPr>
              <a:t>        Приведите в сочинении </a:t>
            </a:r>
            <a:r>
              <a:rPr lang="ru-RU" sz="2000" b="1" smtClean="0">
                <a:latin typeface="Arial" charset="0"/>
              </a:rPr>
              <a:t>два</a:t>
            </a:r>
            <a:r>
              <a:rPr lang="ru-RU" sz="2000" smtClean="0">
                <a:latin typeface="Arial" charset="0"/>
              </a:rPr>
              <a:t> аргумента из прочитанного текста, подтверждающих Ваши рассуждения. Приводя примеры, указывайте номера нужных предложений или применяйте цитирование. Объём сочинения должен составлять не менее 70 слов.</a:t>
            </a:r>
          </a:p>
          <a:p>
            <a:pPr>
              <a:lnSpc>
                <a:spcPct val="90000"/>
              </a:lnSpc>
              <a:buFont typeface="Arial" charset="0"/>
              <a:buNone/>
            </a:pPr>
            <a:r>
              <a:rPr lang="ru-RU" sz="2000" smtClean="0">
                <a:latin typeface="Arial" charset="0"/>
              </a:rPr>
              <a:t>        Если сочинение представляет собой пересказанный или полностью переписанный исходный текст без каких бы то ни было комментариев, то такая работа оценивается нулём баллов. Сочинение пишите аккуратно, разборчивым почерком.</a:t>
            </a:r>
          </a:p>
        </p:txBody>
      </p:sp>
      <p:pic>
        <p:nvPicPr>
          <p:cNvPr id="18434" name="Picture 5" descr="shutterstock_96855733"/>
          <p:cNvPicPr>
            <a:picLocks noChangeAspect="1" noChangeArrowheads="1"/>
          </p:cNvPicPr>
          <p:nvPr/>
        </p:nvPicPr>
        <p:blipFill>
          <a:blip r:embed="rId2"/>
          <a:srcRect/>
          <a:stretch>
            <a:fillRect/>
          </a:stretch>
        </p:blipFill>
        <p:spPr bwMode="auto">
          <a:xfrm>
            <a:off x="755650" y="2060575"/>
            <a:ext cx="2325688" cy="30480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3"/>
          <p:cNvSpPr>
            <a:spLocks noGrp="1"/>
          </p:cNvSpPr>
          <p:nvPr>
            <p:ph type="body" idx="1"/>
          </p:nvPr>
        </p:nvSpPr>
        <p:spPr>
          <a:xfrm>
            <a:off x="2195513" y="404813"/>
            <a:ext cx="6264275" cy="5505450"/>
          </a:xfrm>
        </p:spPr>
        <p:txBody>
          <a:bodyPr/>
          <a:lstStyle/>
          <a:p>
            <a:pPr>
              <a:lnSpc>
                <a:spcPct val="80000"/>
              </a:lnSpc>
              <a:buFont typeface="Arial" charset="0"/>
              <a:buNone/>
            </a:pPr>
            <a:r>
              <a:rPr lang="ru-RU" sz="800" b="1" smtClean="0">
                <a:solidFill>
                  <a:srgbClr val="FF0000"/>
                </a:solidFill>
              </a:rPr>
              <a:t>       </a:t>
            </a:r>
            <a:r>
              <a:rPr lang="ru-RU" sz="1600" b="1" smtClean="0">
                <a:solidFill>
                  <a:srgbClr val="FF0000"/>
                </a:solidFill>
                <a:latin typeface="Arial" charset="0"/>
              </a:rPr>
              <a:t>Задание 1. Внимательно прочитайте высказывания известных людей о таланте. Укажите номера тех афоризмов, которые созвучны идее текста.</a:t>
            </a:r>
            <a:endParaRPr lang="ru-RU" sz="1600" i="1" smtClean="0">
              <a:solidFill>
                <a:srgbClr val="FF0000"/>
              </a:solidFill>
              <a:latin typeface="Arial" charset="0"/>
            </a:endParaRPr>
          </a:p>
          <a:p>
            <a:pPr>
              <a:lnSpc>
                <a:spcPct val="80000"/>
              </a:lnSpc>
              <a:buFont typeface="Arial" charset="0"/>
              <a:buNone/>
            </a:pPr>
            <a:r>
              <a:rPr lang="ru-RU" sz="1600" i="1" smtClean="0">
                <a:latin typeface="Arial" charset="0"/>
              </a:rPr>
              <a:t>1</a:t>
            </a:r>
            <a:r>
              <a:rPr lang="ru-RU" sz="1600" smtClean="0">
                <a:latin typeface="Arial" charset="0"/>
              </a:rPr>
              <a:t>)</a:t>
            </a:r>
            <a:r>
              <a:rPr lang="ru-RU" sz="1600" i="1" smtClean="0">
                <a:latin typeface="Arial" charset="0"/>
              </a:rPr>
              <a:t> Таланту нужно сочувствие, ему нужно, чтоб его понимали.</a:t>
            </a:r>
          </a:p>
          <a:p>
            <a:pPr algn="ctr">
              <a:lnSpc>
                <a:spcPct val="80000"/>
              </a:lnSpc>
              <a:buFont typeface="Arial" charset="0"/>
              <a:buNone/>
            </a:pPr>
            <a:r>
              <a:rPr lang="ru-RU" sz="1600" i="1" smtClean="0">
                <a:latin typeface="Arial" charset="0"/>
              </a:rPr>
              <a:t>Ф. Достоевский</a:t>
            </a:r>
          </a:p>
          <a:p>
            <a:pPr>
              <a:lnSpc>
                <a:spcPct val="80000"/>
              </a:lnSpc>
              <a:buFont typeface="Arial" charset="0"/>
              <a:buNone/>
            </a:pPr>
            <a:r>
              <a:rPr lang="ru-RU" sz="1600" i="1" smtClean="0">
                <a:latin typeface="Arial" charset="0"/>
              </a:rPr>
              <a:t>2</a:t>
            </a:r>
            <a:r>
              <a:rPr lang="ru-RU" sz="1600" smtClean="0">
                <a:latin typeface="Arial" charset="0"/>
              </a:rPr>
              <a:t>)</a:t>
            </a:r>
            <a:r>
              <a:rPr lang="ru-RU" sz="1600" i="1" smtClean="0">
                <a:latin typeface="Arial" charset="0"/>
              </a:rPr>
              <a:t> Сердце — вот истинный рычаг всего великого.</a:t>
            </a:r>
          </a:p>
          <a:p>
            <a:pPr algn="ctr">
              <a:lnSpc>
                <a:spcPct val="80000"/>
              </a:lnSpc>
              <a:buFont typeface="Arial" charset="0"/>
              <a:buNone/>
            </a:pPr>
            <a:r>
              <a:rPr lang="ru-RU" sz="1600" i="1" smtClean="0">
                <a:latin typeface="Arial" charset="0"/>
              </a:rPr>
              <a:t>Л. Бетховен</a:t>
            </a:r>
          </a:p>
          <a:p>
            <a:pPr>
              <a:lnSpc>
                <a:spcPct val="80000"/>
              </a:lnSpc>
              <a:buFont typeface="Arial" charset="0"/>
              <a:buNone/>
            </a:pPr>
            <a:r>
              <a:rPr lang="ru-RU" sz="1600" i="1" smtClean="0">
                <a:latin typeface="Arial" charset="0"/>
              </a:rPr>
              <a:t>3</a:t>
            </a:r>
            <a:r>
              <a:rPr lang="ru-RU" sz="1600" smtClean="0">
                <a:latin typeface="Arial" charset="0"/>
              </a:rPr>
              <a:t>)</a:t>
            </a:r>
            <a:r>
              <a:rPr lang="ru-RU" sz="1600" i="1" smtClean="0">
                <a:latin typeface="Arial" charset="0"/>
              </a:rPr>
              <a:t> Чтобы красоту создать, надо самому быть чистым душой.</a:t>
            </a:r>
          </a:p>
          <a:p>
            <a:pPr algn="ctr">
              <a:lnSpc>
                <a:spcPct val="80000"/>
              </a:lnSpc>
              <a:buFont typeface="Arial" charset="0"/>
              <a:buNone/>
            </a:pPr>
            <a:r>
              <a:rPr lang="ru-RU" sz="1600" i="1" smtClean="0">
                <a:latin typeface="Arial" charset="0"/>
              </a:rPr>
              <a:t>М. Глинка</a:t>
            </a:r>
          </a:p>
          <a:p>
            <a:pPr>
              <a:lnSpc>
                <a:spcPct val="80000"/>
              </a:lnSpc>
              <a:buFont typeface="Arial" charset="0"/>
              <a:buNone/>
            </a:pPr>
            <a:r>
              <a:rPr lang="ru-RU" sz="1600" i="1" smtClean="0">
                <a:latin typeface="Arial" charset="0"/>
              </a:rPr>
              <a:t>4</a:t>
            </a:r>
            <a:r>
              <a:rPr lang="ru-RU" sz="1600" smtClean="0">
                <a:latin typeface="Arial" charset="0"/>
              </a:rPr>
              <a:t>)</a:t>
            </a:r>
            <a:r>
              <a:rPr lang="ru-RU" sz="1600" i="1" smtClean="0">
                <a:latin typeface="Arial" charset="0"/>
              </a:rPr>
              <a:t> В этом мире есть только одна вещь, перед которой нужно преклоняться, — это — гений, и лишь одна, перед которой следует пасть на колени, — это доброта.</a:t>
            </a:r>
          </a:p>
          <a:p>
            <a:pPr algn="ctr">
              <a:lnSpc>
                <a:spcPct val="80000"/>
              </a:lnSpc>
              <a:buFont typeface="Arial" charset="0"/>
              <a:buNone/>
            </a:pPr>
            <a:r>
              <a:rPr lang="ru-RU" sz="1600" i="1" smtClean="0">
                <a:latin typeface="Arial" charset="0"/>
              </a:rPr>
              <a:t>В. Гюго</a:t>
            </a:r>
          </a:p>
          <a:p>
            <a:pPr>
              <a:lnSpc>
                <a:spcPct val="80000"/>
              </a:lnSpc>
              <a:buFont typeface="Arial" charset="0"/>
              <a:buNone/>
            </a:pPr>
            <a:r>
              <a:rPr lang="ru-RU" sz="1600" i="1" smtClean="0">
                <a:latin typeface="Arial" charset="0"/>
              </a:rPr>
              <a:t>5</a:t>
            </a:r>
            <a:r>
              <a:rPr lang="ru-RU" sz="1600" smtClean="0">
                <a:latin typeface="Arial" charset="0"/>
              </a:rPr>
              <a:t>)</a:t>
            </a:r>
            <a:r>
              <a:rPr lang="ru-RU" sz="1600" i="1" smtClean="0">
                <a:latin typeface="Arial" charset="0"/>
              </a:rPr>
              <a:t> Талант не нужно подталкивать сзади и не нужно тянуть за руку. Он сам находит себе дорогу и сам оказывается впереди всех.</a:t>
            </a:r>
          </a:p>
          <a:p>
            <a:pPr algn="ctr">
              <a:lnSpc>
                <a:spcPct val="80000"/>
              </a:lnSpc>
              <a:buFont typeface="Arial" charset="0"/>
              <a:buNone/>
            </a:pPr>
            <a:r>
              <a:rPr lang="ru-RU" sz="1600" i="1" smtClean="0">
                <a:latin typeface="Arial" charset="0"/>
              </a:rPr>
              <a:t>Р. Гамзатов</a:t>
            </a:r>
          </a:p>
          <a:p>
            <a:pPr>
              <a:lnSpc>
                <a:spcPct val="80000"/>
              </a:lnSpc>
              <a:buFont typeface="Arial" charset="0"/>
              <a:buNone/>
            </a:pPr>
            <a:r>
              <a:rPr lang="ru-RU" sz="1600" i="1" smtClean="0">
                <a:latin typeface="Arial" charset="0"/>
              </a:rPr>
              <a:t>6</a:t>
            </a:r>
            <a:r>
              <a:rPr lang="ru-RU" sz="1600" smtClean="0">
                <a:latin typeface="Arial" charset="0"/>
              </a:rPr>
              <a:t>)</a:t>
            </a:r>
            <a:r>
              <a:rPr lang="ru-RU" sz="1600" i="1" smtClean="0">
                <a:latin typeface="Arial" charset="0"/>
              </a:rPr>
              <a:t> Талант — это вера в себя, в свою силу.</a:t>
            </a:r>
          </a:p>
          <a:p>
            <a:pPr algn="ctr">
              <a:lnSpc>
                <a:spcPct val="80000"/>
              </a:lnSpc>
              <a:buFont typeface="Arial" charset="0"/>
              <a:buNone/>
            </a:pPr>
            <a:r>
              <a:rPr lang="ru-RU" sz="1600" i="1" smtClean="0">
                <a:latin typeface="Arial" charset="0"/>
              </a:rPr>
              <a:t>М. Горький</a:t>
            </a:r>
          </a:p>
          <a:p>
            <a:pPr>
              <a:lnSpc>
                <a:spcPct val="80000"/>
              </a:lnSpc>
              <a:buFont typeface="Arial" charset="0"/>
              <a:buNone/>
            </a:pPr>
            <a:r>
              <a:rPr lang="ru-RU" sz="1600" i="1" smtClean="0">
                <a:latin typeface="Arial" charset="0"/>
              </a:rPr>
              <a:t>7</a:t>
            </a:r>
            <a:r>
              <a:rPr lang="ru-RU" sz="1600" smtClean="0">
                <a:latin typeface="Arial" charset="0"/>
              </a:rPr>
              <a:t>)</a:t>
            </a:r>
            <a:r>
              <a:rPr lang="ru-RU" sz="1600" i="1" smtClean="0">
                <a:latin typeface="Arial" charset="0"/>
              </a:rPr>
              <a:t> Характер — власть над самим собой, талант — власть над другими.</a:t>
            </a:r>
          </a:p>
          <a:p>
            <a:pPr algn="ctr">
              <a:lnSpc>
                <a:spcPct val="80000"/>
              </a:lnSpc>
              <a:buFont typeface="Arial" charset="0"/>
              <a:buNone/>
            </a:pPr>
            <a:r>
              <a:rPr lang="ru-RU" sz="1600" i="1" smtClean="0">
                <a:latin typeface="Arial" charset="0"/>
              </a:rPr>
              <a:t>В. Ключевский</a:t>
            </a:r>
            <a:endParaRPr lang="ru-RU" sz="1600" smtClean="0">
              <a:latin typeface="Arial" charset="0"/>
            </a:endParaRPr>
          </a:p>
          <a:p>
            <a:pPr algn="ctr">
              <a:lnSpc>
                <a:spcPct val="80000"/>
              </a:lnSpc>
              <a:buFont typeface="Arial" charset="0"/>
              <a:buNone/>
            </a:pPr>
            <a:r>
              <a:rPr lang="ru-RU" sz="1600" smtClean="0">
                <a:latin typeface="Arial" charset="0"/>
              </a:rPr>
              <a:t>	</a:t>
            </a:r>
          </a:p>
          <a:p>
            <a:pPr>
              <a:lnSpc>
                <a:spcPct val="80000"/>
              </a:lnSpc>
              <a:buFont typeface="Arial" charset="0"/>
              <a:buNone/>
            </a:pPr>
            <a:r>
              <a:rPr lang="ru-RU" sz="900" smtClean="0">
                <a:latin typeface="Arial" charset="0"/>
              </a:rPr>
              <a:t>	</a:t>
            </a:r>
          </a:p>
          <a:p>
            <a:pPr>
              <a:lnSpc>
                <a:spcPct val="80000"/>
              </a:lnSpc>
              <a:buFont typeface="Arial" charset="0"/>
              <a:buNone/>
            </a:pPr>
            <a:r>
              <a:rPr lang="ru-RU" sz="900" smtClean="0">
                <a:latin typeface="Arial" charset="0"/>
              </a:rPr>
              <a:t>	 </a:t>
            </a:r>
          </a:p>
        </p:txBody>
      </p:sp>
      <p:pic>
        <p:nvPicPr>
          <p:cNvPr id="19458" name="Picture 4" descr="shutterstock_97951511"/>
          <p:cNvPicPr>
            <a:picLocks noChangeAspect="1" noChangeArrowheads="1"/>
          </p:cNvPicPr>
          <p:nvPr/>
        </p:nvPicPr>
        <p:blipFill>
          <a:blip r:embed="rId2"/>
          <a:srcRect/>
          <a:stretch>
            <a:fillRect/>
          </a:stretch>
        </p:blipFill>
        <p:spPr bwMode="auto">
          <a:xfrm>
            <a:off x="0" y="2133600"/>
            <a:ext cx="2051050" cy="30480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3"/>
          <p:cNvSpPr>
            <a:spLocks noGrp="1"/>
          </p:cNvSpPr>
          <p:nvPr>
            <p:ph type="body" idx="1"/>
          </p:nvPr>
        </p:nvSpPr>
        <p:spPr>
          <a:xfrm>
            <a:off x="457200" y="836613"/>
            <a:ext cx="5194300" cy="5289550"/>
          </a:xfrm>
        </p:spPr>
        <p:txBody>
          <a:bodyPr/>
          <a:lstStyle/>
          <a:p>
            <a:pPr>
              <a:buFont typeface="Arial" charset="0"/>
              <a:buNone/>
            </a:pPr>
            <a:r>
              <a:rPr lang="ru-RU" sz="2800" b="1" smtClean="0"/>
              <a:t>      </a:t>
            </a:r>
            <a:r>
              <a:rPr lang="ru-RU" sz="1800" b="1" smtClean="0">
                <a:solidFill>
                  <a:srgbClr val="FF0000"/>
                </a:solidFill>
                <a:latin typeface="Arial" charset="0"/>
              </a:rPr>
              <a:t>Задание 2. Сформулируйте тезис Вашего сочинения-рассуждения, обратившись к лексическому значению использованных во фрагменте слов: </a:t>
            </a:r>
            <a:r>
              <a:rPr lang="ru-RU" sz="2800" b="1" i="1" smtClean="0">
                <a:solidFill>
                  <a:srgbClr val="000066"/>
                </a:solidFill>
              </a:rPr>
              <a:t>«…настоящий </a:t>
            </a:r>
            <a:r>
              <a:rPr lang="ru-RU" sz="2800" b="1" i="1" u="sng" smtClean="0">
                <a:solidFill>
                  <a:srgbClr val="000066"/>
                </a:solidFill>
              </a:rPr>
              <a:t>талант</a:t>
            </a:r>
            <a:r>
              <a:rPr lang="ru-RU" sz="2800" b="1" i="1" smtClean="0">
                <a:solidFill>
                  <a:srgbClr val="000066"/>
                </a:solidFill>
              </a:rPr>
              <a:t> без </a:t>
            </a:r>
            <a:r>
              <a:rPr lang="ru-RU" sz="2800" b="1" i="1" u="sng" smtClean="0">
                <a:solidFill>
                  <a:srgbClr val="000066"/>
                </a:solidFill>
              </a:rPr>
              <a:t>доброты </a:t>
            </a:r>
            <a:r>
              <a:rPr lang="ru-RU" sz="2800" b="1" i="1" smtClean="0">
                <a:solidFill>
                  <a:srgbClr val="000066"/>
                </a:solidFill>
              </a:rPr>
              <a:t>— это как мёртвые цветы, которые даже не пахнут» </a:t>
            </a:r>
            <a:endParaRPr lang="ru-RU" sz="1800" b="1" smtClean="0">
              <a:solidFill>
                <a:srgbClr val="FF0000"/>
              </a:solidFill>
              <a:latin typeface="Arial" charset="0"/>
            </a:endParaRPr>
          </a:p>
          <a:p>
            <a:pPr>
              <a:buFont typeface="Arial" charset="0"/>
              <a:buNone/>
            </a:pPr>
            <a:r>
              <a:rPr lang="ru-RU" sz="2800" b="1" smtClean="0"/>
              <a:t>_____________________________________</a:t>
            </a:r>
          </a:p>
          <a:p>
            <a:pPr>
              <a:buFont typeface="Arial" charset="0"/>
              <a:buNone/>
            </a:pPr>
            <a:r>
              <a:rPr lang="ru-RU" sz="2800" b="1" smtClean="0"/>
              <a:t>_____________________________________</a:t>
            </a:r>
          </a:p>
        </p:txBody>
      </p:sp>
      <p:pic>
        <p:nvPicPr>
          <p:cNvPr id="20482" name="Picture 4" descr="shutterstock_148116716[1]"/>
          <p:cNvPicPr>
            <a:picLocks noChangeAspect="1" noChangeArrowheads="1"/>
          </p:cNvPicPr>
          <p:nvPr/>
        </p:nvPicPr>
        <p:blipFill>
          <a:blip r:embed="rId2"/>
          <a:srcRect/>
          <a:stretch>
            <a:fillRect/>
          </a:stretch>
        </p:blipFill>
        <p:spPr bwMode="auto">
          <a:xfrm>
            <a:off x="5867400" y="2708275"/>
            <a:ext cx="3048000" cy="2471738"/>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4"/>
          <p:cNvSpPr>
            <a:spLocks noGrp="1"/>
          </p:cNvSpPr>
          <p:nvPr>
            <p:ph type="body" idx="1"/>
          </p:nvPr>
        </p:nvSpPr>
        <p:spPr>
          <a:xfrm>
            <a:off x="1979613" y="260350"/>
            <a:ext cx="6985000" cy="6408738"/>
          </a:xfrm>
        </p:spPr>
        <p:txBody>
          <a:bodyPr/>
          <a:lstStyle/>
          <a:p>
            <a:pPr>
              <a:lnSpc>
                <a:spcPct val="80000"/>
              </a:lnSpc>
              <a:buFont typeface="Arial" charset="0"/>
              <a:buNone/>
            </a:pPr>
            <a:r>
              <a:rPr lang="ru-RU" sz="1800" b="1" smtClean="0">
                <a:solidFill>
                  <a:srgbClr val="FF0000"/>
                </a:solidFill>
              </a:rPr>
              <a:t>Задание 3. Выберите из предложенных ниже фрагментов подходящий для истолкования смысла указанной фразы.</a:t>
            </a:r>
            <a:endParaRPr lang="ru-RU" sz="1800" b="1" i="1" smtClean="0">
              <a:solidFill>
                <a:srgbClr val="FF0000"/>
              </a:solidFill>
            </a:endParaRPr>
          </a:p>
          <a:p>
            <a:pPr>
              <a:lnSpc>
                <a:spcPct val="80000"/>
              </a:lnSpc>
              <a:buFont typeface="Arial" charset="0"/>
              <a:buNone/>
            </a:pPr>
            <a:r>
              <a:rPr lang="ru-RU" sz="1800" b="1" i="1" smtClean="0"/>
              <a:t>«</a:t>
            </a:r>
            <a:r>
              <a:rPr lang="ru-RU" sz="1800" b="1" i="1" smtClean="0">
                <a:solidFill>
                  <a:srgbClr val="000066"/>
                </a:solidFill>
              </a:rPr>
              <a:t>Я понимаю фразу «…настоящий талант без доброты — это как мёртвые цветы, которые даже не пахнут» следующим образом:</a:t>
            </a:r>
            <a:endParaRPr lang="ru-RU" sz="1800" smtClean="0">
              <a:solidFill>
                <a:srgbClr val="000066"/>
              </a:solidFill>
            </a:endParaRPr>
          </a:p>
          <a:p>
            <a:pPr>
              <a:lnSpc>
                <a:spcPct val="80000"/>
              </a:lnSpc>
              <a:buFont typeface="Arial" charset="0"/>
              <a:buNone/>
            </a:pPr>
            <a:r>
              <a:rPr lang="ru-RU" sz="1800" smtClean="0"/>
              <a:t>	___________________________________________________________</a:t>
            </a:r>
          </a:p>
          <a:p>
            <a:pPr>
              <a:lnSpc>
                <a:spcPct val="80000"/>
              </a:lnSpc>
              <a:buFont typeface="Arial" charset="0"/>
              <a:buNone/>
            </a:pPr>
            <a:r>
              <a:rPr lang="ru-RU" sz="1800" smtClean="0"/>
              <a:t>______________________________________________________________</a:t>
            </a:r>
          </a:p>
          <a:p>
            <a:pPr>
              <a:lnSpc>
                <a:spcPct val="80000"/>
              </a:lnSpc>
              <a:buFont typeface="Arial" charset="0"/>
              <a:buNone/>
            </a:pPr>
            <a:r>
              <a:rPr lang="ru-RU" sz="1800" smtClean="0"/>
              <a:t>________________________________________________________________	</a:t>
            </a:r>
          </a:p>
          <a:p>
            <a:pPr>
              <a:lnSpc>
                <a:spcPct val="80000"/>
              </a:lnSpc>
              <a:buFont typeface="Arial" charset="0"/>
              <a:buNone/>
            </a:pPr>
            <a:r>
              <a:rPr lang="ru-RU" sz="1800" smtClean="0"/>
              <a:t>	</a:t>
            </a:r>
          </a:p>
          <a:p>
            <a:pPr>
              <a:lnSpc>
                <a:spcPct val="80000"/>
              </a:lnSpc>
              <a:buFont typeface="Arial" charset="0"/>
              <a:buNone/>
            </a:pPr>
            <a:r>
              <a:rPr lang="ru-RU" sz="1800" smtClean="0"/>
              <a:t>	</a:t>
            </a:r>
            <a:endParaRPr lang="ru-RU" sz="1800" i="1" smtClean="0"/>
          </a:p>
          <a:p>
            <a:pPr>
              <a:lnSpc>
                <a:spcPct val="80000"/>
              </a:lnSpc>
              <a:buFont typeface="Arial" charset="0"/>
              <a:buNone/>
            </a:pPr>
            <a:r>
              <a:rPr lang="ru-RU" sz="1800" i="1" smtClean="0"/>
              <a:t>а</a:t>
            </a:r>
            <a:r>
              <a:rPr lang="ru-RU" sz="1800" smtClean="0"/>
              <a:t>)</a:t>
            </a:r>
            <a:r>
              <a:rPr lang="ru-RU" sz="1800" i="1" smtClean="0"/>
              <a:t> Талантливые люди живут среди нас, а мы зачастую не понимаем их, порой завидуем и плохо о них отзываемся. Ценить нужно всего человека, со всеми его достоинством и недостатками, а не за какие- то качества!</a:t>
            </a:r>
          </a:p>
          <a:p>
            <a:pPr>
              <a:lnSpc>
                <a:spcPct val="80000"/>
              </a:lnSpc>
              <a:buFont typeface="Arial" charset="0"/>
              <a:buNone/>
            </a:pPr>
            <a:r>
              <a:rPr lang="ru-RU" sz="1800" i="1" smtClean="0"/>
              <a:t>б</a:t>
            </a:r>
            <a:r>
              <a:rPr lang="ru-RU" sz="1800" smtClean="0"/>
              <a:t>)</a:t>
            </a:r>
            <a:r>
              <a:rPr lang="ru-RU" sz="1800" i="1" smtClean="0"/>
              <a:t> Отсутствие доброты, зазнайство никому нельзя прощать, даже талантливому человеку. Он живёт среди людей и должен уважать их чувства.</a:t>
            </a:r>
          </a:p>
          <a:p>
            <a:pPr>
              <a:lnSpc>
                <a:spcPct val="80000"/>
              </a:lnSpc>
              <a:buFont typeface="Arial" charset="0"/>
              <a:buNone/>
            </a:pPr>
            <a:r>
              <a:rPr lang="ru-RU" sz="1800" i="1" smtClean="0"/>
              <a:t>в</a:t>
            </a:r>
            <a:r>
              <a:rPr lang="ru-RU" sz="1800" smtClean="0"/>
              <a:t>)</a:t>
            </a:r>
            <a:r>
              <a:rPr lang="ru-RU" sz="1800" i="1" smtClean="0"/>
              <a:t> Талантом, безусловно, я восхищаюсь, а к человеку отношусь так, как того заслуживают его человеческие качества.</a:t>
            </a:r>
          </a:p>
          <a:p>
            <a:pPr>
              <a:lnSpc>
                <a:spcPct val="80000"/>
              </a:lnSpc>
              <a:buFont typeface="Arial" charset="0"/>
              <a:buNone/>
            </a:pPr>
            <a:r>
              <a:rPr lang="ru-RU" sz="1800" i="1" smtClean="0"/>
              <a:t>г</a:t>
            </a:r>
            <a:r>
              <a:rPr lang="ru-RU" sz="1800" smtClean="0"/>
              <a:t>)</a:t>
            </a:r>
            <a:r>
              <a:rPr lang="ru-RU" sz="1800" i="1" smtClean="0"/>
              <a:t> Как прекрасный цветок немыслим без чудесного аромата, так и талант неполноценен без человечности, душевности. Недобрый творец может пробуждать в других людях не самые лучшие чувства.</a:t>
            </a:r>
          </a:p>
        </p:txBody>
      </p:sp>
      <p:pic>
        <p:nvPicPr>
          <p:cNvPr id="21506" name="Picture 5" descr="shutterstock_148565933[1]"/>
          <p:cNvPicPr>
            <a:picLocks noChangeAspect="1" noChangeArrowheads="1"/>
          </p:cNvPicPr>
          <p:nvPr/>
        </p:nvPicPr>
        <p:blipFill>
          <a:blip r:embed="rId2"/>
          <a:srcRect/>
          <a:stretch>
            <a:fillRect/>
          </a:stretch>
        </p:blipFill>
        <p:spPr bwMode="auto">
          <a:xfrm>
            <a:off x="0" y="1916113"/>
            <a:ext cx="1979613" cy="30480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p:nvPr>
        </p:nvSpPr>
        <p:spPr/>
        <p:txBody>
          <a:bodyPr/>
          <a:lstStyle/>
          <a:p>
            <a:r>
              <a:rPr lang="ru-RU" sz="1600" b="1" smtClean="0">
                <a:solidFill>
                  <a:srgbClr val="FF0000"/>
                </a:solidFill>
                <a:latin typeface="Arial" charset="0"/>
              </a:rPr>
              <a:t>Задание 4. Вы знаете, что в художественном тексте действия героя, его поступки, речь, манера поведения служат средством характеристики. Подчеркните в предложениях те слова или словосочетания, которые помогают понять основные черты характера Кати Лебедевой. Назовите их.</a:t>
            </a:r>
          </a:p>
        </p:txBody>
      </p:sp>
      <p:graphicFrame>
        <p:nvGraphicFramePr>
          <p:cNvPr id="31768" name="Group 24"/>
          <p:cNvGraphicFramePr>
            <a:graphicFrameLocks noGrp="1"/>
          </p:cNvGraphicFramePr>
          <p:nvPr>
            <p:ph idx="1"/>
          </p:nvPr>
        </p:nvGraphicFramePr>
        <p:xfrm>
          <a:off x="107950" y="1600200"/>
          <a:ext cx="7200900" cy="4525963"/>
        </p:xfrm>
        <a:graphic>
          <a:graphicData uri="http://schemas.openxmlformats.org/drawingml/2006/table">
            <a:tbl>
              <a:tblPr/>
              <a:tblGrid>
                <a:gridCol w="3600450"/>
                <a:gridCol w="3600450"/>
              </a:tblGrid>
              <a:tr h="4525963">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600" b="0" i="0" u="none" strike="noStrike" cap="none" normalizeH="0" baseline="0" smtClean="0">
                          <a:ln>
                            <a:noFill/>
                          </a:ln>
                          <a:solidFill>
                            <a:schemeClr val="tx1"/>
                          </a:solidFill>
                          <a:effectLst/>
                          <a:latin typeface="Arial" charset="0"/>
                        </a:rPr>
                        <a:t>(23)Она действительно была талантлива: прекрасно пела, рисовала, хорошо училась. (24)А ещё Катя вышивала живописные букеты, которые в рамках дарила учителям и избранным подругам, предварительно подписывая с обратной стороны: «Е.Н. Лебедева». (25)Она хвасталась, что дома у неё целая коллекция: «Мой восхитительный сад» — так она называла её, и один папин коллега даже обещал организовать выставку её работ. (26)Однажды она принесла несколько из них в класс, восхищалась: «Кажется, что они живые, правда? (27)Только жаль, что они не пахнут!»</a:t>
                      </a:r>
                      <a:r>
                        <a:rPr kumimoji="0" lang="ru-RU" sz="1600" b="0" i="0" u="none" strike="noStrike" cap="none" normalizeH="0" baseline="0" smtClean="0">
                          <a:ln>
                            <a:noFill/>
                          </a:ln>
                          <a:solidFill>
                            <a:schemeClr val="tx1"/>
                          </a:solidFill>
                          <a:effectLst/>
                          <a:latin typeface="Calibri"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600" b="0" i="0" u="none" strike="noStrike" cap="none" normalizeH="0" baseline="0" smtClean="0">
                          <a:ln>
                            <a:noFill/>
                          </a:ln>
                          <a:solidFill>
                            <a:schemeClr val="tx1"/>
                          </a:solidFill>
                          <a:effectLst/>
                          <a:latin typeface="Arial" charset="0"/>
                        </a:rPr>
                        <a:t>— (16) Да больно нужны мне его стихи, — скривилась Лебедева, — тоже мне, талант нашёлся!</a:t>
                      </a: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600" b="0" i="0" u="none" strike="noStrike" cap="none" normalizeH="0" baseline="0" smtClean="0">
                          <a:ln>
                            <a:noFill/>
                          </a:ln>
                          <a:solidFill>
                            <a:schemeClr val="tx1"/>
                          </a:solidFill>
                          <a:effectLst/>
                          <a:latin typeface="Arial" charset="0"/>
                        </a:rPr>
                        <a:t>— (20) Псих, — бросила ему вслед Лебедева.</a:t>
                      </a: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600" b="0" i="0" u="none" strike="noStrike" cap="none" normalizeH="0" baseline="0" smtClean="0">
                          <a:ln>
                            <a:noFill/>
                          </a:ln>
                          <a:solidFill>
                            <a:schemeClr val="tx1"/>
                          </a:solidFill>
                          <a:effectLst/>
                          <a:latin typeface="Arial" charset="0"/>
                        </a:rPr>
                        <a:t>(29)…В день чаепития Катя справедливо ждала два рассказа, посвящённых себе.</a:t>
                      </a: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600" b="0" i="0" u="none" strike="noStrike" cap="none" normalizeH="0" baseline="0" smtClean="0">
                          <a:ln>
                            <a:noFill/>
                          </a:ln>
                          <a:solidFill>
                            <a:schemeClr val="tx1"/>
                          </a:solidFill>
                          <a:effectLst/>
                          <a:latin typeface="Arial" charset="0"/>
                        </a:rPr>
                        <a:t>(40)Повернулись все, кроме Кати. (41)Она выглядела скучающей: класс уже удостоился чести увидеть её новую вышивку, иллюстрировавшую рассказ подруги о таланте красавицы.</a:t>
                      </a: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600" b="0" i="0" u="none" strike="noStrike" cap="none" normalizeH="0" baseline="0" smtClean="0">
                          <a:ln>
                            <a:noFill/>
                          </a:ln>
                          <a:solidFill>
                            <a:schemeClr val="tx1"/>
                          </a:solidFill>
                          <a:effectLst/>
                          <a:latin typeface="Arial" charset="0"/>
                        </a:rPr>
                        <a:t>— (49) Ну то-о-очно, про меня! — с притворным недовольством протянула Катя.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22538" name="Picture 25" descr="shutterstock_148655033"/>
          <p:cNvPicPr>
            <a:picLocks noChangeAspect="1" noChangeArrowheads="1"/>
          </p:cNvPicPr>
          <p:nvPr/>
        </p:nvPicPr>
        <p:blipFill>
          <a:blip r:embed="rId2"/>
          <a:srcRect/>
          <a:stretch>
            <a:fillRect/>
          </a:stretch>
        </p:blipFill>
        <p:spPr bwMode="auto">
          <a:xfrm>
            <a:off x="7451725" y="2636838"/>
            <a:ext cx="1350963" cy="23876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TotalTime>
  <Words>2360</Words>
  <Application>Microsoft Office PowerPoint</Application>
  <PresentationFormat>Экран (4:3)</PresentationFormat>
  <Paragraphs>166</Paragraphs>
  <Slides>20</Slides>
  <Notes>0</Notes>
  <HiddenSlides>0</HiddenSlides>
  <MMClips>0</MMClips>
  <ScaleCrop>false</ScaleCrop>
  <HeadingPairs>
    <vt:vector size="6" baseType="variant">
      <vt:variant>
        <vt:lpstr>Использованные шрифты</vt:lpstr>
      </vt:variant>
      <vt:variant>
        <vt:i4>3</vt:i4>
      </vt:variant>
      <vt:variant>
        <vt:lpstr>Шаблон оформления</vt:lpstr>
      </vt:variant>
      <vt:variant>
        <vt:i4>1</vt:i4>
      </vt:variant>
      <vt:variant>
        <vt:lpstr>Заголовки слайдов</vt:lpstr>
      </vt:variant>
      <vt:variant>
        <vt:i4>20</vt:i4>
      </vt:variant>
    </vt:vector>
  </HeadingPairs>
  <TitlesOfParts>
    <vt:vector size="24" baseType="lpstr">
      <vt:lpstr>Arial</vt:lpstr>
      <vt:lpstr>Calibri</vt:lpstr>
      <vt:lpstr>Wingdings 2</vt:lpstr>
      <vt:lpstr>Тема Office</vt:lpstr>
      <vt:lpstr>Слайд 1</vt:lpstr>
      <vt:lpstr>Слайд 2</vt:lpstr>
      <vt:lpstr>Слайд 3</vt:lpstr>
      <vt:lpstr>Слайд 4</vt:lpstr>
      <vt:lpstr>Слайд 5</vt:lpstr>
      <vt:lpstr>Слайд 6</vt:lpstr>
      <vt:lpstr>Слайд 7</vt:lpstr>
      <vt:lpstr>Слайд 8</vt:lpstr>
      <vt:lpstr>Задание 4. Вы знаете, что в художественном тексте действия героя, его поступки, речь, манера поведения служат средством характеристики. Подчеркните в предложениях те слова или словосочетания, которые помогают понять основные черты характера Кати Лебедевой. Назовите их.</vt:lpstr>
      <vt:lpstr>Слайд 10</vt:lpstr>
      <vt:lpstr>Слайд 11</vt:lpstr>
      <vt:lpstr>Слайд 12</vt:lpstr>
      <vt:lpstr>Слайд 13</vt:lpstr>
      <vt:lpstr>Слайд 14</vt:lpstr>
      <vt:lpstr>Слайд 15</vt:lpstr>
      <vt:lpstr>Слайд 16</vt:lpstr>
      <vt:lpstr>Слайд 17</vt:lpstr>
      <vt:lpstr>Ответы к заданиям</vt:lpstr>
      <vt:lpstr>Слайд 19</vt:lpstr>
      <vt:lpstr>Слайд 20</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g.egoraeva</cp:lastModifiedBy>
  <cp:revision>7</cp:revision>
  <dcterms:created xsi:type="dcterms:W3CDTF">2016-05-24T04:16:23Z</dcterms:created>
  <dcterms:modified xsi:type="dcterms:W3CDTF">2018-07-18T09:49:15Z</dcterms:modified>
</cp:coreProperties>
</file>