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МБОУ «Лицей №9»                                                                                                                      структурное подразделение – детский сад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51508"/>
            <a:ext cx="81369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prstClr val="white"/>
              </a:solidFill>
              <a:effectLst>
                <a:glow rad="139700">
                  <a:srgbClr val="4BACC6">
                    <a:satMod val="175000"/>
                    <a:alpha val="40000"/>
                  </a:srgb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prstClr val="white"/>
              </a:solidFill>
              <a:effectLst>
                <a:glow rad="139700">
                  <a:srgbClr val="4BACC6">
                    <a:satMod val="175000"/>
                    <a:alpha val="40000"/>
                  </a:srgb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Основные </a:t>
            </a:r>
            <a:r>
              <a:rPr lang="ru-RU" sz="2400" b="1" dirty="0">
                <a:solidFill>
                  <a:schemeClr val="accent1"/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формы работы с детьми </a:t>
            </a:r>
            <a:r>
              <a:rPr lang="ru-RU" sz="2400" b="1" dirty="0" smtClean="0">
                <a:solidFill>
                  <a:schemeClr val="accent1"/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                по </a:t>
            </a:r>
            <a:r>
              <a:rPr lang="ru-RU" sz="2400" b="1" dirty="0">
                <a:solidFill>
                  <a:schemeClr val="accent1"/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развитию </a:t>
            </a:r>
            <a:endParaRPr lang="ru-RU" sz="2400" b="1" dirty="0" smtClean="0">
              <a:solidFill>
                <a:schemeClr val="accent1"/>
              </a:solidFill>
              <a:effectLst>
                <a:glow rad="139700">
                  <a:srgbClr val="4BACC6">
                    <a:satMod val="175000"/>
                    <a:alpha val="40000"/>
                  </a:srgb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познавательно </a:t>
            </a:r>
            <a:r>
              <a:rPr lang="ru-RU" sz="2400" b="1" dirty="0">
                <a:solidFill>
                  <a:schemeClr val="accent1"/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– исследовательской </a:t>
            </a:r>
            <a:r>
              <a:rPr lang="ru-RU" sz="2400" b="1" dirty="0" smtClean="0">
                <a:solidFill>
                  <a:schemeClr val="accent1"/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деятельности  </a:t>
            </a:r>
          </a:p>
          <a:p>
            <a:pPr algn="ctr"/>
            <a:endParaRPr lang="ru-RU" sz="2400" b="1" i="1" dirty="0">
              <a:solidFill>
                <a:prstClr val="white"/>
              </a:solidFill>
              <a:effectLst>
                <a:glow rad="139700">
                  <a:srgbClr val="4BACC6">
                    <a:satMod val="175000"/>
                    <a:alpha val="40000"/>
                  </a:srgb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prstClr val="white"/>
              </a:solidFill>
              <a:effectLst>
                <a:glow rad="139700">
                  <a:srgbClr val="4BACC6">
                    <a:satMod val="175000"/>
                    <a:alpha val="40000"/>
                  </a:srgb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prstClr val="white"/>
              </a:solidFill>
              <a:effectLst>
                <a:glow rad="139700">
                  <a:srgbClr val="4BACC6">
                    <a:satMod val="175000"/>
                    <a:alpha val="40000"/>
                  </a:srgb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prstClr val="white"/>
              </a:solidFill>
              <a:effectLst>
                <a:glow rad="139700">
                  <a:srgbClr val="4BACC6">
                    <a:satMod val="175000"/>
                    <a:alpha val="40000"/>
                  </a:srgb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dirty="0" smtClean="0"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Старший воспитатель:</a:t>
            </a:r>
          </a:p>
          <a:p>
            <a:pPr algn="r"/>
            <a:r>
              <a:rPr lang="ru-RU" dirty="0" smtClean="0"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Калинина Р.А.</a:t>
            </a:r>
          </a:p>
          <a:p>
            <a:pPr algn="r"/>
            <a:endParaRPr lang="ru-RU" dirty="0">
              <a:effectLst>
                <a:glow rad="139700">
                  <a:srgbClr val="4BACC6">
                    <a:satMod val="175000"/>
                    <a:alpha val="40000"/>
                  </a:srgb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endParaRPr lang="ru-RU" dirty="0" smtClean="0">
              <a:effectLst>
                <a:glow rad="139700">
                  <a:srgbClr val="4BACC6">
                    <a:satMod val="175000"/>
                    <a:alpha val="40000"/>
                  </a:srgb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dirty="0" smtClean="0"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Воронеж – 2015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56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Анн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" y="0"/>
            <a:ext cx="911225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29600" cy="1143000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Основные формы работы с детьми по развитию познавательно – исследовательской деятельности</a:t>
            </a:r>
            <a:endParaRPr lang="ru-RU" b="1" i="1" dirty="0"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91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u125.vladmou.ru/files/dou125/images/photos/medium/e8c9365730b715053f01b535530cf4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FFFF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 деятельность, которая позволяет ребенку моделировать в своем сознании картину мира, основанную на собственных наблюдениях, ответах, установлении взаимозависимостей, закономерностей и т.д. Вызывает интерес к исследованию.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dob.1september.ru/2001/08/3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082359" cy="60722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Познавательно – исследовательская деятельность детей дошкольного возраста – один из видов культурных практик, с помощью которых ребенок познает окружающий мир</a:t>
            </a:r>
            <a:endParaRPr lang="ru-RU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428596" y="1500174"/>
            <a:ext cx="2138362" cy="5715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Содержание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6643702" y="1500174"/>
            <a:ext cx="2130425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Психологический комфорт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8" name="Rectangle 50"/>
          <p:cNvSpPr>
            <a:spLocks noChangeArrowheads="1"/>
          </p:cNvSpPr>
          <p:nvPr/>
        </p:nvSpPr>
        <p:spPr bwMode="auto">
          <a:xfrm>
            <a:off x="3500430" y="1500174"/>
            <a:ext cx="2514600" cy="121444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Развивающая предметно- пространственная среда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7" name="Rectangle 49"/>
          <p:cNvSpPr>
            <a:spLocks noChangeArrowheads="1"/>
          </p:cNvSpPr>
          <p:nvPr/>
        </p:nvSpPr>
        <p:spPr bwMode="auto">
          <a:xfrm>
            <a:off x="3286116" y="3000372"/>
            <a:ext cx="2928958" cy="733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Центры экспериментирования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6" name="Rectangle 48"/>
          <p:cNvSpPr>
            <a:spLocks noChangeArrowheads="1"/>
          </p:cNvSpPr>
          <p:nvPr/>
        </p:nvSpPr>
        <p:spPr bwMode="auto">
          <a:xfrm>
            <a:off x="214282" y="2714620"/>
            <a:ext cx="2571768" cy="17145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1412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Картотека экспериментов (цель, содержание, оборудование, фиксирование результата)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5" name="Rectangle 47"/>
          <p:cNvSpPr>
            <a:spLocks noChangeArrowheads="1"/>
          </p:cNvSpPr>
          <p:nvPr/>
        </p:nvSpPr>
        <p:spPr bwMode="auto">
          <a:xfrm>
            <a:off x="6500826" y="2571744"/>
            <a:ext cx="2428892" cy="1857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Личностно – ориентированный подход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4" name="Rectangle 46"/>
          <p:cNvSpPr>
            <a:spLocks noChangeArrowheads="1"/>
          </p:cNvSpPr>
          <p:nvPr/>
        </p:nvSpPr>
        <p:spPr bwMode="auto">
          <a:xfrm>
            <a:off x="3714744" y="4071942"/>
            <a:ext cx="2101850" cy="11430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 меняются, находятся в свободном доступе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214282" y="4643446"/>
            <a:ext cx="2571769" cy="13652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Комплексно-тематическое планирование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Интеграция ОО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6500826" y="4643446"/>
            <a:ext cx="2428892" cy="12938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– партнер, всегда рядом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Поддержание интереса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64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65" name="Rectangle 57"/>
          <p:cNvSpPr>
            <a:spLocks noChangeArrowheads="1"/>
          </p:cNvSpPr>
          <p:nvPr/>
        </p:nvSpPr>
        <p:spPr bwMode="auto">
          <a:xfrm>
            <a:off x="571472" y="428604"/>
            <a:ext cx="832964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–педагогические условия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развития детского экспериментирования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Прямая со стрелкой 50"/>
          <p:cNvCxnSpPr/>
          <p:nvPr/>
        </p:nvCxnSpPr>
        <p:spPr>
          <a:xfrm rot="5400000">
            <a:off x="4214811" y="1714489"/>
            <a:ext cx="10001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17455" idx="2"/>
            <a:endCxn id="17452" idx="0"/>
          </p:cNvCxnSpPr>
          <p:nvPr/>
        </p:nvCxnSpPr>
        <p:spPr>
          <a:xfrm rot="5400000">
            <a:off x="7608115" y="453628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17459" idx="2"/>
            <a:endCxn id="17455" idx="0"/>
          </p:cNvCxnSpPr>
          <p:nvPr/>
        </p:nvCxnSpPr>
        <p:spPr>
          <a:xfrm rot="16200000" flipH="1">
            <a:off x="7497779" y="2354251"/>
            <a:ext cx="428628" cy="63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17460" idx="2"/>
            <a:endCxn id="17456" idx="0"/>
          </p:cNvCxnSpPr>
          <p:nvPr/>
        </p:nvCxnSpPr>
        <p:spPr>
          <a:xfrm rot="16200000" flipH="1">
            <a:off x="1177500" y="2391954"/>
            <a:ext cx="642942" cy="23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17456" idx="2"/>
            <a:endCxn id="17453" idx="0"/>
          </p:cNvCxnSpPr>
          <p:nvPr/>
        </p:nvCxnSpPr>
        <p:spPr>
          <a:xfrm rot="16200000" flipH="1">
            <a:off x="1393009" y="4536288"/>
            <a:ext cx="21431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17458" idx="2"/>
            <a:endCxn id="17457" idx="0"/>
          </p:cNvCxnSpPr>
          <p:nvPr/>
        </p:nvCxnSpPr>
        <p:spPr>
          <a:xfrm flipH="1">
            <a:off x="4750595" y="2714620"/>
            <a:ext cx="7135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>
            <a:stCxn id="17457" idx="2"/>
            <a:endCxn id="17454" idx="0"/>
          </p:cNvCxnSpPr>
          <p:nvPr/>
        </p:nvCxnSpPr>
        <p:spPr>
          <a:xfrm rot="16200000" flipH="1">
            <a:off x="4589060" y="3895332"/>
            <a:ext cx="338145" cy="15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2786050" y="4214818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>
            <a:off x="2786050" y="4857760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/>
          <p:nvPr/>
        </p:nvCxnSpPr>
        <p:spPr>
          <a:xfrm>
            <a:off x="5786446" y="478632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rot="10800000">
            <a:off x="5786446" y="492919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76" name="Picture 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5366781"/>
            <a:ext cx="1428760" cy="149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1" name="Прямая со стрелкой 90"/>
          <p:cNvCxnSpPr/>
          <p:nvPr/>
        </p:nvCxnSpPr>
        <p:spPr>
          <a:xfrm rot="10800000" flipV="1">
            <a:off x="2571736" y="1214422"/>
            <a:ext cx="214314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4714876" y="1214422"/>
            <a:ext cx="192882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fotodeti.ru/images/foto_b/351_0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8" y="0"/>
            <a:ext cx="9062992" cy="6858000"/>
          </a:xfrm>
          <a:prstGeom prst="round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96842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u="sng" dirty="0" smtClean="0">
                <a:solidFill>
                  <a:srgbClr val="FF00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0070C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Задача педагога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 пресекать познавательно – исследовательскую деятельность детей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а наоборот, </a:t>
            </a:r>
            <a:r>
              <a:rPr lang="ru-RU" sz="2800" b="1" i="1" dirty="0" smtClean="0">
                <a:solidFill>
                  <a:srgbClr val="0070C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активно помогать в форме партнерских демократических отношений</a:t>
            </a:r>
            <a:endParaRPr lang="ru-RU" sz="2800" b="1" i="1" dirty="0">
              <a:solidFill>
                <a:srgbClr val="0070C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 – исследовательская деятельность</a:t>
            </a:r>
            <a:endParaRPr lang="ru-RU" sz="36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2071678"/>
            <a:ext cx="3643338" cy="10715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Продуктивные методы</a:t>
            </a:r>
            <a:endParaRPr lang="ru-RU" sz="23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29256" y="2000240"/>
            <a:ext cx="3500462" cy="114300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Репродуктивные методы</a:t>
            </a:r>
            <a:endParaRPr lang="ru-RU" sz="23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stCxn id="2" idx="2"/>
            <a:endCxn id="3" idx="0"/>
          </p:cNvCxnSpPr>
          <p:nvPr/>
        </p:nvCxnSpPr>
        <p:spPr>
          <a:xfrm rot="5400000">
            <a:off x="2976956" y="476634"/>
            <a:ext cx="654040" cy="25360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2"/>
            <a:endCxn id="4" idx="0"/>
          </p:cNvCxnSpPr>
          <p:nvPr/>
        </p:nvCxnSpPr>
        <p:spPr>
          <a:xfrm rot="16200000" flipH="1">
            <a:off x="5584442" y="405195"/>
            <a:ext cx="582602" cy="2607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642910" y="3429000"/>
            <a:ext cx="2786082" cy="12144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Частично – поисковый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Исследовательский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43570" y="3429000"/>
            <a:ext cx="3071834" cy="12144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Объяснительно - иллюстративный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>
            <a:stCxn id="3" idx="2"/>
            <a:endCxn id="9" idx="0"/>
          </p:cNvCxnSpPr>
          <p:nvPr/>
        </p:nvCxnSpPr>
        <p:spPr>
          <a:xfrm rot="5400000">
            <a:off x="1893075" y="32861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4" idx="2"/>
            <a:endCxn id="10" idx="0"/>
          </p:cNvCxnSpPr>
          <p:nvPr/>
        </p:nvCxnSpPr>
        <p:spPr>
          <a:xfrm rot="5400000">
            <a:off x="7036611" y="328612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642910" y="4857760"/>
            <a:ext cx="8072494" cy="17859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взаимосвязь продуктивных и репродуктивных методов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организации познавательно-исследовательской деятельности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способствует развитию собственного познавательного опыта, творческого мышления и любознательности дошкольников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14-145.ucoz.ru/1279169185_opy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0171" y="3000373"/>
            <a:ext cx="3603829" cy="38576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41544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экспериментальной деятельности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Постановка исследовательской задачи.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Уточнение правил безопасности жизнедеятельности в ходе осуществления экспериментирования.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Уточнение плана исследования.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Выбор оборудования и размещения детьми в зоне исследования.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Анализ, обобщение и фиксирование полученных результатов экспериментирования.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www.maaam.ru/upload/blogs/e76cecf35c9fc08e2cc54a4517ad5c7c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 по организации познавательно-исследовательской деятельности с детьми и родителями воспитанников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Опытное экспериментирование: посадка клубней, семян, черенков и 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Наблюдение за ростом растений и сбор 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урожая.</a:t>
            </a:r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Опыт по темам: «Воздух», «Вода», «Почва» и др.</a:t>
            </a: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Наблюдение за сезонными изменениями в 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природе.</a:t>
            </a:r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Беседы о бережном отношении к живой и неживой природе, неразрывной связи человека с 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природой.</a:t>
            </a:r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Чтение рассказов экологического 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содержания.</a:t>
            </a:r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Игры с песком, водой, воздухом (ветром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 и т.д.</a:t>
            </a:r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Лепка из глины, 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снега.</a:t>
            </a:r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Изготовление различных видов кормушек для 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птиц, скворечников.</a:t>
            </a:r>
            <a:endParaRPr lang="ru-RU" sz="1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Совместная проектная деятельность детей, воспитателей и родителей по изготовлению альбомов «Пословицы и поговорки о земле», «Заповедные места Воронежского края», «Красная книга», «Наш земляк – В.М. песков» и др.</a:t>
            </a:r>
          </a:p>
          <a:p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Выставка поделок из природного материала «Осенняя фантазия», «Удивительное рядом!», «Зимний букет» и др</a:t>
            </a: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совместно с </a:t>
            </a:r>
            <a:r>
              <a:rPr lang="ru-RU" sz="1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семьями воспитанников.</a:t>
            </a:r>
            <a:endParaRPr lang="ru-RU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322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МБОУ «Лицей №9»                                                                                                                      структурное подразделение – детский сад</vt:lpstr>
      <vt:lpstr>Основные формы работы с детьми по развитию познавательно – исследовательской деятельности</vt:lpstr>
      <vt:lpstr>  Экспериментирование – деятельность, которая позволяет ребенку моделировать в своем сознании картину мира, основанную на собственных наблюдениях, ответах, установлении взаимозависимостей, закономерностей и т.д. Вызывает интерес к исследованию.</vt:lpstr>
      <vt:lpstr>Познавательно – исследовательская деятельность детей дошкольного возраста – один из видов культурных практик, с помощью которых ребенок познает окружающий мир</vt:lpstr>
      <vt:lpstr>Презентация PowerPoint</vt:lpstr>
      <vt:lpstr>    Задача педагога – не пресекать познавательно – исследовательскую деятельность детей, а наоборот, активно помогать в форме партнерских демократических отношений</vt:lpstr>
      <vt:lpstr>Познавательно – исследовательская деятельность</vt:lpstr>
      <vt:lpstr>Алгоритм экспериментальной деятельности 1. Постановка исследовательской задачи. 2. Уточнение правил безопасности жизнедеятельности в ходе осуществления экспериментирования. 3. Уточнение плана исследования. 4. Выбор оборудования и размещения детьми в зоне исследования. 5. Анализ, обобщение и фиксирование полученных результатов экспериментирования. </vt:lpstr>
      <vt:lpstr>Формы работы по организации познавательно-исследовательской деятельности с детьми и родителями воспитанников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формы работы с детьми по развитию познавательно – исследовательской деятельности</dc:title>
  <dc:creator>Анна</dc:creator>
  <cp:lastModifiedBy>ЛЕХА</cp:lastModifiedBy>
  <cp:revision>24</cp:revision>
  <dcterms:created xsi:type="dcterms:W3CDTF">2013-03-18T12:20:15Z</dcterms:created>
  <dcterms:modified xsi:type="dcterms:W3CDTF">2019-01-12T16:21:16Z</dcterms:modified>
</cp:coreProperties>
</file>