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323" r:id="rId4"/>
    <p:sldId id="259" r:id="rId5"/>
    <p:sldId id="261" r:id="rId6"/>
    <p:sldId id="262" r:id="rId7"/>
    <p:sldId id="288" r:id="rId8"/>
    <p:sldId id="269" r:id="rId9"/>
    <p:sldId id="258" r:id="rId10"/>
    <p:sldId id="281" r:id="rId11"/>
    <p:sldId id="299" r:id="rId12"/>
    <p:sldId id="284" r:id="rId13"/>
    <p:sldId id="285" r:id="rId14"/>
    <p:sldId id="283" r:id="rId15"/>
    <p:sldId id="280" r:id="rId16"/>
    <p:sldId id="315" r:id="rId17"/>
    <p:sldId id="279" r:id="rId18"/>
    <p:sldId id="298" r:id="rId19"/>
    <p:sldId id="297" r:id="rId20"/>
    <p:sldId id="308" r:id="rId21"/>
    <p:sldId id="295" r:id="rId22"/>
    <p:sldId id="292" r:id="rId23"/>
    <p:sldId id="307" r:id="rId24"/>
    <p:sldId id="309" r:id="rId25"/>
    <p:sldId id="310" r:id="rId26"/>
    <p:sldId id="317" r:id="rId27"/>
    <p:sldId id="311" r:id="rId28"/>
    <p:sldId id="312" r:id="rId29"/>
    <p:sldId id="318" r:id="rId30"/>
    <p:sldId id="314" r:id="rId31"/>
    <p:sldId id="313" r:id="rId32"/>
    <p:sldId id="316" r:id="rId33"/>
    <p:sldId id="320" r:id="rId34"/>
    <p:sldId id="319" r:id="rId35"/>
    <p:sldId id="321" r:id="rId36"/>
    <p:sldId id="322" r:id="rId37"/>
    <p:sldId id="296" r:id="rId38"/>
    <p:sldId id="325" r:id="rId39"/>
    <p:sldId id="306" r:id="rId40"/>
    <p:sldId id="324" r:id="rId41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5D5D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94598" autoAdjust="0"/>
  </p:normalViewPr>
  <p:slideViewPr>
    <p:cSldViewPr>
      <p:cViewPr>
        <p:scale>
          <a:sx n="70" d="100"/>
          <a:sy n="70" d="100"/>
        </p:scale>
        <p:origin x="-184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F3A5-37C3-47E5-BCBA-238FF73CDBD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9C926-58FC-4527-8AFB-D60CA268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82A4D-13AA-441B-B89B-7B478EEC1929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2054C-6692-4FDA-B77B-50C4F5924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03184-E5B8-4252-BE1E-6EFA9F506D96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68EA-1442-4115-8871-27B111969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0A113-EEB8-4788-B7E1-858694C7ACE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51B2D-7A7C-4782-B46B-B4FDE82B7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2C4C5-A9A2-4957-8BB2-7773DF6BCD1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5D22-8916-4250-B6F5-94C13311A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B1802-F074-4615-A984-FE6569FE645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D1B4D-7C9A-47F2-8477-B0DD3CE31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528E-CA1C-4A9D-A2AE-243FD4A49081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EF6CA-B654-4749-AA7E-B6F2DAA4C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42BAD-5AB0-4C5F-B59B-9A1AECDADC14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C85B-AC4D-49BD-967E-0B203E452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1C7B-4756-4BE9-9906-2B166FE45422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B407-D77D-4B10-976F-9093F8894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22947-8D33-4076-B4DF-7BFC7103B3E2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CD3FC-B732-4783-A0BB-103CFFD1E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A658-BB34-479B-AD7D-A9B44B88E901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FA8A4-0244-4728-8323-AAD712D5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6AE350-9CA0-4E7A-BC11-217C42800B27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8A71D0-87F1-4614-BA35-DCEEDC3A1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 advTm="0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Муниципальное дошкольное образовательное учреждение детский сад комбинированного вида </a:t>
            </a:r>
            <a:r>
              <a:rPr lang="ru-RU" sz="20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№</a:t>
            </a:r>
            <a:r>
              <a:rPr lang="en-US" sz="20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7</a:t>
            </a:r>
            <a:r>
              <a:rPr lang="ru-RU" sz="20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b="1" dirty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города Фрязино Московской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6000768"/>
            <a:ext cx="3672408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Подготовил воспитатель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высшей </a:t>
            </a:r>
            <a:r>
              <a:rPr lang="ru-RU" sz="1600" b="1" dirty="0" err="1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кв.кат.Сизова</a:t>
            </a:r>
            <a:r>
              <a:rPr lang="ru-RU" sz="16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О.В                                                            201</a:t>
            </a:r>
            <a:r>
              <a:rPr lang="en-US" sz="1600" b="1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5</a:t>
            </a:r>
            <a:r>
              <a:rPr lang="ru-RU" sz="1600" b="1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        </a:t>
            </a:r>
            <a:endParaRPr lang="ru-RU" sz="1600" b="1" dirty="0">
              <a:ln w="11430"/>
              <a:solidFill>
                <a:srgbClr val="FF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" name="Picture 4" descr="E:\Olga\Оля работа\Аттестация 2013\фото МДОУ 7\IMG_2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484189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7C8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</a:rPr>
              <a:t>Проект «Мы маленькие граждане своей большой страны Россия»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4165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Прямоугольник 4"/>
          <p:cNvSpPr>
            <a:spLocks noChangeArrowheads="1"/>
          </p:cNvSpPr>
          <p:nvPr/>
        </p:nvSpPr>
        <p:spPr bwMode="auto">
          <a:xfrm>
            <a:off x="395288" y="1"/>
            <a:ext cx="849788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pPr algn="just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О нравственности и «взращивании добра»</a:t>
            </a:r>
          </a:p>
          <a:p>
            <a:pPr algn="just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Нравственность как философская категория предстает перед нами одной из форм общественного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сознания,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предполагает непременное  «присутствие личности». 	И поскольку общественное сознание «заполняет» все имеющиеся объемы пространства (в т.ч. и пространство внутреннего мира человека), можно смело утверждать, что нравственность не сосредоточена на каких-то определенных точках  (индивидуума), а должна присутствовать во внутреннем  жизненном пространстве каждого человека.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Формирование нравственно-ценного поведения у детей старшего дошкольного возраста способствует  использование таких средств, как ознакомление с нормами морали и включение в разнообразные виды деятельности.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Руководя любым видом деятельности, взрослые могут влиять на ребенка, на его нравственные проявления, суждения, отношения к сверстникам, расширять и уточнять знания, формировать его отношение к обществу, к людям, к труду, к своим обязанностям</a:t>
            </a:r>
            <a:r>
              <a:rPr lang="ru-RU" dirty="0"/>
              <a:t>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941368"/>
            <a:ext cx="24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0472" y="4941368"/>
            <a:ext cx="24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Aleks\Рабочий стол\IMG_26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4061" y="4725368"/>
            <a:ext cx="2688099" cy="2016000"/>
          </a:xfrm>
          <a:prstGeom prst="rect">
            <a:avLst/>
          </a:prstGeom>
          <a:noFill/>
          <a:ln w="50800">
            <a:solidFill>
              <a:srgbClr val="FF33CC"/>
            </a:solidFill>
          </a:ln>
        </p:spPr>
      </p:pic>
    </p:spTree>
  </p:cSld>
  <p:clrMapOvr>
    <a:masterClrMapping/>
  </p:clrMapOvr>
  <p:transition spd="med" advTm="4867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40"/>
          <p:cNvSpPr>
            <a:spLocks noChangeArrowheads="1"/>
          </p:cNvSpPr>
          <p:nvPr/>
        </p:nvSpPr>
        <p:spPr bwMode="auto">
          <a:xfrm>
            <a:off x="250825" y="214291"/>
            <a:ext cx="8532813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 нравственно-патриотического воспитания с другими видами деятельности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интерес к доступным ребенку явлениям жизни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эти знания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НДО по коммуникации, ситуативных беседах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др. видах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деятельности дети полноценно проживают все этапы дошкольного детства, с учетом амплификации (обогащения) детского развития, своими возрастными и индивидуальными особенностями и склонностями, творческого потенциала каждого ребенка как субъекта отношений с людьми, миром, самим собой. 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формируются познавательные интересы и познавательные действия через которые они включаются в различные виды деятельности с учетом этнокультурной и социальной ситуации, развиваются их нравственные, интеллектуальные, физические, эстетические качества, инициативность, самостоятельность и формируются предпосылки к учебной деятельности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6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482579"/>
            <a:ext cx="3951570" cy="2963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286000" y="1582341"/>
            <a:ext cx="4572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/>
          </a:p>
        </p:txBody>
      </p:sp>
    </p:spTree>
  </p:cSld>
  <p:clrMapOvr>
    <a:masterClrMapping/>
  </p:clrMapOvr>
  <p:transition spd="med" advTm="5398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250825" y="0"/>
            <a:ext cx="8569325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endParaRPr lang="ru-RU" sz="500" dirty="0"/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Каждый вид детской деятельности (игры, труд,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создает благоприятные возможности для осуществления определенных задач воспитания, связанных с формированием культуры поведения дошкольников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игре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формировать нравственные чувства, нравственное сознание и моральные поступки, коллективистские навыки, дружеские отношения, умение следовать игровым правилам, общему замыслу.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процессе НОД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культуру учебной деятельности, умение вести себя в соответствии с правилами, дисциплинированность, организованность, уважение к слову воспитателя, к общему заданию.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В процессе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трудовой деятельности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трудолюбие, бережливость, аккуратность, чувство ответственности, умение действовать сообща, рационально применять орудие труда и те умения и навыки, которые обеспечивают наибольшую результативность. В процессе любого вида деятельности нужно осуществлять широкий круг задач воспитания, связанных с формированием морального сознания, нравственных чувств и привычек, являющихся основой культурного поведения.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143512"/>
            <a:ext cx="2400000" cy="1571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941168"/>
            <a:ext cx="2400000" cy="1800000"/>
          </a:xfrm>
          <a:prstGeom prst="rect">
            <a:avLst/>
          </a:prstGeom>
          <a:noFill/>
          <a:ln w="57150">
            <a:solidFill>
              <a:srgbClr val="FF33CC"/>
            </a:solidFill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941368"/>
            <a:ext cx="2400000" cy="1800000"/>
          </a:xfrm>
          <a:prstGeom prst="rect">
            <a:avLst/>
          </a:prstGeom>
          <a:noFill/>
          <a:ln w="57150">
            <a:solidFill>
              <a:srgbClr val="FF33CC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Tm="5273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395288" y="0"/>
            <a:ext cx="842486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	Этнографическая личность и живая планета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Расширить, углубить и усилить экологическое сознание ребенка, перевести его на новый уровень осознанного личного выбора помогает работа по формированию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этногафической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личности. Этнические особенности  народа, его культура, формируются на конкретной территории ,но и взаимодействуют с другими культурами.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	Наши педагоги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 с работниками выставочного зала приобщают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к традициям русской культуры, знакомят с фольклором нашей страны, формируя у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качества, обогащая багаж знаний  детей об истории своего народа,  прививая уважением к истокам своей культуры, своей Страны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Olga\Оля работа\Аттестация 2013\фото МДОУ 7\IMG_8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85935"/>
            <a:ext cx="3714776" cy="2786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E:\Olga\Оля работа\Аттестация 2013\фото МДОУ 7\_DSC0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0996" y="3786190"/>
            <a:ext cx="4302481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92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357158" y="0"/>
            <a:ext cx="835824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Сотрудничая с Домом Музеем И.И. Иванова ежегодно дети нашего МДОУ в сентябре ко Дню города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Фрязино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посещают выставку «Русского быта» или «Как жили наши предки», где узнают о жизни наших предков, их быте, обычаях и традициях русского народа.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Знания, полученные на экскурсии закрепляются в ходе НОД по коммуникации,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художественной литературе, познанию,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ситуативных беседах. Предоставляется возможность лучше овладеть родным языком, развить языковые способности детей, активно пополняется словарь, развивается связная речь.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Данные задачи реализуются по программе «Развития речи детей дошкольного возраста в детском саду» О.С. Ушаковой.</a:t>
            </a:r>
            <a:endParaRPr lang="en-US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38" y="3606595"/>
            <a:ext cx="3786214" cy="2839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933" y="3643314"/>
            <a:ext cx="3832507" cy="2874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1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Рисунок 7" descr="IMG_33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3429000"/>
            <a:ext cx="4104456" cy="3134857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8" name="Прямоугольник 7"/>
          <p:cNvSpPr>
            <a:spLocks noChangeArrowheads="1"/>
          </p:cNvSpPr>
          <p:nvPr/>
        </p:nvSpPr>
        <p:spPr bwMode="auto">
          <a:xfrm>
            <a:off x="250825" y="115888"/>
            <a:ext cx="8678893" cy="303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pPr algn="ctr"/>
            <a:endParaRPr lang="ru-RU" sz="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По сложившейся традиции, наше ДОУ активно сотрудничает с другими учреждениями культуры и образования нашего города.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Ежегодно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подготовительные к школе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встречает в своих стенах детская городская библиотека, проводя тематические встречи для наших воспитанников. Их лекции всегда интересны и слушаются на одном дыхании.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Знакомство с произведениями и творчеством К.И. Чуковского.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I:\Улицы города\Кресный ход\DSCN5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4211960" cy="3158970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227687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дороге в выставочный зал, библиотеку дети углубляют и расширяют знания о родном городе Фрязино, знакомятся с его достопримечательностями, узнают о людях прославивших свой город и улицах, получивших название в их честь (Улица Дудкина, И.И. Иванова, проезд Павла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Блинова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др.)</a:t>
            </a:r>
            <a:endParaRPr lang="ru-RU" dirty="0"/>
          </a:p>
        </p:txBody>
      </p:sp>
    </p:spTree>
  </p:cSld>
  <p:clrMapOvr>
    <a:masterClrMapping/>
  </p:clrMapOvr>
  <p:transition spd="med" advTm="518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Прямоугольник 7"/>
          <p:cNvSpPr>
            <a:spLocks noChangeArrowheads="1"/>
          </p:cNvSpPr>
          <p:nvPr/>
        </p:nvSpPr>
        <p:spPr bwMode="auto">
          <a:xfrm>
            <a:off x="250825" y="115888"/>
            <a:ext cx="8678893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pPr algn="ctr"/>
            <a:endParaRPr lang="ru-RU" sz="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Творческий вечер, посвященный творчеству А.Л.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64" y="3082251"/>
            <a:ext cx="4307620" cy="3632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 descr="E:\Olga\Оля работа\Аттестация 2013\фото МДОУ 7\IMG_56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031969"/>
            <a:ext cx="4357148" cy="3700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23528" y="980729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Сотрудники библиотеки ежегодно знакомят ребят с сокровищницей детской литературы, сопровождая свои лекции интерактивными показами фрагментов кинохроники или мультфильмов по заданной теме.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ребята, после таких экскурсий записываются в ряды постоянных читателей, и ходят в библиотеку регулярно уже со своими родителями. У детей пополняется словарный запас, формируется культура речи, развивается художественный вкус.</a:t>
            </a:r>
            <a:endParaRPr lang="ru-RU" dirty="0"/>
          </a:p>
        </p:txBody>
      </p:sp>
    </p:spTree>
  </p:cSld>
  <p:clrMapOvr>
    <a:masterClrMapping/>
  </p:clrMapOvr>
  <p:transition spd="med" advTm="518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23850" y="115888"/>
            <a:ext cx="813593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Знакомимся с достопримечательностями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г.Фрязино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 мы с ребятами часто приходим на экскурсии в наш городской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на улице Комсомольской.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Сотрудники музея приобщают детей к истории нашего города, знакомят с художниками нашего края, рассказывают о различных направлениях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искусстве. Этой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весной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посетили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экспозиции «Куклы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народов 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«Бородинская битва»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2" name="Picture 2" descr="E:\Olga\Оля работа\Аттестация 2013\фото МДОУ 7\IMG_8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88840"/>
            <a:ext cx="313231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E:\Olga\Оля работа\Аттестация 2013\фото МДОУ 7\IMG_8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429132"/>
            <a:ext cx="3022612" cy="2267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509120"/>
            <a:ext cx="278605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4" descr="IMG_33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95536" y="2060848"/>
            <a:ext cx="2940050" cy="2205038"/>
          </a:xfrm>
          <a:prstGeom prst="rect">
            <a:avLst/>
          </a:prstGeom>
          <a:ln w="508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23850" y="115888"/>
            <a:ext cx="81359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- НРАВСТВЕННОЕ ВОСПИТАНИЕ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Посетили выставку, посвященную «100-летию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Богородской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игрушки». Работник выставочного зала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Исайчева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Вероника Валериевна познакомила детей с  историей возникновения народного художественного промысла. Дети увидели, что сюжетами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богородской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деревянной игрушки являются смешные гусары и дамы, всадники и плясуны, дровосеки и музыканты, медведи и курочки, а так же узнали технологию «оживления» игрушек.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3314" name="Picture 2" descr="E:\Olga\Оля работа\Аттестация 2013\фото МДОУ 7\IMG_08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0726" y="2636912"/>
            <a:ext cx="4223762" cy="396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36912"/>
            <a:ext cx="4320160" cy="396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23850" y="115888"/>
            <a:ext cx="813593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НРАВСТВЕННОЕ И ГРАЖДАНСКОЕ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апреле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с ребятами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посещаем Дом музей И.И. Иванова, где ежегодно проходят выставки, посвященные  теме «Космоса» и можно познакомиться с биографией и профессиональной деятельностью космонавта- испытателя 3-его класса  отряда НПО «Энергия»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А.Н.Баландина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(30.07.1953) земляка нашего города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Фрязино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 descr="E:\Olga\Оля работа\Аттестация 2013\фото МДОУ 7\IMG_6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57694"/>
            <a:ext cx="288010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3" descr="E:\Olga\Оля работа\Аттестация 2013\фото МДОУ 7\IMG_6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285992"/>
            <a:ext cx="288010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E:\Olga\Оля работа\Аттестация 2013\фото МДОУ 7\IMG_64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357694"/>
            <a:ext cx="288010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179388" y="-2192893"/>
            <a:ext cx="8713787" cy="917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Из национальной доктрины образования в Российской Федерации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цели и задачи образования (извлечение).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образования призвана обеспечить: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Историческую преемственность поколений, сохранение, распространение и развитие национальной культуры, воспитание бережного отношения к историческому и культурному наследию народов России;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патриотов России, граждан правого, демократического государства, способных к социализации в условиях гражданского общества, уважающих права и свободы личности, обладающих высокой нравственностью и проявляющих национальную и религиозную терпимость, уважительное отношение к языкам, традициям и культуре других народов;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мира и межличностных отношений;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Разностороннее и своевременное развитие детей и молодежи, их творческих способностей, формирование навыков самообразования, самореализацию личности и т.д.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585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23850" y="115888"/>
            <a:ext cx="81359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НРАВСТВЕННО ПАТРИОТИЧЕСКОЕ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Ежегодно, в сентябре, мае-апреле старшие и подготовительные группы нашего МДОУ посещают Дом Музей И.И. Иванова, где знакомятся с биографией и Подвигом Героя Советского Союза летчика-истребителя И. И. Иванова нашего земляка и Почетного гражданина города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Фрязино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совершившего первый воздушный таран вражеского самолета в истории Великой Отечественной войны. </a:t>
            </a:r>
          </a:p>
        </p:txBody>
      </p:sp>
      <p:pic>
        <p:nvPicPr>
          <p:cNvPr id="8" name="Рисунок 7" descr="Фото94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276872"/>
            <a:ext cx="3976414" cy="3960440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2" name="Рисунок 5" descr="IMG_66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27984" y="2276872"/>
            <a:ext cx="4515314" cy="3960440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612526" y="115888"/>
            <a:ext cx="81359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НРАВСТВЕННО ПАТРИОТИЧЕСКОЕ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Наше МДОУ работает в тесном содружестве с Музеем Боевой Славы  Лицея. Участник Вов И.И. Жучков рассказывает детям об истории Великой Отечественной войны, победе и подвиге нашего народа «Этот День Победы», «Города Герои»,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E:\Olga\Оля работа\Аттестация 2013\фото МДОУ 7\IMG_3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132856"/>
            <a:ext cx="3981527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E:\Olga\Оля работа\Аттестация 2013\фото МДОУ 7\IMG_36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5214" y="2132856"/>
            <a:ext cx="4515912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Рисунок 6" descr="IMG_35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571480"/>
            <a:ext cx="3709646" cy="6025872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2123728" y="142852"/>
            <a:ext cx="61378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067944" y="692696"/>
            <a:ext cx="48957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внимание уделяется патриотическому воспитанию наших  воспитанников. Наши воспитатели рассказывают ребятам о героях, которых почитает наш город Б.Н.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Еряшева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А.Г. Дудкина.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дни празднования Великой победы, мы обязательно ходим с нашими детьми на Аллею Героев и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стелле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Площади Победы.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140968"/>
            <a:ext cx="4704127" cy="3528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7C8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Рисунок 5" descr="IMG_35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3968" y="3068960"/>
            <a:ext cx="4643438" cy="3482975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66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92696"/>
            <a:ext cx="3553984" cy="4608512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1412776"/>
            <a:ext cx="41036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воспитанники встречаются с ветеранами, читают им стихи ,слушают рассказы о войне.</a:t>
            </a: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5733256"/>
            <a:ext cx="41052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 это позволяет формировать в сердцах дошкольников чувство уважения и гордости за свою страну.</a:t>
            </a:r>
            <a:endParaRPr lang="ru-RU" dirty="0"/>
          </a:p>
        </p:txBody>
      </p:sp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и ГРАЖДАНСКОЕ 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1412776"/>
            <a:ext cx="410368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 с воспитателями оформляют газету «С днем Защитника Отечества», «Наши сильные и мужественные папы и дедушки», посвященную папам и дедушкам. Дети составляют рассказы о своих папах.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IMG_2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1027" name="Picture 3" descr="I:\IMG_2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56992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ГРАЖДАНСКОЕ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1412776"/>
            <a:ext cx="41036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феврале проходит цикл мероприятий, посвященный 23 февраля. Педагоги беседуют с детьми о нашей доблестной армии, ее выдающихся полководцах и знакомят с разными родами войск и военной техникой.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4581128"/>
            <a:ext cx="41052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 организуют выставку детских работ «Наши папы лучшие» 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позволяет формировать в сердцах дошкольников чувство уважения и гордости за свою страну.</a:t>
            </a:r>
            <a:endParaRPr lang="ru-RU" dirty="0"/>
          </a:p>
        </p:txBody>
      </p:sp>
      <p:pic>
        <p:nvPicPr>
          <p:cNvPr id="2050" name="Picture 2" descr="I:\IMG_2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2051" name="Picture 3" descr="I:\IMG_2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56992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И ГРАЖДАНСКОЕ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764704"/>
            <a:ext cx="41036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23 февраля проводятся мероприятия «Полководцы земли русской», на которых дети знакомятся с полководцами.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Праздник, посвященный защитникам Отечества.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5733256"/>
            <a:ext cx="41052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воспитывает в детях уважение к русскому воину, храбрость, доблесть, дисциплинированность</a:t>
            </a:r>
            <a:endParaRPr lang="ru-RU" dirty="0"/>
          </a:p>
        </p:txBody>
      </p:sp>
      <p:pic>
        <p:nvPicPr>
          <p:cNvPr id="9218" name="Picture 2" descr="I:\23 февраля и масленница\_DSC0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1493" y="2492896"/>
            <a:ext cx="4352995" cy="3828347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9219" name="Picture 3" descr="I:\23 февраля и масленница\_DSC0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4176464" cy="3528392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И ГРАЖДАНСКОЕ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:\IMG_2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3075" name="Picture 3" descr="I:\IMG_28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2904" y="3501008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076056" y="1268760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Цикл мероприятий «Наша Родина – Россия» Знакомство с символикой (флаг, герб) страны и родного города.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I:\IMG_28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4100" name="Picture 4" descr="I:\Новая папка\IMG_2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2268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788024" y="1700808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6 сентября в нашем МДОУ проходят занятия, вечера досуга, и викторины, посвященные Дню города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мы знаем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наукограде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Фрязино?»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509120"/>
            <a:ext cx="42484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знакомятся с историей возникновения города Фрязино, «Из истории родного города», «Жизнь современного города», его традициями и почетными гражданами, прославившими наш город «Его имя носит наша улица», «Наш город- город-труженик»</a:t>
            </a:r>
            <a:endParaRPr lang="ru-RU" dirty="0"/>
          </a:p>
        </p:txBody>
      </p:sp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ГРАЖДАНСКОЕ 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716784" y="692696"/>
            <a:ext cx="41036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году реализовался проект «Наша зимняя олимпиада». Дети изготавливали календари олимпиады, вели их, знакомились с символикой олимпиады, с достижениями наших спортсменов, зимними видами спорта. Совместно с воспитателями и родителями оформили альбомы «Наши Олимпийские игры» и выставку рисунков.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4869160"/>
            <a:ext cx="4105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Все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позволило сформировать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сердцах дошкольников чувство уважения и гордости за 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страну и ее достижения в области спорта.</a:t>
            </a:r>
            <a:endParaRPr lang="ru-RU" dirty="0"/>
          </a:p>
        </p:txBody>
      </p:sp>
      <p:pic>
        <p:nvPicPr>
          <p:cNvPr id="10242" name="Picture 2" descr="I:\IMG_28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10243" name="Picture 3" descr="I:\IMG_2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3016"/>
            <a:ext cx="4291584" cy="3002664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Целью проекта является </a:t>
            </a:r>
            <a:r>
              <a:rPr lang="ru-RU" sz="2000" dirty="0" smtClean="0">
                <a:solidFill>
                  <a:srgbClr val="C00000"/>
                </a:solidFill>
              </a:rPr>
              <a:t>воспитание гуманной, духовно-нравственной личности, достойных будущих граждан России, патриотов своего Отечества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Задачи: 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 Обеспечение необходимых методических и материально-технических условий для реализации проекта: наличие методической литературы, пособий, художественной литературы для детей, организация экскурсий, взаимодействие с </a:t>
            </a:r>
            <a:r>
              <a:rPr lang="ru-RU" sz="1800" dirty="0" err="1" smtClean="0">
                <a:solidFill>
                  <a:srgbClr val="C00000"/>
                </a:solidFill>
              </a:rPr>
              <a:t>культурно-досуговыми</a:t>
            </a:r>
            <a:r>
              <a:rPr lang="ru-RU" sz="1800" dirty="0" smtClean="0">
                <a:solidFill>
                  <a:srgbClr val="C00000"/>
                </a:solidFill>
              </a:rPr>
              <a:t> центрами, организациями города, создание развивающей среды в группах</a:t>
            </a:r>
            <a:r>
              <a:rPr lang="ru-RU" sz="2400" dirty="0" smtClean="0">
                <a:solidFill>
                  <a:srgbClr val="C00000"/>
                </a:solidFill>
              </a:rPr>
              <a:t>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Формирование чувства привязанности к своему дому, детскому саду, друзьям в детском саду, своим близким;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Формирование у детей чувства любви к своему родному краю, своей малой родине на  основе приобщения к родной природе, культуре и традициям;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Формирование представлений о России как о родной стране, о Москве как о столице России;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Воспитание патриотизма, уважения к культурному прошлому России средствами эстетического воспитания: музыка, </a:t>
            </a:r>
            <a:r>
              <a:rPr lang="ru-RU" sz="1800" dirty="0" err="1" smtClean="0">
                <a:solidFill>
                  <a:srgbClr val="C00000"/>
                </a:solidFill>
              </a:rPr>
              <a:t>изодеятельность</a:t>
            </a:r>
            <a:r>
              <a:rPr lang="ru-RU" sz="1800" dirty="0" smtClean="0">
                <a:solidFill>
                  <a:srgbClr val="C00000"/>
                </a:solidFill>
              </a:rPr>
              <a:t>, художественное слово;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Воспитание гражданско-патриотических чувств через изучение государственной символики России, своего края, города.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Tm="0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ДУХОВНО- НРАВСТВЕННОЕ ВОСПИТАНИЕ ФРЯЗИНЦЕВ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908720"/>
            <a:ext cx="410368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МДОУ для детей старшего дошкольного возраста и их родителей  организован кружок по духовно-нравственному воспитанию, который ведет воспитатель высшей кв.категории Иванченко О.М. Систематически участвуют в проведении уроков православия отец Александр и отец Леонид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4941168"/>
            <a:ext cx="41052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нашего МДОУ и родители являются участниками городского праздника « Целителя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Пантелеймона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«, который ежегодно проводится 9 августа.</a:t>
            </a:r>
            <a:endParaRPr lang="ru-RU" dirty="0"/>
          </a:p>
        </p:txBody>
      </p:sp>
      <p:pic>
        <p:nvPicPr>
          <p:cNvPr id="6146" name="Picture 2" descr="I:\Улицы города\Кресный ход\IMG_2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6147" name="Picture 3" descr="I:\Улицы города\Кресный ход\IMG_2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Нравственно-духовное воспитание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4365104"/>
            <a:ext cx="41052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совместно с педагогами и родителями изготавливают поделки для выставки, участвуют в театрализованных спектаклях. Знакомятся с традициями и обычаями встречи праздника Пасхи, русским национальным костюмом.</a:t>
            </a:r>
            <a:endParaRPr lang="ru-RU" dirty="0"/>
          </a:p>
        </p:txBody>
      </p:sp>
      <p:pic>
        <p:nvPicPr>
          <p:cNvPr id="5122" name="Picture 2" descr="I:\IMG_3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5123" name="Picture 3" descr="I:\IMG_3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32040" y="155679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Цикл мероприятий проводится к празднованию Великой Пасхи.</a:t>
            </a:r>
            <a:endParaRPr lang="ru-RU" dirty="0"/>
          </a:p>
        </p:txBody>
      </p:sp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Нравственно-духовное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1412776"/>
            <a:ext cx="41036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Стало доброй традицией знакомить детей с народным праздником Масленица и его обычаем проведения.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I:\23 февраля и масленница\_DSC04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920947" cy="2604211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8195" name="Picture 3" descr="I:\23 февраля и масленница\_DSC04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3920947" cy="2604211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ПАТРИОТИЧЕСКОЕ И РАЖДАНСКОЕ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TextBox 9"/>
          <p:cNvSpPr txBox="1">
            <a:spLocks noChangeArrowheads="1"/>
          </p:cNvSpPr>
          <p:nvPr/>
        </p:nvSpPr>
        <p:spPr bwMode="auto">
          <a:xfrm>
            <a:off x="4499992" y="836712"/>
            <a:ext cx="41036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Прошли мероприятия, посвященные празднику 8 Марта. Дети беседовали о профессиях мам, их увлечениях и домашних обязанностях. Читали художественные произведения о мамах.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I:\IMG_29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80728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12292" name="Picture 4" descr="I:\IMG_2997.jpg"/>
          <p:cNvPicPr>
            <a:picLocks noChangeAspect="1" noChangeArrowheads="1"/>
          </p:cNvPicPr>
          <p:nvPr/>
        </p:nvPicPr>
        <p:blipFill>
          <a:blip r:embed="rId3" cstate="print"/>
          <a:srcRect r="47231"/>
          <a:stretch>
            <a:fillRect/>
          </a:stretch>
        </p:blipFill>
        <p:spPr bwMode="auto">
          <a:xfrm rot="5400000">
            <a:off x="4789576" y="2314936"/>
            <a:ext cx="3848816" cy="4572000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331640" y="142852"/>
            <a:ext cx="6551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СОЦИАЛЬНО-НРАВСВЕННОЕ и ГРАЖДАНСКОЕ ВОСПИТАНИЕ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9" name="TextBox 10"/>
          <p:cNvSpPr txBox="1">
            <a:spLocks noChangeArrowheads="1"/>
          </p:cNvSpPr>
          <p:nvPr/>
        </p:nvSpPr>
        <p:spPr bwMode="auto">
          <a:xfrm>
            <a:off x="178693" y="4509120"/>
            <a:ext cx="41052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апреле в нашем детском саду проходит конкурс чтецов «Весенняя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мозайка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Дети знакомятся с творчеством русских поэтов, читают произведения о весне, красоте русской природы.</a:t>
            </a:r>
            <a:endParaRPr lang="ru-RU" dirty="0"/>
          </a:p>
        </p:txBody>
      </p:sp>
      <p:pic>
        <p:nvPicPr>
          <p:cNvPr id="11266" name="Picture 2" descr="I:\IMG_3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  <p:pic>
        <p:nvPicPr>
          <p:cNvPr id="11267" name="Picture 3" descr="I:\IMG_3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91584" cy="3218688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</p:pic>
    </p:spTree>
  </p:cSld>
  <p:clrMapOvr>
    <a:masterClrMapping/>
  </p:clrMapOvr>
  <p:transition spd="med" advTm="5055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107950" y="188913"/>
            <a:ext cx="8893206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Педагоги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работают в тесном контакте с родителями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социально-нравственному, патриотическому и духовному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дошкольников. 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 включаются в процесс воспитания. Для них проводятся консультации, семинары, открытые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просмотры НОД,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родительские собрания, утренники и досуги.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 рекомендациям педагогов родители с детьми в выходные дни посещают театры, музеи, выставки, представления.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удовольствием участвуют в ежеквартальных тематических выставках рисунков и поделок вместе со своими детьми.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городе стало хорошей традицией ежегодно проводить конкурс «Вифлеемская звезда». Дети нашего ДОУ занимают призовые места и награждаются Грамотами Управления образования. Участвуют в Международных конкурсах «Талантливые дети», «Краски Осени», и др.где занимают призовые места и становятся лауреатами.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8795" y="3714752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432000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1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107950" y="188913"/>
            <a:ext cx="875033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 в конце ноября в нашем МДОУ проводятся мероприятия, посвященные Дню Матери. В этом году с детьми старшей группы провели комплексно-тематические занятия по коммуникации, познанию на которых беседовали о профессиях мам, их увлечениях и самых лучших качествах: материнской заботе, любви, доброте. Составляли рассказы о наших любимых мамах. На НОД по художественному творчеству рисовали портреты мам, оформили фотогазету «Самая, самая, самая любимая мамочка моя». Выучили стихи ко Дню Матери, подготовили подарки мамам и провели социологический опрос среди детей и познакомили мам с его результатами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89980"/>
            <a:ext cx="3643338" cy="2982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46859"/>
            <a:ext cx="4288694" cy="3216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4961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23850" y="115888"/>
            <a:ext cx="813593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НРАВСТВЕННОЕ ВОСПИТАНИЕ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/>
              <a:t>Из проведенного детского опроса, в котором участвовало 20 детей:  9 мальчиков и  11 девочек,  и на основании рассказов, можно с уверенностью утверждать, что 100 %</a:t>
            </a:r>
            <a:r>
              <a:rPr lang="ru-RU" dirty="0" smtClean="0"/>
              <a:t> опрошенных респондентов детей старшего дошкольного возраста</a:t>
            </a:r>
            <a:r>
              <a:rPr lang="ru-RU" b="1" dirty="0" smtClean="0"/>
              <a:t>, считают своих мам красивыми и любимыми;</a:t>
            </a:r>
            <a:endParaRPr lang="ru-RU" dirty="0" smtClean="0"/>
          </a:p>
          <a:p>
            <a:r>
              <a:rPr lang="ru-RU" dirty="0" smtClean="0"/>
              <a:t>60% заботливыми и внимательными</a:t>
            </a:r>
          </a:p>
          <a:p>
            <a:r>
              <a:rPr lang="ru-RU" dirty="0" smtClean="0"/>
              <a:t>45 % трудолюбивыми, умными и нежными</a:t>
            </a:r>
          </a:p>
          <a:p>
            <a:r>
              <a:rPr lang="ru-RU" dirty="0" smtClean="0"/>
              <a:t>30 % добрыми и хорошими</a:t>
            </a:r>
          </a:p>
          <a:p>
            <a:r>
              <a:rPr lang="ru-RU" dirty="0" smtClean="0"/>
              <a:t>20% ласковыми и ненаглядными.</a:t>
            </a:r>
          </a:p>
          <a:p>
            <a:r>
              <a:rPr lang="ru-RU" dirty="0" smtClean="0"/>
              <a:t>По мнению респондентов: 70 % считают, что </a:t>
            </a:r>
            <a:r>
              <a:rPr lang="ru-RU" b="1" dirty="0" smtClean="0"/>
              <a:t>больше всего мама </a:t>
            </a:r>
            <a:r>
              <a:rPr lang="ru-RU" b="1" i="1" dirty="0" smtClean="0"/>
              <a:t>любит готовить и проводить время на кухне;</a:t>
            </a:r>
            <a:endParaRPr lang="ru-RU" dirty="0" smtClean="0"/>
          </a:p>
          <a:p>
            <a:r>
              <a:rPr lang="ru-RU" dirty="0" smtClean="0"/>
              <a:t>45% мам любят убираться в квартире, убирать детские игрушки и кормить животных;</a:t>
            </a:r>
          </a:p>
          <a:p>
            <a:r>
              <a:rPr lang="ru-RU" dirty="0" smtClean="0"/>
              <a:t>5 % мам любят «ходить в одноклассники»;</a:t>
            </a:r>
          </a:p>
          <a:p>
            <a:r>
              <a:rPr lang="ru-RU" dirty="0" smtClean="0"/>
              <a:t>5%  смотреть телевизор;</a:t>
            </a:r>
          </a:p>
          <a:p>
            <a:r>
              <a:rPr lang="ru-RU" dirty="0" smtClean="0"/>
              <a:t>5 % мам любят читать журналы по выходным и встречаться с друзьями;</a:t>
            </a:r>
          </a:p>
          <a:p>
            <a:r>
              <a:rPr lang="ru-RU" dirty="0" smtClean="0"/>
              <a:t>5% мам любят гулять с детьми на площадке.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Tm="4960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7544" y="1412776"/>
            <a:ext cx="806489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играет важную роль в становлении личности ребенка.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него ложится серьезная задача и ответственность - сформировать нравственные качества воспитанников, усердие, трудолюбие и взаимоуважение.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Покидая дошкольное учреждение, дети вступают взрослую, школьную жизнь,  и от того, на сколько они социализированы, будут зависеть их успехи в школе и в жизни в целом.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9512" y="188913"/>
            <a:ext cx="85689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РОЛЬ ПЕДАГОГА В СТАНОВЛЕНИИ ЛИЧНОСТИ РЕБЕНКА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18838"/>
            <a:ext cx="4283968" cy="2855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E:\Olga\Оля работа\фото новый год\Праздник Осени 2013\0_10cbdc_246db4fa_X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4334299" cy="2888357"/>
          </a:xfrm>
          <a:prstGeom prst="rect">
            <a:avLst/>
          </a:prstGeom>
          <a:noFill/>
          <a:ln w="57150">
            <a:solidFill>
              <a:srgbClr val="FF33CC"/>
            </a:solidFill>
          </a:ln>
        </p:spPr>
      </p:pic>
    </p:spTree>
  </p:cSld>
  <p:clrMapOvr>
    <a:masterClrMapping/>
  </p:clrMapOvr>
  <p:transition spd="med" advTm="4477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59113" y="981075"/>
            <a:ext cx="49688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9512" y="188913"/>
            <a:ext cx="85689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РОЛЬ ПЕДАГОГА В СТАНОВЛЕНИИ ЛИЧНОСТИ РЕБЕНКА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492896"/>
            <a:ext cx="2880000" cy="3222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31840" y="1772816"/>
            <a:ext cx="583264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 В воспитании все должно основываться на личности воспитателя,- писал К. Ушинский, - потому что воспитательная сила изливается только из живого источника человеческой личности. Никакие уставы и программы, никакой искусственный организм заведения, как бы хитро он ни был продуман, не может заменить личности в деле воспитания».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чувства патриотизма у дошкольников – процесс сложный и длительный.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Весь коллектив, воспитатели, музыкальные руководители, специалисты  нашего МДОУ – педагоги с большой личной убежденностью, вдохновением,  гражданской позицией и большим чувством гордости воспитывают и обучают дошкольников, юных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Фрязинцев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«маленьких граждан нашей большой страны под названием Россия».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98072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играет важную роль в становлении личности ребенка. Но никакие знания воспитателя не дадут эффекта, если он не будет любить свою родину, свой город, свой народ с его культурой и традициями. </a:t>
            </a:r>
          </a:p>
        </p:txBody>
      </p:sp>
    </p:spTree>
  </p:cSld>
  <p:clrMapOvr>
    <a:masterClrMapping/>
  </p:clrMapOvr>
  <p:transition spd="med" advTm="4477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323528" y="-99392"/>
            <a:ext cx="8569325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Первые чувства гражданственности и патриотизма. Доступны ли они детям дошкольного возраста? Исходя из опыта работы в этом направлении можно дать утвердительный ответ: дошкольникам, особенно старшего дошкольного возраста, доступно чувство любви к родному городу, родной природе, к своей стране. А это и есть начало патриотизма, который рождается в познании, а формируется в процессе целенаправленного воспитания.  </a:t>
            </a:r>
          </a:p>
          <a:p>
            <a:pPr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педагогов и родителей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как можно раньше пробудить в растущем человеке любовь к родной земле, с первых шагов формировать у детей черты характера, которые помогут ему стать человеком духовно -нравственным и настоящим гражданином общества и патриотом своей страны; воспитывать любовь и уважение к родному дому, детскому саду, родной улице,  городу; чувство гордости за достижения родной страны, любовь и уважение к армии, гордость за мужество воинов; развивать интерес к доступным ребенку явления общественной жизни, воспитывать уважение к традициям русской культуры . </a:t>
            </a:r>
          </a:p>
          <a:p>
            <a:pPr algn="just" eaLnBrk="0" hangingPunct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 ребенка к Отчизне характеризуется яркой эмоциональной окрашенностью.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«Красота родного края, открывающаяся благодаря сказке, фантазии, творчеству – это источник любви к Родине. Понимание и чувствование величия, могущества Родины приходит к человеку постепенно и имеет своими истоками красоту».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  слова В.А. Сухомлинского как нельзя точно отражают специфику и суть работы педагогического коллектива детского сада в работе по нравственно-патриотическому воспитанию детей. Источником формирования у ребенка любви к родным местам является и участие его в общественно-полезном труде, и гражданская ответственность родителей, близких.</a:t>
            </a:r>
          </a:p>
        </p:txBody>
      </p:sp>
    </p:spTree>
  </p:cSld>
  <p:clrMapOvr>
    <a:masterClrMapping/>
  </p:clrMapOvr>
  <p:transition spd="med" advTm="5663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Список используемой литературы и интернет ресурсы: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4000" indent="-324000">
              <a:spcBef>
                <a:spcPts val="0"/>
              </a:spcBef>
              <a:buNone/>
            </a:pPr>
            <a:r>
              <a:rPr lang="ru-RU" sz="2400" dirty="0" smtClean="0"/>
              <a:t>Программа «Патриотическое воспитание граждан РФ»</a:t>
            </a:r>
          </a:p>
          <a:p>
            <a:pPr marL="324000" indent="-324000">
              <a:spcBef>
                <a:spcPts val="0"/>
              </a:spcBef>
              <a:buNone/>
            </a:pPr>
            <a:r>
              <a:rPr lang="ru-RU" sz="2400" dirty="0" smtClean="0"/>
              <a:t>   Г.Н. Данилина «Дошкольнику- об истории и культуре России», Москва 2004г</a:t>
            </a:r>
          </a:p>
          <a:p>
            <a:pPr marL="324000" indent="-324000">
              <a:spcBef>
                <a:spcPts val="0"/>
              </a:spcBef>
              <a:buNone/>
            </a:pPr>
            <a:r>
              <a:rPr lang="ru-RU" sz="2400" dirty="0" smtClean="0"/>
              <a:t>Система патриотического воспитания в ДОУ. Е.Ю. Александрова, Е.П. Гордеева, М.П. Постникова. Издательство «Учитель», 2012г.</a:t>
            </a:r>
          </a:p>
          <a:p>
            <a:pPr marL="324000" indent="-324000">
              <a:spcBef>
                <a:spcPts val="0"/>
              </a:spcBef>
              <a:buNone/>
            </a:pPr>
            <a:r>
              <a:rPr lang="ru-RU" sz="2400" dirty="0" smtClean="0"/>
              <a:t>«Мы живем в России» (младшая, средняя, старшая, подготовительная группы) Н.Г. </a:t>
            </a:r>
            <a:r>
              <a:rPr lang="ru-RU" sz="2400" dirty="0" err="1" smtClean="0"/>
              <a:t>Зеленова</a:t>
            </a:r>
            <a:r>
              <a:rPr lang="ru-RU" sz="2400" dirty="0" smtClean="0"/>
              <a:t>, Л.Е. Осипова. Издательство «Москва», 2013г.</a:t>
            </a:r>
          </a:p>
          <a:p>
            <a:pPr marL="324000" indent="-324000">
              <a:spcBef>
                <a:spcPts val="0"/>
              </a:spcBef>
              <a:buNone/>
            </a:pPr>
            <a:r>
              <a:rPr lang="ru-RU" sz="2400" dirty="0" smtClean="0"/>
              <a:t>«Православная культура для малышей. Добрый мир» под ред. Л.Л. Шевченко, 2012г.</a:t>
            </a:r>
          </a:p>
          <a:p>
            <a:endParaRPr lang="ru-RU" sz="2400" dirty="0"/>
          </a:p>
        </p:txBody>
      </p:sp>
    </p:spTree>
  </p:cSld>
  <p:clrMapOvr>
    <a:masterClrMapping/>
  </p:clrMapOvr>
  <p:transition spd="med" advTm="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83"/>
          <p:cNvSpPr txBox="1">
            <a:spLocks noChangeArrowheads="1"/>
          </p:cNvSpPr>
          <p:nvPr/>
        </p:nvSpPr>
        <p:spPr bwMode="auto">
          <a:xfrm>
            <a:off x="1822450" y="209550"/>
            <a:ext cx="5257800" cy="342900"/>
          </a:xfrm>
          <a:prstGeom prst="rect">
            <a:avLst/>
          </a:prstGeom>
          <a:solidFill>
            <a:srgbClr val="FF00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cs typeface="Times New Roman" pitchFamily="18" charset="0"/>
              </a:rPr>
              <a:t>Социально-личностная компетентность</a:t>
            </a:r>
            <a:endParaRPr lang="ru-RU">
              <a:cs typeface="Times New Roman" pitchFamily="18" charset="0"/>
            </a:endParaRPr>
          </a:p>
        </p:txBody>
      </p:sp>
      <p:sp>
        <p:nvSpPr>
          <p:cNvPr id="17411" name="Line 82"/>
          <p:cNvSpPr>
            <a:spLocks noChangeShapeType="1"/>
          </p:cNvSpPr>
          <p:nvPr/>
        </p:nvSpPr>
        <p:spPr bwMode="auto">
          <a:xfrm flipH="1">
            <a:off x="1450975" y="552450"/>
            <a:ext cx="114300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81"/>
          <p:cNvSpPr>
            <a:spLocks noChangeShapeType="1"/>
          </p:cNvSpPr>
          <p:nvPr/>
        </p:nvSpPr>
        <p:spPr bwMode="auto">
          <a:xfrm>
            <a:off x="5965825" y="590550"/>
            <a:ext cx="790575" cy="533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Text Box 55"/>
          <p:cNvSpPr txBox="1">
            <a:spLocks noChangeArrowheads="1"/>
          </p:cNvSpPr>
          <p:nvPr/>
        </p:nvSpPr>
        <p:spPr bwMode="auto">
          <a:xfrm>
            <a:off x="755650" y="1225550"/>
            <a:ext cx="2238375" cy="474663"/>
          </a:xfrm>
          <a:prstGeom prst="rect">
            <a:avLst/>
          </a:prstGeom>
          <a:solidFill>
            <a:srgbClr val="FF99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cs typeface="Times New Roman" pitchFamily="18" charset="0"/>
              </a:rPr>
              <a:t>Социальная компетентность</a:t>
            </a:r>
            <a:endParaRPr lang="ru-RU">
              <a:cs typeface="Times New Roman" pitchFamily="18" charset="0"/>
            </a:endParaRPr>
          </a:p>
        </p:txBody>
      </p:sp>
      <p:sp>
        <p:nvSpPr>
          <p:cNvPr id="17414" name="Line 54"/>
          <p:cNvSpPr>
            <a:spLocks noChangeShapeType="1"/>
          </p:cNvSpPr>
          <p:nvPr/>
        </p:nvSpPr>
        <p:spPr bwMode="auto">
          <a:xfrm>
            <a:off x="2984500" y="1444625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Text Box 53"/>
          <p:cNvSpPr txBox="1">
            <a:spLocks noChangeArrowheads="1"/>
          </p:cNvSpPr>
          <p:nvPr/>
        </p:nvSpPr>
        <p:spPr bwMode="auto">
          <a:xfrm>
            <a:off x="3441700" y="1225550"/>
            <a:ext cx="1781175" cy="403225"/>
          </a:xfrm>
          <a:prstGeom prst="rect">
            <a:avLst/>
          </a:prstGeom>
          <a:solidFill>
            <a:srgbClr val="FF99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cs typeface="Times New Roman" pitchFamily="18" charset="0"/>
              </a:rPr>
              <a:t>Личностные качества</a:t>
            </a:r>
            <a:endParaRPr lang="ru-RU">
              <a:cs typeface="Times New Roman" pitchFamily="18" charset="0"/>
            </a:endParaRPr>
          </a:p>
        </p:txBody>
      </p:sp>
      <p:sp>
        <p:nvSpPr>
          <p:cNvPr id="17416" name="Line 52"/>
          <p:cNvSpPr>
            <a:spLocks noChangeShapeType="1"/>
          </p:cNvSpPr>
          <p:nvPr/>
        </p:nvSpPr>
        <p:spPr bwMode="auto">
          <a:xfrm flipH="1">
            <a:off x="5222875" y="1430338"/>
            <a:ext cx="5715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Text Box 51"/>
          <p:cNvSpPr txBox="1">
            <a:spLocks noChangeArrowheads="1"/>
          </p:cNvSpPr>
          <p:nvPr/>
        </p:nvSpPr>
        <p:spPr bwMode="auto">
          <a:xfrm>
            <a:off x="5794375" y="1225550"/>
            <a:ext cx="2286000" cy="474663"/>
          </a:xfrm>
          <a:prstGeom prst="rect">
            <a:avLst/>
          </a:prstGeom>
          <a:solidFill>
            <a:srgbClr val="FF99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cs typeface="Times New Roman" pitchFamily="18" charset="0"/>
              </a:rPr>
              <a:t>Гражданская компетентность</a:t>
            </a:r>
            <a:endParaRPr lang="ru-RU">
              <a:cs typeface="Times New Roman" pitchFamily="18" charset="0"/>
            </a:endParaRPr>
          </a:p>
        </p:txBody>
      </p:sp>
      <p:sp>
        <p:nvSpPr>
          <p:cNvPr id="17418" name="Line 80"/>
          <p:cNvSpPr>
            <a:spLocks noChangeShapeType="1"/>
          </p:cNvSpPr>
          <p:nvPr/>
        </p:nvSpPr>
        <p:spPr bwMode="auto">
          <a:xfrm flipH="1">
            <a:off x="1593850" y="1711325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Line 64"/>
          <p:cNvSpPr>
            <a:spLocks noChangeShapeType="1"/>
          </p:cNvSpPr>
          <p:nvPr/>
        </p:nvSpPr>
        <p:spPr bwMode="auto">
          <a:xfrm>
            <a:off x="746125" y="216058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Line 63"/>
          <p:cNvSpPr>
            <a:spLocks noChangeShapeType="1"/>
          </p:cNvSpPr>
          <p:nvPr/>
        </p:nvSpPr>
        <p:spPr bwMode="auto">
          <a:xfrm>
            <a:off x="746125" y="2160588"/>
            <a:ext cx="0" cy="4257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62"/>
          <p:cNvSpPr>
            <a:spLocks noChangeShapeType="1"/>
          </p:cNvSpPr>
          <p:nvPr/>
        </p:nvSpPr>
        <p:spPr bwMode="auto">
          <a:xfrm>
            <a:off x="746125" y="3835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61"/>
          <p:cNvSpPr>
            <a:spLocks noChangeShapeType="1"/>
          </p:cNvSpPr>
          <p:nvPr/>
        </p:nvSpPr>
        <p:spPr bwMode="auto">
          <a:xfrm>
            <a:off x="746125" y="63246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Line 60"/>
          <p:cNvSpPr>
            <a:spLocks noChangeShapeType="1"/>
          </p:cNvSpPr>
          <p:nvPr/>
        </p:nvSpPr>
        <p:spPr bwMode="auto">
          <a:xfrm>
            <a:off x="755650" y="5241925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5" name="Text Box 59"/>
          <p:cNvSpPr txBox="1">
            <a:spLocks noChangeArrowheads="1"/>
          </p:cNvSpPr>
          <p:nvPr/>
        </p:nvSpPr>
        <p:spPr bwMode="auto">
          <a:xfrm>
            <a:off x="898525" y="1873250"/>
            <a:ext cx="1933575" cy="1357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solidFill>
                  <a:srgbClr val="800080"/>
                </a:solidFill>
                <a:cs typeface="Times New Roman" pitchFamily="18" charset="0"/>
              </a:rPr>
              <a:t>Здоровье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Физическая культура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Культурно-гигиенические навыки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Первичное представление о ЗОЖ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Безопасность</a:t>
            </a:r>
            <a:endParaRPr lang="ru-RU"/>
          </a:p>
        </p:txBody>
      </p:sp>
      <p:sp>
        <p:nvSpPr>
          <p:cNvPr id="17426" name="Text Box 58"/>
          <p:cNvSpPr txBox="1">
            <a:spLocks noChangeArrowheads="1"/>
          </p:cNvSpPr>
          <p:nvPr/>
        </p:nvSpPr>
        <p:spPr bwMode="auto">
          <a:xfrm>
            <a:off x="974725" y="3271838"/>
            <a:ext cx="1857375" cy="1462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solidFill>
                  <a:srgbClr val="800080"/>
                </a:solidFill>
                <a:cs typeface="Times New Roman" pitchFamily="18" charset="0"/>
              </a:rPr>
              <a:t>Труд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Собственная трудовая деятельность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Отношение к труду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Труд взрослых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Социальные трудовые навыки (совместный, коллективный труд)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endParaRPr lang="ru-RU"/>
          </a:p>
        </p:txBody>
      </p:sp>
      <p:sp>
        <p:nvSpPr>
          <p:cNvPr id="17427" name="Text Box 57"/>
          <p:cNvSpPr txBox="1">
            <a:spLocks noChangeArrowheads="1"/>
          </p:cNvSpPr>
          <p:nvPr/>
        </p:nvSpPr>
        <p:spPr bwMode="auto">
          <a:xfrm>
            <a:off x="984250" y="4941888"/>
            <a:ext cx="1847850" cy="966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solidFill>
                  <a:srgbClr val="800080"/>
                </a:solidFill>
                <a:cs typeface="Times New Roman" pitchFamily="18" charset="0"/>
              </a:rPr>
              <a:t>Коммуникация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Общение с взрослыми и детьми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Владение нормами речи и поведения</a:t>
            </a:r>
            <a:endParaRPr lang="ru-RU"/>
          </a:p>
        </p:txBody>
      </p:sp>
      <p:sp>
        <p:nvSpPr>
          <p:cNvPr id="17428" name="Text Box 56"/>
          <p:cNvSpPr txBox="1">
            <a:spLocks noChangeArrowheads="1"/>
          </p:cNvSpPr>
          <p:nvPr/>
        </p:nvSpPr>
        <p:spPr bwMode="auto">
          <a:xfrm>
            <a:off x="971550" y="5949950"/>
            <a:ext cx="1871663" cy="79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800" b="1" u="sng">
                <a:solidFill>
                  <a:srgbClr val="800080"/>
                </a:solidFill>
                <a:cs typeface="Times New Roman" pitchFamily="18" charset="0"/>
              </a:rPr>
              <a:t>Социальные навыки</a:t>
            </a:r>
            <a:endParaRPr lang="ru-RU" sz="8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Решение конфликтов</a:t>
            </a:r>
            <a:endParaRPr lang="ru-RU" sz="8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Умение договариваться, уступать, помогать, ограничивать себя</a:t>
            </a:r>
            <a:endParaRPr lang="ru-RU" sz="8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Соподчинение</a:t>
            </a:r>
            <a:endParaRPr lang="ru-RU" sz="8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Контроль своих желаний</a:t>
            </a:r>
            <a:endParaRPr lang="ru-RU" sz="800"/>
          </a:p>
        </p:txBody>
      </p:sp>
      <p:sp>
        <p:nvSpPr>
          <p:cNvPr id="17429" name="Text Box 78"/>
          <p:cNvSpPr txBox="1">
            <a:spLocks noChangeArrowheads="1"/>
          </p:cNvSpPr>
          <p:nvPr/>
        </p:nvSpPr>
        <p:spPr bwMode="auto">
          <a:xfrm>
            <a:off x="2984500" y="1676400"/>
            <a:ext cx="2743200" cy="3840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Аккуратный, опрятный, соблюдает элементарные правила ЗОЖ, физически развитый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Любознательный, активный, инициативный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Эмоционально-отзывчивый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Способен управлять своим поведением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Контактный, общительный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Доброжелательный, отзывчивый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Знает, что хорошо, что плохо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Трудолюбивый, проявляет интерес к действиям взрослых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Самостоятельный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Имеет первичные представления о себе, семье, обществе, государстве и мире.</a:t>
            </a:r>
            <a:endParaRPr lang="ru-RU"/>
          </a:p>
        </p:txBody>
      </p:sp>
      <p:sp>
        <p:nvSpPr>
          <p:cNvPr id="17430" name="Text Box 77"/>
          <p:cNvSpPr txBox="1">
            <a:spLocks noChangeArrowheads="1"/>
          </p:cNvSpPr>
          <p:nvPr/>
        </p:nvSpPr>
        <p:spPr bwMode="auto">
          <a:xfrm>
            <a:off x="5861050" y="1773238"/>
            <a:ext cx="2143125" cy="9429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 dirty="0">
                <a:solidFill>
                  <a:srgbClr val="660066"/>
                </a:solidFill>
                <a:cs typeface="Times New Roman" pitchFamily="18" charset="0"/>
              </a:rPr>
              <a:t>Патриотическое воспитание</a:t>
            </a:r>
            <a:endParaRPr lang="ru-RU" sz="1000" b="1" dirty="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Семья</a:t>
            </a:r>
            <a:endParaRPr lang="ru-RU" sz="1000" dirty="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Малая Родина</a:t>
            </a:r>
            <a:endParaRPr lang="ru-RU" sz="1000" dirty="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Родная страна</a:t>
            </a:r>
            <a:endParaRPr lang="ru-RU" sz="1000" dirty="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Защитники, герои, история</a:t>
            </a:r>
            <a:endParaRPr lang="ru-RU" sz="1000" dirty="0"/>
          </a:p>
        </p:txBody>
      </p:sp>
      <p:sp>
        <p:nvSpPr>
          <p:cNvPr id="17431" name="Text Box 76"/>
          <p:cNvSpPr txBox="1">
            <a:spLocks noChangeArrowheads="1"/>
          </p:cNvSpPr>
          <p:nvPr/>
        </p:nvSpPr>
        <p:spPr bwMode="auto">
          <a:xfrm>
            <a:off x="5794375" y="2787650"/>
            <a:ext cx="2233613" cy="946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>
                <a:solidFill>
                  <a:srgbClr val="660066"/>
                </a:solidFill>
                <a:cs typeface="Times New Roman" pitchFamily="18" charset="0"/>
              </a:rPr>
              <a:t>Интернациональное воспитание</a:t>
            </a:r>
            <a:endParaRPr lang="ru-RU" sz="10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Уважение и терпимость к другим народам</a:t>
            </a:r>
            <a:endParaRPr lang="ru-RU" sz="10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Знакомство с культурой разных народов</a:t>
            </a:r>
            <a:endParaRPr lang="ru-RU" sz="1000"/>
          </a:p>
        </p:txBody>
      </p:sp>
      <p:sp>
        <p:nvSpPr>
          <p:cNvPr id="17432" name="Text Box 75"/>
          <p:cNvSpPr txBox="1">
            <a:spLocks noChangeArrowheads="1"/>
          </p:cNvSpPr>
          <p:nvPr/>
        </p:nvSpPr>
        <p:spPr bwMode="auto">
          <a:xfrm>
            <a:off x="5867400" y="3856038"/>
            <a:ext cx="2160588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>
                <a:solidFill>
                  <a:srgbClr val="660066"/>
                </a:solidFill>
                <a:cs typeface="Times New Roman" pitchFamily="18" charset="0"/>
              </a:rPr>
              <a:t>Правовое воспитание</a:t>
            </a:r>
            <a:endParaRPr lang="ru-RU" sz="10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Права. Свободы</a:t>
            </a:r>
            <a:endParaRPr lang="ru-RU" sz="10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Обязанности</a:t>
            </a:r>
            <a:endParaRPr lang="ru-RU" sz="10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Достоинство</a:t>
            </a:r>
            <a:endParaRPr lang="ru-RU" sz="1000"/>
          </a:p>
        </p:txBody>
      </p:sp>
      <p:sp>
        <p:nvSpPr>
          <p:cNvPr id="17433" name="Text Box 74"/>
          <p:cNvSpPr txBox="1">
            <a:spLocks noChangeArrowheads="1"/>
          </p:cNvSpPr>
          <p:nvPr/>
        </p:nvSpPr>
        <p:spPr bwMode="auto">
          <a:xfrm>
            <a:off x="5911874" y="4581525"/>
            <a:ext cx="20891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 dirty="0">
                <a:solidFill>
                  <a:srgbClr val="660066"/>
                </a:solidFill>
                <a:cs typeface="Times New Roman" pitchFamily="18" charset="0"/>
              </a:rPr>
              <a:t>Сотрудничество</a:t>
            </a:r>
            <a:endParaRPr lang="ru-RU" sz="1000" dirty="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Оказание помощи</a:t>
            </a:r>
            <a:endParaRPr lang="ru-RU" sz="1000" dirty="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Согласованность действий</a:t>
            </a:r>
            <a:endParaRPr lang="ru-RU" sz="1000" dirty="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 dirty="0">
                <a:cs typeface="Times New Roman" pitchFamily="18" charset="0"/>
              </a:rPr>
              <a:t>Ответственность</a:t>
            </a:r>
            <a:endParaRPr lang="ru-RU" sz="1000" dirty="0"/>
          </a:p>
          <a:p>
            <a:pPr eaLnBrk="0" hangingPunct="0">
              <a:tabLst>
                <a:tab pos="114300" algn="l"/>
              </a:tabLst>
            </a:pPr>
            <a:endParaRPr lang="ru-RU" sz="1000" dirty="0"/>
          </a:p>
        </p:txBody>
      </p:sp>
      <p:sp>
        <p:nvSpPr>
          <p:cNvPr id="17434" name="Text Box 73"/>
          <p:cNvSpPr txBox="1">
            <a:spLocks noChangeArrowheads="1"/>
          </p:cNvSpPr>
          <p:nvPr/>
        </p:nvSpPr>
        <p:spPr bwMode="auto">
          <a:xfrm>
            <a:off x="5861050" y="5300663"/>
            <a:ext cx="2181225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>
                <a:solidFill>
                  <a:srgbClr val="660066"/>
                </a:solidFill>
                <a:cs typeface="Times New Roman" pitchFamily="18" charset="0"/>
              </a:rPr>
              <a:t>Нравственное воспитание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Нравственные привычки, качества, представления, опыт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Гендерные качества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Волевые качества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Самооценка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endParaRPr lang="ru-RU"/>
          </a:p>
        </p:txBody>
      </p:sp>
      <p:sp>
        <p:nvSpPr>
          <p:cNvPr id="17435" name="Text Box 72"/>
          <p:cNvSpPr txBox="1">
            <a:spLocks noChangeArrowheads="1"/>
          </p:cNvSpPr>
          <p:nvPr/>
        </p:nvSpPr>
        <p:spPr bwMode="auto">
          <a:xfrm>
            <a:off x="5072066" y="6308725"/>
            <a:ext cx="2933700" cy="549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>
                <a:solidFill>
                  <a:srgbClr val="660066"/>
                </a:solidFill>
                <a:cs typeface="Times New Roman" pitchFamily="18" charset="0"/>
              </a:rPr>
              <a:t>Истоки народной культуры</a:t>
            </a:r>
            <a:endParaRPr lang="ru-RU" sz="10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Фольклор, Народное декоративное творчество,Самобытные обычаи и обряды</a:t>
            </a:r>
            <a:endParaRPr lang="ru-RU" sz="1000"/>
          </a:p>
        </p:txBody>
      </p:sp>
      <p:sp>
        <p:nvSpPr>
          <p:cNvPr id="17436" name="Line 71"/>
          <p:cNvSpPr>
            <a:spLocks noChangeShapeType="1"/>
          </p:cNvSpPr>
          <p:nvPr/>
        </p:nvSpPr>
        <p:spPr bwMode="auto">
          <a:xfrm>
            <a:off x="8243888" y="2540022"/>
            <a:ext cx="0" cy="41036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7" name="Line 70"/>
          <p:cNvSpPr>
            <a:spLocks noChangeShapeType="1"/>
          </p:cNvSpPr>
          <p:nvPr/>
        </p:nvSpPr>
        <p:spPr bwMode="auto">
          <a:xfrm flipH="1">
            <a:off x="7994650" y="254158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8" name="Line 69"/>
          <p:cNvSpPr>
            <a:spLocks noChangeShapeType="1"/>
          </p:cNvSpPr>
          <p:nvPr/>
        </p:nvSpPr>
        <p:spPr bwMode="auto">
          <a:xfrm flipH="1">
            <a:off x="8004175" y="327183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9" name="Line 68"/>
          <p:cNvSpPr>
            <a:spLocks noChangeShapeType="1"/>
          </p:cNvSpPr>
          <p:nvPr/>
        </p:nvSpPr>
        <p:spPr bwMode="auto">
          <a:xfrm flipH="1">
            <a:off x="8001024" y="4149725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40" name="Line 67"/>
          <p:cNvSpPr>
            <a:spLocks noChangeShapeType="1"/>
          </p:cNvSpPr>
          <p:nvPr/>
        </p:nvSpPr>
        <p:spPr bwMode="auto">
          <a:xfrm flipH="1">
            <a:off x="8001024" y="494188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41" name="Line 66"/>
          <p:cNvSpPr>
            <a:spLocks noChangeShapeType="1"/>
          </p:cNvSpPr>
          <p:nvPr/>
        </p:nvSpPr>
        <p:spPr bwMode="auto">
          <a:xfrm flipH="1">
            <a:off x="8027988" y="5732463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42" name="Line 65"/>
          <p:cNvSpPr>
            <a:spLocks noChangeShapeType="1"/>
          </p:cNvSpPr>
          <p:nvPr/>
        </p:nvSpPr>
        <p:spPr bwMode="auto">
          <a:xfrm flipH="1">
            <a:off x="8001024" y="664371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43" name="Rectangle 84"/>
          <p:cNvSpPr>
            <a:spLocks noChangeArrowheads="1"/>
          </p:cNvSpPr>
          <p:nvPr/>
        </p:nvSpPr>
        <p:spPr bwMode="auto">
          <a:xfrm>
            <a:off x="0" y="-63500"/>
            <a:ext cx="8540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cs typeface="Times New Roman" pitchFamily="18" charset="0"/>
              </a:rPr>
              <a:t>	Модель формирования социально-личностной компетентности у воспитанников.  </a:t>
            </a:r>
            <a:endParaRPr lang="ru-RU" sz="600">
              <a:cs typeface="Times New Roman" pitchFamily="18" charset="0"/>
            </a:endParaRPr>
          </a:p>
          <a:p>
            <a:pPr eaLnBrk="0" hangingPunct="0"/>
            <a:endParaRPr lang="ru-RU">
              <a:cs typeface="Times New Roman" pitchFamily="18" charset="0"/>
            </a:endParaRPr>
          </a:p>
        </p:txBody>
      </p:sp>
      <p:sp>
        <p:nvSpPr>
          <p:cNvPr id="17444" name="Rectangle 10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 advTm="5179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63"/>
          <p:cNvSpPr txBox="1">
            <a:spLocks noChangeArrowheads="1"/>
          </p:cNvSpPr>
          <p:nvPr/>
        </p:nvSpPr>
        <p:spPr bwMode="auto">
          <a:xfrm>
            <a:off x="1763688" y="116632"/>
            <a:ext cx="4457700" cy="791369"/>
          </a:xfrm>
          <a:prstGeom prst="rect">
            <a:avLst/>
          </a:prstGeom>
          <a:solidFill>
            <a:srgbClr val="FFCC99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 dirty="0" smtClean="0">
                <a:solidFill>
                  <a:srgbClr val="003399"/>
                </a:solidFill>
                <a:cs typeface="Times New Roman" pitchFamily="18" charset="0"/>
              </a:rPr>
              <a:t>Взаимосвязь нравственно-духовного, гражданского и патриотического воспитания через социализацию дошкольников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6386" name="Line 225"/>
          <p:cNvSpPr>
            <a:spLocks noChangeShapeType="1"/>
          </p:cNvSpPr>
          <p:nvPr/>
        </p:nvSpPr>
        <p:spPr bwMode="auto">
          <a:xfrm flipH="1">
            <a:off x="2209800" y="920750"/>
            <a:ext cx="457200" cy="4572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Text Box 262"/>
          <p:cNvSpPr txBox="1">
            <a:spLocks noChangeArrowheads="1"/>
          </p:cNvSpPr>
          <p:nvPr/>
        </p:nvSpPr>
        <p:spPr bwMode="auto">
          <a:xfrm>
            <a:off x="942975" y="1501775"/>
            <a:ext cx="2152650" cy="909638"/>
          </a:xfrm>
          <a:prstGeom prst="rect">
            <a:avLst/>
          </a:prstGeom>
          <a:solidFill>
            <a:srgbClr val="E1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Приобщение к элементарным общепринятым нормам и правилам взаимоотношения со</a:t>
            </a:r>
            <a:r>
              <a:rPr lang="ru-RU" sz="1200" b="1">
                <a:cs typeface="Times New Roman" pitchFamily="18" charset="0"/>
              </a:rPr>
              <a:t> сверстниками и взрослыми.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388" name="Text Box 261"/>
          <p:cNvSpPr txBox="1">
            <a:spLocks noChangeArrowheads="1"/>
          </p:cNvSpPr>
          <p:nvPr/>
        </p:nvSpPr>
        <p:spPr bwMode="auto">
          <a:xfrm>
            <a:off x="942975" y="2465388"/>
            <a:ext cx="2152650" cy="1684337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200" b="1" u="sng">
                <a:cs typeface="Times New Roman" pitchFamily="18" charset="0"/>
              </a:rPr>
              <a:t>Социальные навыки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Решение конфликтов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Умение договариваться, уступать, организовать себя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Контроль своих желаний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Доброжелательность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  взаимоотношения со свестниками</a:t>
            </a:r>
            <a:endParaRPr lang="ru-RU"/>
          </a:p>
        </p:txBody>
      </p:sp>
      <p:sp>
        <p:nvSpPr>
          <p:cNvPr id="16389" name="Text Box 260"/>
          <p:cNvSpPr txBox="1">
            <a:spLocks noChangeArrowheads="1"/>
          </p:cNvSpPr>
          <p:nvPr/>
        </p:nvSpPr>
        <p:spPr bwMode="auto">
          <a:xfrm>
            <a:off x="971550" y="4292600"/>
            <a:ext cx="2219325" cy="379413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u="sng">
                <a:cs typeface="Times New Roman" pitchFamily="18" charset="0"/>
              </a:rPr>
              <a:t>Нормы и правила</a:t>
            </a:r>
            <a:r>
              <a:rPr lang="ru-RU" sz="1200" b="1">
                <a:cs typeface="Times New Roman" pitchFamily="18" charset="0"/>
              </a:rPr>
              <a:t> </a:t>
            </a:r>
            <a:r>
              <a:rPr lang="ru-RU" sz="1200">
                <a:cs typeface="Times New Roman" pitchFamily="18" charset="0"/>
              </a:rPr>
              <a:t>поведения</a:t>
            </a:r>
            <a:endParaRPr lang="ru-RU" sz="600">
              <a:cs typeface="Times New Roman" pitchFamily="18" charset="0"/>
            </a:endParaRPr>
          </a:p>
          <a:p>
            <a:pPr eaLnBrk="0" hangingPunct="0"/>
            <a:r>
              <a:rPr lang="ru-RU" sz="12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6390" name="Text Box 259"/>
          <p:cNvSpPr txBox="1">
            <a:spLocks noChangeArrowheads="1"/>
          </p:cNvSpPr>
          <p:nvPr/>
        </p:nvSpPr>
        <p:spPr bwMode="auto">
          <a:xfrm>
            <a:off x="942975" y="4835525"/>
            <a:ext cx="2219325" cy="663575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u="sng">
                <a:cs typeface="Times New Roman" pitchFamily="18" charset="0"/>
              </a:rPr>
              <a:t>Навыки общения,</a:t>
            </a:r>
            <a:r>
              <a:rPr lang="ru-RU" sz="1200" b="1">
                <a:cs typeface="Times New Roman" pitchFamily="18" charset="0"/>
              </a:rPr>
              <a:t> </a:t>
            </a:r>
            <a:r>
              <a:rPr lang="ru-RU" sz="1200">
                <a:cs typeface="Times New Roman" pitchFamily="18" charset="0"/>
              </a:rPr>
              <a:t>конструктивного взаимодействия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391" name="Text Box 258"/>
          <p:cNvSpPr txBox="1">
            <a:spLocks noChangeArrowheads="1"/>
          </p:cNvSpPr>
          <p:nvPr/>
        </p:nvSpPr>
        <p:spPr bwMode="auto">
          <a:xfrm>
            <a:off x="895350" y="5741988"/>
            <a:ext cx="2266950" cy="715962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>
                <a:cs typeface="Times New Roman" pitchFamily="18" charset="0"/>
              </a:rPr>
              <a:t>Самостоятельность, ответственность.</a:t>
            </a:r>
            <a:r>
              <a:rPr lang="ru-RU" sz="1200" b="1">
                <a:cs typeface="Times New Roman" pitchFamily="18" charset="0"/>
              </a:rPr>
              <a:t> </a:t>
            </a:r>
            <a:r>
              <a:rPr lang="ru-RU" sz="1200" b="1" u="sng">
                <a:cs typeface="Times New Roman" pitchFamily="18" charset="0"/>
              </a:rPr>
              <a:t>Личностный статус</a:t>
            </a:r>
            <a:endParaRPr lang="ru-RU" sz="600">
              <a:cs typeface="Times New Roman" pitchFamily="18" charset="0"/>
            </a:endParaRPr>
          </a:p>
          <a:p>
            <a:pPr eaLnBrk="0" hangingPunct="0"/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6392" name="Line 257"/>
          <p:cNvSpPr>
            <a:spLocks noChangeShapeType="1"/>
          </p:cNvSpPr>
          <p:nvPr/>
        </p:nvSpPr>
        <p:spPr bwMode="auto">
          <a:xfrm>
            <a:off x="714375" y="403225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256"/>
          <p:cNvSpPr>
            <a:spLocks noChangeShapeType="1"/>
          </p:cNvSpPr>
          <p:nvPr/>
        </p:nvSpPr>
        <p:spPr bwMode="auto">
          <a:xfrm>
            <a:off x="714375" y="5018088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255"/>
          <p:cNvSpPr>
            <a:spLocks noChangeShapeType="1"/>
          </p:cNvSpPr>
          <p:nvPr/>
        </p:nvSpPr>
        <p:spPr bwMode="auto">
          <a:xfrm>
            <a:off x="714375" y="2986088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Line 254"/>
          <p:cNvSpPr>
            <a:spLocks noChangeShapeType="1"/>
          </p:cNvSpPr>
          <p:nvPr/>
        </p:nvSpPr>
        <p:spPr bwMode="auto">
          <a:xfrm>
            <a:off x="712662" y="5957888"/>
            <a:ext cx="180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6" name="Line 253"/>
          <p:cNvSpPr>
            <a:spLocks noChangeShapeType="1"/>
          </p:cNvSpPr>
          <p:nvPr/>
        </p:nvSpPr>
        <p:spPr bwMode="auto">
          <a:xfrm>
            <a:off x="714375" y="1822450"/>
            <a:ext cx="0" cy="4140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252"/>
          <p:cNvSpPr>
            <a:spLocks noChangeShapeType="1"/>
          </p:cNvSpPr>
          <p:nvPr/>
        </p:nvSpPr>
        <p:spPr bwMode="auto">
          <a:xfrm>
            <a:off x="714375" y="182245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251"/>
          <p:cNvSpPr>
            <a:spLocks noChangeShapeType="1"/>
          </p:cNvSpPr>
          <p:nvPr/>
        </p:nvSpPr>
        <p:spPr bwMode="auto">
          <a:xfrm>
            <a:off x="4000500" y="893763"/>
            <a:ext cx="0" cy="48101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Text Box 250"/>
          <p:cNvSpPr txBox="1">
            <a:spLocks noChangeArrowheads="1"/>
          </p:cNvSpPr>
          <p:nvPr/>
        </p:nvSpPr>
        <p:spPr bwMode="auto">
          <a:xfrm>
            <a:off x="3238500" y="1497013"/>
            <a:ext cx="1455738" cy="714375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cs typeface="Times New Roman" pitchFamily="18" charset="0"/>
              </a:rPr>
              <a:t>Развитие игровой деятельности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400" name="Text Box 249"/>
          <p:cNvSpPr txBox="1">
            <a:spLocks noChangeArrowheads="1"/>
          </p:cNvSpPr>
          <p:nvPr/>
        </p:nvSpPr>
        <p:spPr bwMode="auto">
          <a:xfrm>
            <a:off x="3581400" y="2593975"/>
            <a:ext cx="914400" cy="6858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>
                <a:cs typeface="Times New Roman" pitchFamily="18" charset="0"/>
              </a:rPr>
              <a:t>Сюжетно-ролевые игры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401" name="Text Box 248"/>
          <p:cNvSpPr txBox="1">
            <a:spLocks noChangeArrowheads="1"/>
          </p:cNvSpPr>
          <p:nvPr/>
        </p:nvSpPr>
        <p:spPr bwMode="auto">
          <a:xfrm>
            <a:off x="3571868" y="3638550"/>
            <a:ext cx="1009657" cy="7143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dirty="0">
                <a:cs typeface="Times New Roman" pitchFamily="18" charset="0"/>
              </a:rPr>
              <a:t>Подвижные </a:t>
            </a:r>
            <a:endParaRPr lang="ru-RU" sz="600" dirty="0">
              <a:cs typeface="Times New Roman" pitchFamily="18" charset="0"/>
            </a:endParaRPr>
          </a:p>
          <a:p>
            <a:pPr algn="ctr" eaLnBrk="0" hangingPunct="0"/>
            <a:r>
              <a:rPr lang="ru-RU" sz="1200" dirty="0">
                <a:cs typeface="Times New Roman" pitchFamily="18" charset="0"/>
              </a:rPr>
              <a:t>игры</a:t>
            </a:r>
            <a:endParaRPr lang="ru-RU" dirty="0"/>
          </a:p>
        </p:txBody>
      </p:sp>
      <p:sp>
        <p:nvSpPr>
          <p:cNvPr id="16402" name="Text Box 247"/>
          <p:cNvSpPr txBox="1">
            <a:spLocks noChangeArrowheads="1"/>
          </p:cNvSpPr>
          <p:nvPr/>
        </p:nvSpPr>
        <p:spPr bwMode="auto">
          <a:xfrm>
            <a:off x="3581400" y="4732338"/>
            <a:ext cx="914400" cy="7143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>
                <a:cs typeface="Times New Roman" pitchFamily="18" charset="0"/>
              </a:rPr>
              <a:t>Театрали-зованные игры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403" name="Text Box 246"/>
          <p:cNvSpPr txBox="1">
            <a:spLocks noChangeArrowheads="1"/>
          </p:cNvSpPr>
          <p:nvPr/>
        </p:nvSpPr>
        <p:spPr bwMode="auto">
          <a:xfrm>
            <a:off x="3581400" y="5848350"/>
            <a:ext cx="914400" cy="7143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>
                <a:cs typeface="Times New Roman" pitchFamily="18" charset="0"/>
              </a:rPr>
              <a:t>Дидактические игры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404" name="Line 245"/>
          <p:cNvSpPr>
            <a:spLocks noChangeShapeType="1"/>
          </p:cNvSpPr>
          <p:nvPr/>
        </p:nvSpPr>
        <p:spPr bwMode="auto">
          <a:xfrm>
            <a:off x="3238500" y="2593975"/>
            <a:ext cx="342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5" name="Line 244"/>
          <p:cNvSpPr>
            <a:spLocks noChangeShapeType="1"/>
          </p:cNvSpPr>
          <p:nvPr/>
        </p:nvSpPr>
        <p:spPr bwMode="auto">
          <a:xfrm>
            <a:off x="3238500" y="3638550"/>
            <a:ext cx="342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6" name="Line 243"/>
          <p:cNvSpPr>
            <a:spLocks noChangeShapeType="1"/>
          </p:cNvSpPr>
          <p:nvPr/>
        </p:nvSpPr>
        <p:spPr bwMode="auto">
          <a:xfrm>
            <a:off x="3238500" y="4732338"/>
            <a:ext cx="342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242"/>
          <p:cNvSpPr>
            <a:spLocks noChangeShapeType="1"/>
          </p:cNvSpPr>
          <p:nvPr/>
        </p:nvSpPr>
        <p:spPr bwMode="auto">
          <a:xfrm>
            <a:off x="3238500" y="5848350"/>
            <a:ext cx="342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Line 241"/>
          <p:cNvSpPr>
            <a:spLocks noChangeShapeType="1"/>
          </p:cNvSpPr>
          <p:nvPr/>
        </p:nvSpPr>
        <p:spPr bwMode="auto">
          <a:xfrm>
            <a:off x="3238500" y="2214554"/>
            <a:ext cx="0" cy="3657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9" name="Line 240"/>
          <p:cNvSpPr>
            <a:spLocks noChangeShapeType="1"/>
          </p:cNvSpPr>
          <p:nvPr/>
        </p:nvSpPr>
        <p:spPr bwMode="auto">
          <a:xfrm>
            <a:off x="5276850" y="893763"/>
            <a:ext cx="457200" cy="4572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0" name="Text Box 239"/>
          <p:cNvSpPr txBox="1">
            <a:spLocks noChangeArrowheads="1"/>
          </p:cNvSpPr>
          <p:nvPr/>
        </p:nvSpPr>
        <p:spPr bwMode="auto">
          <a:xfrm>
            <a:off x="5410200" y="1362075"/>
            <a:ext cx="2312988" cy="1279525"/>
          </a:xfrm>
          <a:prstGeom prst="rect">
            <a:avLst/>
          </a:prstGeom>
          <a:solidFill>
            <a:srgbClr val="EDFFB9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Формирование гендерной, семейной, гражданской принадлежности, патриотических чувств, чувства принадлежности к мировому сообществу</a:t>
            </a:r>
            <a:endParaRPr lang="ru-RU">
              <a:cs typeface="Times New Roman" pitchFamily="18" charset="0"/>
            </a:endParaRPr>
          </a:p>
        </p:txBody>
      </p:sp>
      <p:sp>
        <p:nvSpPr>
          <p:cNvPr id="16411" name="Text Box 238"/>
          <p:cNvSpPr txBox="1">
            <a:spLocks noChangeArrowheads="1"/>
          </p:cNvSpPr>
          <p:nvPr/>
        </p:nvSpPr>
        <p:spPr bwMode="auto">
          <a:xfrm>
            <a:off x="4638675" y="2781300"/>
            <a:ext cx="1703388" cy="1333500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200" b="1" u="sng">
                <a:cs typeface="Times New Roman" pitchFamily="18" charset="0"/>
              </a:rPr>
              <a:t>Образ Я.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Развитие представления о временной перспективе личности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Гендерные качества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Волевые качества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    Самооценка</a:t>
            </a:r>
            <a:endParaRPr lang="ru-RU"/>
          </a:p>
        </p:txBody>
      </p:sp>
      <p:sp>
        <p:nvSpPr>
          <p:cNvPr id="16412" name="Line 237"/>
          <p:cNvSpPr>
            <a:spLocks noChangeShapeType="1"/>
          </p:cNvSpPr>
          <p:nvPr/>
        </p:nvSpPr>
        <p:spPr bwMode="auto">
          <a:xfrm>
            <a:off x="5181600" y="418782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3" name="Text Box 236"/>
          <p:cNvSpPr txBox="1">
            <a:spLocks noChangeArrowheads="1"/>
          </p:cNvSpPr>
          <p:nvPr/>
        </p:nvSpPr>
        <p:spPr bwMode="auto">
          <a:xfrm>
            <a:off x="4638675" y="4389438"/>
            <a:ext cx="1760538" cy="1384300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cs typeface="Times New Roman" pitchFamily="18" charset="0"/>
              </a:rPr>
              <a:t>Детский сад.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Формирование представления о себе как об активном члене коллектива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Участие в создание развивающей среды сада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Оказание помощи другу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Ответственность</a:t>
            </a:r>
            <a:endParaRPr lang="ru-RU"/>
          </a:p>
        </p:txBody>
      </p:sp>
      <p:sp>
        <p:nvSpPr>
          <p:cNvPr id="16414" name="Line 235"/>
          <p:cNvSpPr>
            <a:spLocks noChangeShapeType="1"/>
          </p:cNvSpPr>
          <p:nvPr/>
        </p:nvSpPr>
        <p:spPr bwMode="auto">
          <a:xfrm>
            <a:off x="6400800" y="327025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5" name="Line 234"/>
          <p:cNvSpPr>
            <a:spLocks noChangeShapeType="1"/>
          </p:cNvSpPr>
          <p:nvPr/>
        </p:nvSpPr>
        <p:spPr bwMode="auto">
          <a:xfrm flipH="1">
            <a:off x="6400800" y="342423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6" name="Text Box 233"/>
          <p:cNvSpPr txBox="1">
            <a:spLocks noChangeArrowheads="1"/>
          </p:cNvSpPr>
          <p:nvPr/>
        </p:nvSpPr>
        <p:spPr bwMode="auto">
          <a:xfrm>
            <a:off x="6629400" y="2781300"/>
            <a:ext cx="1312863" cy="2066925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cs typeface="Times New Roman" pitchFamily="18" charset="0"/>
              </a:rPr>
              <a:t>Семья.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История семьи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Самобытные традиции, обряды, праздники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r>
              <a:rPr lang="ru-RU" sz="1200">
                <a:cs typeface="Times New Roman" pitchFamily="18" charset="0"/>
              </a:rPr>
              <a:t>Знание личных данных своей семьи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endParaRPr lang="ru-RU"/>
          </a:p>
        </p:txBody>
      </p:sp>
      <p:sp>
        <p:nvSpPr>
          <p:cNvPr id="16417" name="Line 232"/>
          <p:cNvSpPr>
            <a:spLocks noChangeShapeType="1"/>
          </p:cNvSpPr>
          <p:nvPr/>
        </p:nvSpPr>
        <p:spPr bwMode="auto">
          <a:xfrm>
            <a:off x="6400800" y="5343525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8" name="Line 231"/>
          <p:cNvSpPr>
            <a:spLocks noChangeShapeType="1"/>
          </p:cNvSpPr>
          <p:nvPr/>
        </p:nvSpPr>
        <p:spPr bwMode="auto">
          <a:xfrm flipH="1">
            <a:off x="6400800" y="554355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9" name="Text Box 230"/>
          <p:cNvSpPr txBox="1">
            <a:spLocks noChangeArrowheads="1"/>
          </p:cNvSpPr>
          <p:nvPr/>
        </p:nvSpPr>
        <p:spPr bwMode="auto">
          <a:xfrm>
            <a:off x="6629400" y="5018088"/>
            <a:ext cx="1352550" cy="1008062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100" b="1" u="sng">
                <a:cs typeface="Times New Roman" pitchFamily="18" charset="0"/>
              </a:rPr>
              <a:t>Родная страна.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Малая Родина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Родная страна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000">
                <a:cs typeface="Times New Roman" pitchFamily="18" charset="0"/>
              </a:rPr>
              <a:t>Уважение  к людям разных национальностей </a:t>
            </a:r>
            <a:endParaRPr lang="ru-RU" sz="600"/>
          </a:p>
          <a:p>
            <a:pPr eaLnBrk="0" hangingPunct="0">
              <a:tabLst>
                <a:tab pos="114300" algn="l"/>
              </a:tabLst>
            </a:pPr>
            <a:endParaRPr lang="ru-RU"/>
          </a:p>
        </p:txBody>
      </p:sp>
      <p:sp>
        <p:nvSpPr>
          <p:cNvPr id="16420" name="Text Box 229"/>
          <p:cNvSpPr txBox="1">
            <a:spLocks noChangeArrowheads="1"/>
          </p:cNvSpPr>
          <p:nvPr/>
        </p:nvSpPr>
        <p:spPr bwMode="auto">
          <a:xfrm>
            <a:off x="4643438" y="6021388"/>
            <a:ext cx="1943100" cy="709612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1000" b="1" u="sng">
                <a:cs typeface="Times New Roman" pitchFamily="18" charset="0"/>
              </a:rPr>
              <a:t>Наша армия.</a:t>
            </a:r>
            <a:endParaRPr lang="ru-RU" sz="6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Российская армия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Защитники, герои</a:t>
            </a:r>
            <a:endParaRPr lang="ru-RU" sz="6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1100">
                <a:cs typeface="Times New Roman" pitchFamily="18" charset="0"/>
              </a:rPr>
              <a:t>История, память павшим</a:t>
            </a:r>
            <a:endParaRPr lang="ru-RU"/>
          </a:p>
        </p:txBody>
      </p:sp>
      <p:sp>
        <p:nvSpPr>
          <p:cNvPr id="16421" name="Text Box 228"/>
          <p:cNvSpPr txBox="1">
            <a:spLocks noChangeArrowheads="1"/>
          </p:cNvSpPr>
          <p:nvPr/>
        </p:nvSpPr>
        <p:spPr bwMode="auto">
          <a:xfrm>
            <a:off x="6732588" y="6165850"/>
            <a:ext cx="2303462" cy="576263"/>
          </a:xfrm>
          <a:prstGeom prst="rect">
            <a:avLst/>
          </a:prstGeom>
          <a:solidFill>
            <a:srgbClr val="EDFFB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tabLst>
                <a:tab pos="114300" algn="l"/>
              </a:tabLst>
            </a:pPr>
            <a:r>
              <a:rPr lang="ru-RU" sz="800" b="1" u="sng">
                <a:cs typeface="Times New Roman" pitchFamily="18" charset="0"/>
              </a:rPr>
              <a:t>Наша планета.</a:t>
            </a:r>
            <a:endParaRPr lang="ru-RU" sz="800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Земля – наш дом</a:t>
            </a:r>
            <a:endParaRPr lang="ru-RU" sz="800"/>
          </a:p>
          <a:p>
            <a:pPr eaLnBrk="0" hangingPunct="0">
              <a:buFontTx/>
              <a:buChar char="•"/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Знакомство с культурой других народов</a:t>
            </a:r>
            <a:endParaRPr lang="ru-RU" sz="800"/>
          </a:p>
          <a:p>
            <a:pPr eaLnBrk="0" hangingPunct="0">
              <a:tabLst>
                <a:tab pos="114300" algn="l"/>
              </a:tabLst>
            </a:pPr>
            <a:r>
              <a:rPr lang="ru-RU" sz="800">
                <a:cs typeface="Times New Roman" pitchFamily="18" charset="0"/>
              </a:rPr>
              <a:t>Права  детей в мире и у нас</a:t>
            </a:r>
            <a:endParaRPr lang="ru-RU" sz="800"/>
          </a:p>
          <a:p>
            <a:pPr eaLnBrk="0" hangingPunct="0">
              <a:tabLst>
                <a:tab pos="114300" algn="l"/>
              </a:tabLst>
            </a:pPr>
            <a:endParaRPr lang="ru-RU"/>
          </a:p>
        </p:txBody>
      </p:sp>
      <p:sp>
        <p:nvSpPr>
          <p:cNvPr id="16422" name="Line 227"/>
          <p:cNvSpPr>
            <a:spLocks noChangeShapeType="1"/>
          </p:cNvSpPr>
          <p:nvPr/>
        </p:nvSpPr>
        <p:spPr bwMode="auto">
          <a:xfrm>
            <a:off x="8096250" y="3128963"/>
            <a:ext cx="4763" cy="30368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Line 226"/>
          <p:cNvSpPr>
            <a:spLocks noChangeShapeType="1"/>
          </p:cNvSpPr>
          <p:nvPr/>
        </p:nvSpPr>
        <p:spPr bwMode="auto">
          <a:xfrm>
            <a:off x="7924800" y="3124200"/>
            <a:ext cx="180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5382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5362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01" name="Rectangle 1"/>
          <p:cNvSpPr>
            <a:spLocks noChangeArrowheads="1"/>
          </p:cNvSpPr>
          <p:nvPr/>
        </p:nvSpPr>
        <p:spPr bwMode="auto">
          <a:xfrm>
            <a:off x="357158" y="357166"/>
            <a:ext cx="8208963" cy="3878263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 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6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Освоение первоначальных представлений социального характера и включение детей в систему социальных отношений.</a:t>
            </a:r>
          </a:p>
          <a:p>
            <a:pPr eaLnBrk="0" hangingPunct="0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игровой деятельности детей</a:t>
            </a:r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Приобщение к элементарным общепринятым нормам и правилам взаимоотношения со сверстниками и взрослыми (в том числе моральным)</a:t>
            </a:r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семейной, гражданской принадлежности, патриотических чувств, чувства принадлежности к мировому сообществу.</a:t>
            </a:r>
          </a:p>
        </p:txBody>
      </p:sp>
      <p:pic>
        <p:nvPicPr>
          <p:cNvPr id="2050" name="Picture 2" descr="E:\Olga\Оля работа\Аттестация 2013\фото МДОУ 7\IMG_26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429132"/>
            <a:ext cx="288010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7C8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E:\Olga\Оля работа\Аттестация 2013\фото МДОУ 7\IMG_26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429131"/>
            <a:ext cx="2880107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7C8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E:\Olga\Оля работа\Аттестация 2013\фото МДОУ 7\IMG_24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5" y="4429132"/>
            <a:ext cx="288010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7C8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5382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40"/>
          <p:cNvSpPr>
            <a:spLocks noChangeArrowheads="1"/>
          </p:cNvSpPr>
          <p:nvPr/>
        </p:nvSpPr>
        <p:spPr bwMode="auto">
          <a:xfrm>
            <a:off x="250825" y="60403"/>
            <a:ext cx="8532813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по нравственно-патриотическому воспитанию детей дошкольного возраста в МДОУ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№7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Фрязино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Задачи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педагогов и родителей – как можно раньше пробудить в растущем человеке любовь к родной земле, формировать у детей черты характера, гражданина общества, воспитывать любовь и уважение к родному дому, детскому саду, городу, чувство гордости за достижения страны и уважение к армии, гордость за мужество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воинов, формирование духовных качеств в процессе ознакомления с традициями русской церкви. 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 к доступным ребенку явлениям жизни и закреплять эти знания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др. видах деятельности.</a:t>
            </a:r>
          </a:p>
          <a:p>
            <a:pPr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6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839768"/>
            <a:ext cx="3665818" cy="2749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857629"/>
            <a:ext cx="3737256" cy="2802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5398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9"/>
          <p:cNvSpPr>
            <a:spLocks noChangeArrowheads="1"/>
          </p:cNvSpPr>
          <p:nvPr/>
        </p:nvSpPr>
        <p:spPr bwMode="auto">
          <a:xfrm>
            <a:off x="611560" y="115888"/>
            <a:ext cx="2026865" cy="1125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 dirty="0">
                <a:cs typeface="Times New Roman" pitchFamily="18" charset="0"/>
              </a:rPr>
              <a:t>Аллея Героев </a:t>
            </a:r>
            <a:endParaRPr lang="ru-RU" sz="1100" dirty="0">
              <a:cs typeface="Times New Roman" pitchFamily="18" charset="0"/>
            </a:endParaRPr>
          </a:p>
          <a:p>
            <a:pPr algn="ctr" eaLnBrk="0" hangingPunct="0"/>
            <a:r>
              <a:rPr lang="ru-RU" sz="1100" b="1" dirty="0" smtClean="0">
                <a:cs typeface="Times New Roman" pitchFamily="18" charset="0"/>
              </a:rPr>
              <a:t>Экскурсии к обелискам</a:t>
            </a:r>
            <a:endParaRPr lang="ru-RU" sz="1100" dirty="0"/>
          </a:p>
          <a:p>
            <a:pPr algn="ctr" eaLnBrk="0" hangingPunct="0"/>
            <a:r>
              <a:rPr lang="ru-RU" sz="1100" b="1" dirty="0">
                <a:cs typeface="Times New Roman" pitchFamily="18" charset="0"/>
              </a:rPr>
              <a:t> И.И. Иванова </a:t>
            </a:r>
            <a:endParaRPr lang="ru-RU" sz="1100" dirty="0"/>
          </a:p>
          <a:p>
            <a:pPr algn="ctr" eaLnBrk="0" hangingPunct="0"/>
            <a:r>
              <a:rPr lang="ru-RU" sz="1100" b="1" dirty="0" smtClean="0">
                <a:cs typeface="Times New Roman" pitchFamily="18" charset="0"/>
              </a:rPr>
              <a:t>А.А.Дудкина</a:t>
            </a:r>
            <a:endParaRPr lang="ru-RU" sz="1100" dirty="0"/>
          </a:p>
          <a:p>
            <a:pPr algn="ctr" eaLnBrk="0" hangingPunct="0"/>
            <a:r>
              <a:rPr lang="ru-RU" sz="1100" b="1" dirty="0" err="1" smtClean="0">
                <a:cs typeface="Times New Roman" pitchFamily="18" charset="0"/>
              </a:rPr>
              <a:t>Б.В.Еряшева</a:t>
            </a:r>
            <a:endParaRPr lang="ru-RU" sz="1100" dirty="0"/>
          </a:p>
        </p:txBody>
      </p:sp>
      <p:sp>
        <p:nvSpPr>
          <p:cNvPr id="21506" name="Rectangle 38"/>
          <p:cNvSpPr>
            <a:spLocks noChangeArrowheads="1"/>
          </p:cNvSpPr>
          <p:nvPr/>
        </p:nvSpPr>
        <p:spPr bwMode="auto">
          <a:xfrm>
            <a:off x="898525" y="1411288"/>
            <a:ext cx="1905000" cy="466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Воспитание духовно – нравственных начал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21507" name="Rectangle 37"/>
          <p:cNvSpPr>
            <a:spLocks noChangeArrowheads="1"/>
          </p:cNvSpPr>
          <p:nvPr/>
        </p:nvSpPr>
        <p:spPr bwMode="auto">
          <a:xfrm>
            <a:off x="944563" y="2106613"/>
            <a:ext cx="1871662" cy="2727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1050" b="1" dirty="0">
                <a:cs typeface="Times New Roman" pitchFamily="18" charset="0"/>
              </a:rPr>
              <a:t>Интегрированная комплексно- тематическая</a:t>
            </a:r>
            <a:r>
              <a:rPr lang="ru-RU" sz="1050" dirty="0">
                <a:cs typeface="Times New Roman" pitchFamily="18" charset="0"/>
              </a:rPr>
              <a:t> НОД</a:t>
            </a:r>
            <a:r>
              <a:rPr lang="ru-RU" sz="1050" b="1" dirty="0">
                <a:cs typeface="Times New Roman" pitchFamily="18" charset="0"/>
              </a:rPr>
              <a:t> Чтение худ. литературы, беседы</a:t>
            </a:r>
            <a:endParaRPr lang="ru-RU" sz="1050" dirty="0"/>
          </a:p>
          <a:p>
            <a:pPr algn="just" eaLnBrk="0" hangingPunct="0"/>
            <a:r>
              <a:rPr lang="ru-RU" sz="1050" b="1" dirty="0" err="1" smtClean="0">
                <a:cs typeface="Times New Roman" pitchFamily="18" charset="0"/>
              </a:rPr>
              <a:t>Рассм-е</a:t>
            </a:r>
            <a:r>
              <a:rPr lang="ru-RU" sz="1050" b="1" dirty="0" smtClean="0">
                <a:cs typeface="Times New Roman" pitchFamily="18" charset="0"/>
              </a:rPr>
              <a:t> иллюстраций</a:t>
            </a:r>
            <a:endParaRPr lang="ru-RU" sz="1050" dirty="0"/>
          </a:p>
          <a:p>
            <a:pPr algn="just" eaLnBrk="0" hangingPunct="0"/>
            <a:r>
              <a:rPr lang="ru-RU" sz="1050" b="1" dirty="0">
                <a:cs typeface="Times New Roman" pitchFamily="18" charset="0"/>
              </a:rPr>
              <a:t>Родного края, города. </a:t>
            </a:r>
            <a:r>
              <a:rPr lang="ru-RU" sz="1050" b="1" dirty="0" err="1">
                <a:cs typeface="Times New Roman" pitchFamily="18" charset="0"/>
              </a:rPr>
              <a:t>Изотворчество</a:t>
            </a:r>
            <a:r>
              <a:rPr lang="ru-RU" sz="1050" b="1" dirty="0">
                <a:cs typeface="Times New Roman" pitchFamily="18" charset="0"/>
              </a:rPr>
              <a:t>, выпуск  стенгазет, оформление фотоальбомов «Моя семья», «Наша группа», «Наш детский сад», «Мой город», «Самая любимая мамочка моя», «Наши </a:t>
            </a:r>
            <a:r>
              <a:rPr lang="ru-RU" sz="1050" b="1" dirty="0" err="1">
                <a:cs typeface="Times New Roman" pitchFamily="18" charset="0"/>
              </a:rPr>
              <a:t>Д</a:t>
            </a:r>
            <a:r>
              <a:rPr lang="ru-RU" sz="1050" b="1" dirty="0" err="1" smtClean="0">
                <a:cs typeface="Times New Roman" pitchFamily="18" charset="0"/>
              </a:rPr>
              <a:t>еды-Славные</a:t>
            </a:r>
            <a:r>
              <a:rPr lang="ru-RU" sz="1050" b="1" dirty="0" smtClean="0">
                <a:cs typeface="Times New Roman" pitchFamily="18" charset="0"/>
              </a:rPr>
              <a:t> </a:t>
            </a:r>
            <a:r>
              <a:rPr lang="ru-RU" sz="1050" b="1" dirty="0">
                <a:cs typeface="Times New Roman" pitchFamily="18" charset="0"/>
              </a:rPr>
              <a:t>Победы»</a:t>
            </a:r>
            <a:endParaRPr lang="ru-RU" sz="1050" dirty="0"/>
          </a:p>
        </p:txBody>
      </p:sp>
      <p:sp>
        <p:nvSpPr>
          <p:cNvPr id="21508" name="Rectangle 36"/>
          <p:cNvSpPr>
            <a:spLocks noChangeArrowheads="1"/>
          </p:cNvSpPr>
          <p:nvPr/>
        </p:nvSpPr>
        <p:spPr bwMode="auto">
          <a:xfrm>
            <a:off x="1076325" y="4935538"/>
            <a:ext cx="2055813" cy="509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000" b="1">
                <a:cs typeface="Times New Roman" pitchFamily="18" charset="0"/>
              </a:rPr>
              <a:t>Жизнь замечательных людей прославивших </a:t>
            </a:r>
            <a:r>
              <a:rPr lang="ru-RU" sz="1100" b="1">
                <a:cs typeface="Times New Roman" pitchFamily="18" charset="0"/>
              </a:rPr>
              <a:t>свой город,</a:t>
            </a:r>
            <a:r>
              <a:rPr lang="ru-RU" sz="1100">
                <a:cs typeface="Times New Roman" pitchFamily="18" charset="0"/>
              </a:rPr>
              <a:t> край</a:t>
            </a:r>
          </a:p>
        </p:txBody>
      </p:sp>
      <p:sp>
        <p:nvSpPr>
          <p:cNvPr id="21509" name="Rectangle 35"/>
          <p:cNvSpPr>
            <a:spLocks noChangeArrowheads="1"/>
          </p:cNvSpPr>
          <p:nvPr/>
        </p:nvSpPr>
        <p:spPr bwMode="auto">
          <a:xfrm>
            <a:off x="1116013" y="5516563"/>
            <a:ext cx="2087562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900" b="1">
                <a:cs typeface="Times New Roman" pitchFamily="18" charset="0"/>
              </a:rPr>
              <a:t>История страны, родного края</a:t>
            </a:r>
            <a:endParaRPr lang="ru-RU" sz="900">
              <a:cs typeface="Times New Roman" pitchFamily="18" charset="0"/>
            </a:endParaRPr>
          </a:p>
        </p:txBody>
      </p:sp>
      <p:sp>
        <p:nvSpPr>
          <p:cNvPr id="21510" name="Rectangle 34"/>
          <p:cNvSpPr>
            <a:spLocks noChangeArrowheads="1"/>
          </p:cNvSpPr>
          <p:nvPr/>
        </p:nvSpPr>
        <p:spPr bwMode="auto">
          <a:xfrm>
            <a:off x="1116013" y="5805488"/>
            <a:ext cx="2087562" cy="401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Кружок доп.обр. «Добрый мир» Иванченко О.М.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21511" name="Rectangle 33"/>
          <p:cNvSpPr>
            <a:spLocks noChangeArrowheads="1"/>
          </p:cNvSpPr>
          <p:nvPr/>
        </p:nvSpPr>
        <p:spPr bwMode="auto">
          <a:xfrm>
            <a:off x="1116013" y="6237288"/>
            <a:ext cx="2063750" cy="4302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История района, города, детского сада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21512" name="Line 32"/>
          <p:cNvSpPr>
            <a:spLocks noChangeShapeType="1"/>
          </p:cNvSpPr>
          <p:nvPr/>
        </p:nvSpPr>
        <p:spPr bwMode="auto">
          <a:xfrm>
            <a:off x="898525" y="3570288"/>
            <a:ext cx="1588" cy="265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31"/>
          <p:cNvSpPr>
            <a:spLocks noChangeShapeType="1"/>
          </p:cNvSpPr>
          <p:nvPr/>
        </p:nvSpPr>
        <p:spPr bwMode="auto">
          <a:xfrm flipH="1">
            <a:off x="898525" y="3116263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30"/>
          <p:cNvSpPr>
            <a:spLocks noChangeShapeType="1"/>
          </p:cNvSpPr>
          <p:nvPr/>
        </p:nvSpPr>
        <p:spPr bwMode="auto">
          <a:xfrm>
            <a:off x="903288" y="3116263"/>
            <a:ext cx="0" cy="454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29"/>
          <p:cNvSpPr>
            <a:spLocks noChangeShapeType="1"/>
          </p:cNvSpPr>
          <p:nvPr/>
        </p:nvSpPr>
        <p:spPr bwMode="auto">
          <a:xfrm>
            <a:off x="900113" y="4935538"/>
            <a:ext cx="287337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28"/>
          <p:cNvSpPr>
            <a:spLocks noChangeShapeType="1"/>
          </p:cNvSpPr>
          <p:nvPr/>
        </p:nvSpPr>
        <p:spPr bwMode="auto">
          <a:xfrm>
            <a:off x="900113" y="5589588"/>
            <a:ext cx="334962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27"/>
          <p:cNvSpPr>
            <a:spLocks noChangeShapeType="1"/>
          </p:cNvSpPr>
          <p:nvPr/>
        </p:nvSpPr>
        <p:spPr bwMode="auto">
          <a:xfrm>
            <a:off x="900113" y="5949950"/>
            <a:ext cx="3349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26"/>
          <p:cNvSpPr>
            <a:spLocks noChangeShapeType="1"/>
          </p:cNvSpPr>
          <p:nvPr/>
        </p:nvSpPr>
        <p:spPr bwMode="auto">
          <a:xfrm>
            <a:off x="903288" y="6224588"/>
            <a:ext cx="333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Rectangle 25"/>
          <p:cNvSpPr>
            <a:spLocks noChangeArrowheads="1"/>
          </p:cNvSpPr>
          <p:nvPr/>
        </p:nvSpPr>
        <p:spPr bwMode="auto">
          <a:xfrm>
            <a:off x="3195638" y="249238"/>
            <a:ext cx="2378075" cy="819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Музей боевой славы (лицей)</a:t>
            </a:r>
            <a:endParaRPr lang="ru-RU" sz="1100">
              <a:cs typeface="Times New Roman" pitchFamily="18" charset="0"/>
            </a:endParaRPr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Дом музей им И.И.Иванова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Музей города Фрязино</a:t>
            </a:r>
            <a:endParaRPr lang="ru-RU" sz="1100"/>
          </a:p>
        </p:txBody>
      </p:sp>
      <p:sp>
        <p:nvSpPr>
          <p:cNvPr id="21520" name="Line 24"/>
          <p:cNvSpPr>
            <a:spLocks noChangeShapeType="1"/>
          </p:cNvSpPr>
          <p:nvPr/>
        </p:nvSpPr>
        <p:spPr bwMode="auto">
          <a:xfrm flipH="1" flipV="1">
            <a:off x="2671763" y="787400"/>
            <a:ext cx="809625" cy="712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Line 23"/>
          <p:cNvSpPr>
            <a:spLocks noChangeShapeType="1"/>
          </p:cNvSpPr>
          <p:nvPr/>
        </p:nvSpPr>
        <p:spPr bwMode="auto">
          <a:xfrm flipV="1">
            <a:off x="4392613" y="1243013"/>
            <a:ext cx="0" cy="257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2" name="Rectangle 22"/>
          <p:cNvSpPr>
            <a:spLocks noChangeArrowheads="1"/>
          </p:cNvSpPr>
          <p:nvPr/>
        </p:nvSpPr>
        <p:spPr bwMode="auto">
          <a:xfrm>
            <a:off x="3195638" y="1557338"/>
            <a:ext cx="2284412" cy="942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 dirty="0">
                <a:cs typeface="Times New Roman" pitchFamily="18" charset="0"/>
              </a:rPr>
              <a:t>Экскурсии и целевые прогулки с воспитанниками с привлечением </a:t>
            </a:r>
            <a:r>
              <a:rPr lang="ru-RU" sz="1100" b="1" dirty="0" smtClean="0">
                <a:cs typeface="Times New Roman" pitchFamily="18" charset="0"/>
              </a:rPr>
              <a:t>родителей, а так же в выходные дни с родителями</a:t>
            </a:r>
            <a:endParaRPr lang="ru-RU" sz="1100" dirty="0">
              <a:cs typeface="Times New Roman" pitchFamily="18" charset="0"/>
            </a:endParaRPr>
          </a:p>
        </p:txBody>
      </p:sp>
      <p:sp>
        <p:nvSpPr>
          <p:cNvPr id="21523" name="Rectangle 21"/>
          <p:cNvSpPr>
            <a:spLocks noChangeArrowheads="1"/>
          </p:cNvSpPr>
          <p:nvPr/>
        </p:nvSpPr>
        <p:spPr bwMode="auto">
          <a:xfrm>
            <a:off x="3103563" y="2564904"/>
            <a:ext cx="2471737" cy="12961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100" b="1" dirty="0">
              <a:cs typeface="Times New Roman" pitchFamily="18" charset="0"/>
            </a:endParaRPr>
          </a:p>
          <a:p>
            <a:pPr algn="ctr"/>
            <a:r>
              <a:rPr lang="ru-RU" sz="1100" b="1" dirty="0">
                <a:cs typeface="Times New Roman" pitchFamily="18" charset="0"/>
              </a:rPr>
              <a:t> Организация уголков по нравственно-патриотическому воспитанию в группах</a:t>
            </a:r>
            <a:r>
              <a:rPr lang="en-US" sz="1100" b="1" dirty="0">
                <a:cs typeface="Times New Roman" pitchFamily="18" charset="0"/>
              </a:rPr>
              <a:t> </a:t>
            </a:r>
            <a:r>
              <a:rPr lang="ru-RU" sz="1100" b="1" dirty="0">
                <a:cs typeface="Times New Roman" pitchFamily="18" charset="0"/>
              </a:rPr>
              <a:t>МДОУ</a:t>
            </a:r>
            <a:r>
              <a:rPr lang="ru-RU" sz="1100" b="1" dirty="0" smtClean="0">
                <a:cs typeface="Times New Roman" pitchFamily="18" charset="0"/>
              </a:rPr>
              <a:t>.</a:t>
            </a:r>
          </a:p>
          <a:p>
            <a:pPr algn="ctr"/>
            <a:r>
              <a:rPr lang="ru-RU" sz="1100" b="1" dirty="0" smtClean="0">
                <a:cs typeface="Times New Roman" pitchFamily="18" charset="0"/>
              </a:rPr>
              <a:t>Приобретение пособий, художественной литературы, метод. Литературы.</a:t>
            </a:r>
            <a:endParaRPr lang="ru-RU" sz="1100" b="1" dirty="0">
              <a:cs typeface="Times New Roman" pitchFamily="18" charset="0"/>
            </a:endParaRPr>
          </a:p>
          <a:p>
            <a:pPr algn="ctr"/>
            <a:endParaRPr lang="ru-RU" sz="1100" dirty="0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 flipH="1" flipV="1">
            <a:off x="2803525" y="1627188"/>
            <a:ext cx="328315" cy="93771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5" name="Line 19"/>
          <p:cNvSpPr>
            <a:spLocks noChangeShapeType="1"/>
          </p:cNvSpPr>
          <p:nvPr/>
        </p:nvSpPr>
        <p:spPr bwMode="auto">
          <a:xfrm flipH="1" flipV="1">
            <a:off x="2468563" y="2846388"/>
            <a:ext cx="663277" cy="29458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6" name="Rectangle 18"/>
          <p:cNvSpPr>
            <a:spLocks noChangeArrowheads="1"/>
          </p:cNvSpPr>
          <p:nvPr/>
        </p:nvSpPr>
        <p:spPr bwMode="auto">
          <a:xfrm>
            <a:off x="3051175" y="3962400"/>
            <a:ext cx="2524125" cy="787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Усадьба Гребнево</a:t>
            </a:r>
            <a:endParaRPr lang="ru-RU" sz="1100">
              <a:cs typeface="Times New Roman" pitchFamily="18" charset="0"/>
            </a:endParaRPr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Никольская церковь с. Гребнево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Храм Гребневской Богоматери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Барские пруды</a:t>
            </a:r>
            <a:endParaRPr lang="ru-RU" sz="1100"/>
          </a:p>
        </p:txBody>
      </p:sp>
      <p:sp>
        <p:nvSpPr>
          <p:cNvPr id="21527" name="Rectangle 17"/>
          <p:cNvSpPr>
            <a:spLocks noChangeArrowheads="1"/>
          </p:cNvSpPr>
          <p:nvPr/>
        </p:nvSpPr>
        <p:spPr bwMode="auto">
          <a:xfrm>
            <a:off x="3357554" y="4929198"/>
            <a:ext cx="2214578" cy="15716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100" b="1" dirty="0" smtClean="0"/>
              <a:t>Нравственно-патриотическое направление реализуется по государственной программе «Патриотическое воспитание граждан РФ» по пособию Г.Н. Данилиной «Дошкольнику- об истории и культуре России»</a:t>
            </a:r>
          </a:p>
          <a:p>
            <a:pPr algn="ctr"/>
            <a:r>
              <a:rPr lang="ru-RU" sz="1100" b="1" dirty="0" smtClean="0"/>
              <a:t>Москва 2004г</a:t>
            </a:r>
            <a:endParaRPr lang="ru-RU" sz="1100" b="1" dirty="0"/>
          </a:p>
        </p:txBody>
      </p:sp>
      <p:sp>
        <p:nvSpPr>
          <p:cNvPr id="21528" name="Line 16"/>
          <p:cNvSpPr>
            <a:spLocks noChangeShapeType="1"/>
          </p:cNvSpPr>
          <p:nvPr/>
        </p:nvSpPr>
        <p:spPr bwMode="auto">
          <a:xfrm flipV="1">
            <a:off x="4926013" y="1039813"/>
            <a:ext cx="762000" cy="517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9" name="Line 15"/>
          <p:cNvSpPr>
            <a:spLocks noChangeShapeType="1"/>
          </p:cNvSpPr>
          <p:nvPr/>
        </p:nvSpPr>
        <p:spPr bwMode="auto">
          <a:xfrm flipV="1">
            <a:off x="5508104" y="1820863"/>
            <a:ext cx="468834" cy="74404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0" name="Rectangle 13"/>
          <p:cNvSpPr>
            <a:spLocks noChangeArrowheads="1"/>
          </p:cNvSpPr>
          <p:nvPr/>
        </p:nvSpPr>
        <p:spPr bwMode="auto">
          <a:xfrm>
            <a:off x="5688013" y="115888"/>
            <a:ext cx="2427287" cy="952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Детская городская библиотека</a:t>
            </a:r>
            <a:endParaRPr lang="ru-RU" sz="1100">
              <a:cs typeface="Times New Roman" pitchFamily="18" charset="0"/>
            </a:endParaRPr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Выставочный зал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Дом детского творчества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Спортивный комплекс «Олимп»</a:t>
            </a:r>
            <a:endParaRPr lang="ru-RU" sz="1100"/>
          </a:p>
        </p:txBody>
      </p:sp>
      <p:sp>
        <p:nvSpPr>
          <p:cNvPr id="21531" name="Rectangle 12"/>
          <p:cNvSpPr>
            <a:spLocks noChangeArrowheads="1"/>
          </p:cNvSpPr>
          <p:nvPr/>
        </p:nvSpPr>
        <p:spPr bwMode="auto">
          <a:xfrm>
            <a:off x="5976938" y="1411288"/>
            <a:ext cx="1905000" cy="584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День Победы</a:t>
            </a:r>
            <a:endParaRPr lang="ru-RU" sz="1100">
              <a:cs typeface="Times New Roman" pitchFamily="18" charset="0"/>
            </a:endParaRPr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День Защитника Отечества</a:t>
            </a:r>
            <a:endParaRPr lang="ru-RU" sz="1100"/>
          </a:p>
          <a:p>
            <a:pPr eaLnBrk="0" hangingPunct="0"/>
            <a:endParaRPr lang="ru-RU" sz="1100"/>
          </a:p>
        </p:txBody>
      </p:sp>
      <p:sp>
        <p:nvSpPr>
          <p:cNvPr id="21532" name="Rectangle 11"/>
          <p:cNvSpPr>
            <a:spLocks noChangeArrowheads="1"/>
          </p:cNvSpPr>
          <p:nvPr/>
        </p:nvSpPr>
        <p:spPr bwMode="auto">
          <a:xfrm>
            <a:off x="5976938" y="2328863"/>
            <a:ext cx="1854200" cy="971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Праздники и вечера досуга для воспитанников с участием Ветеранов войны и труда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21533" name="Rectangle 10"/>
          <p:cNvSpPr>
            <a:spLocks noChangeArrowheads="1"/>
          </p:cNvSpPr>
          <p:nvPr/>
        </p:nvSpPr>
        <p:spPr bwMode="auto">
          <a:xfrm>
            <a:off x="5884863" y="3356992"/>
            <a:ext cx="1997075" cy="792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 dirty="0">
                <a:cs typeface="Times New Roman" pitchFamily="18" charset="0"/>
              </a:rPr>
              <a:t>Сезонные праздники</a:t>
            </a:r>
            <a:endParaRPr lang="ru-RU" sz="1100" dirty="0">
              <a:cs typeface="Times New Roman" pitchFamily="18" charset="0"/>
            </a:endParaRPr>
          </a:p>
          <a:p>
            <a:pPr algn="ctr" eaLnBrk="0" hangingPunct="0"/>
            <a:r>
              <a:rPr lang="ru-RU" sz="1100" b="1" dirty="0" smtClean="0">
                <a:cs typeface="Times New Roman" pitchFamily="18" charset="0"/>
              </a:rPr>
              <a:t>Масленица, Великая Пасха, Рождество Христово</a:t>
            </a:r>
            <a:endParaRPr lang="ru-RU" sz="1100" dirty="0"/>
          </a:p>
        </p:txBody>
      </p:sp>
      <p:sp>
        <p:nvSpPr>
          <p:cNvPr id="21534" name="Rectangle 9"/>
          <p:cNvSpPr>
            <a:spLocks noChangeArrowheads="1"/>
          </p:cNvSpPr>
          <p:nvPr/>
        </p:nvSpPr>
        <p:spPr bwMode="auto">
          <a:xfrm>
            <a:off x="5884863" y="4176712"/>
            <a:ext cx="2003425" cy="5484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 dirty="0">
                <a:cs typeface="Times New Roman" pitchFamily="18" charset="0"/>
              </a:rPr>
              <a:t>День Города</a:t>
            </a:r>
            <a:endParaRPr lang="ru-RU" sz="1100" dirty="0">
              <a:cs typeface="Times New Roman" pitchFamily="18" charset="0"/>
            </a:endParaRPr>
          </a:p>
          <a:p>
            <a:pPr algn="ctr" eaLnBrk="0" hangingPunct="0"/>
            <a:r>
              <a:rPr lang="ru-RU" sz="1100" b="1" dirty="0">
                <a:cs typeface="Times New Roman" pitchFamily="18" charset="0"/>
              </a:rPr>
              <a:t>День </a:t>
            </a:r>
            <a:r>
              <a:rPr lang="ru-RU" sz="1100" b="1" dirty="0" smtClean="0">
                <a:cs typeface="Times New Roman" pitchFamily="18" charset="0"/>
              </a:rPr>
              <a:t>Подмосковья</a:t>
            </a:r>
          </a:p>
          <a:p>
            <a:pPr algn="ctr" eaLnBrk="0" hangingPunct="0"/>
            <a:r>
              <a:rPr lang="ru-RU" sz="1100" b="1" dirty="0" smtClean="0">
                <a:cs typeface="Times New Roman" pitchFamily="18" charset="0"/>
              </a:rPr>
              <a:t>День Земли</a:t>
            </a:r>
            <a:endParaRPr lang="ru-RU" sz="1100" dirty="0"/>
          </a:p>
        </p:txBody>
      </p:sp>
      <p:sp>
        <p:nvSpPr>
          <p:cNvPr id="21535" name="Rectangle 8"/>
          <p:cNvSpPr>
            <a:spLocks noChangeArrowheads="1"/>
          </p:cNvSpPr>
          <p:nvPr/>
        </p:nvSpPr>
        <p:spPr bwMode="auto">
          <a:xfrm>
            <a:off x="5842000" y="4833938"/>
            <a:ext cx="2046288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День Защиты детей</a:t>
            </a:r>
            <a:endParaRPr lang="ru-RU" sz="1100">
              <a:cs typeface="Times New Roman" pitchFamily="18" charset="0"/>
            </a:endParaRPr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День Матери</a:t>
            </a:r>
            <a:endParaRPr lang="ru-RU" sz="1100"/>
          </a:p>
          <a:p>
            <a:pPr algn="ctr" eaLnBrk="0" hangingPunct="0"/>
            <a:r>
              <a:rPr lang="ru-RU" sz="1100" b="1">
                <a:cs typeface="Times New Roman" pitchFamily="18" charset="0"/>
              </a:rPr>
              <a:t>День Семьи</a:t>
            </a:r>
            <a:endParaRPr lang="ru-RU" sz="1100"/>
          </a:p>
        </p:txBody>
      </p:sp>
      <p:sp>
        <p:nvSpPr>
          <p:cNvPr id="21536" name="Rectangle 7"/>
          <p:cNvSpPr>
            <a:spLocks noChangeArrowheads="1"/>
          </p:cNvSpPr>
          <p:nvPr/>
        </p:nvSpPr>
        <p:spPr bwMode="auto">
          <a:xfrm>
            <a:off x="5889625" y="5595938"/>
            <a:ext cx="1998663" cy="8159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cs typeface="Times New Roman" pitchFamily="18" charset="0"/>
              </a:rPr>
              <a:t>Вечера досуга, посвященные поэтам, писателям, и др.знаменит.людям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21537" name="Line 6"/>
          <p:cNvSpPr>
            <a:spLocks noChangeShapeType="1"/>
          </p:cNvSpPr>
          <p:nvPr/>
        </p:nvSpPr>
        <p:spPr bwMode="auto">
          <a:xfrm>
            <a:off x="7831138" y="3300413"/>
            <a:ext cx="285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38" name="Line 5"/>
          <p:cNvSpPr>
            <a:spLocks noChangeShapeType="1"/>
          </p:cNvSpPr>
          <p:nvPr/>
        </p:nvSpPr>
        <p:spPr bwMode="auto">
          <a:xfrm>
            <a:off x="8099425" y="3300413"/>
            <a:ext cx="1588" cy="259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39" name="Line 4"/>
          <p:cNvSpPr>
            <a:spLocks noChangeShapeType="1"/>
          </p:cNvSpPr>
          <p:nvPr/>
        </p:nvSpPr>
        <p:spPr bwMode="auto">
          <a:xfrm flipH="1">
            <a:off x="7831138" y="3778250"/>
            <a:ext cx="2397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Line 3"/>
          <p:cNvSpPr>
            <a:spLocks noChangeShapeType="1"/>
          </p:cNvSpPr>
          <p:nvPr/>
        </p:nvSpPr>
        <p:spPr bwMode="auto">
          <a:xfrm flipH="1">
            <a:off x="7880350" y="4386263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1" name="Line 2"/>
          <p:cNvSpPr>
            <a:spLocks noChangeShapeType="1"/>
          </p:cNvSpPr>
          <p:nvPr/>
        </p:nvSpPr>
        <p:spPr bwMode="auto">
          <a:xfrm flipH="1">
            <a:off x="7888288" y="5891213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2" name="Line 1"/>
          <p:cNvSpPr>
            <a:spLocks noChangeShapeType="1"/>
          </p:cNvSpPr>
          <p:nvPr/>
        </p:nvSpPr>
        <p:spPr bwMode="auto">
          <a:xfrm flipH="1">
            <a:off x="7880350" y="5075238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3" name="Line 14"/>
          <p:cNvSpPr>
            <a:spLocks noChangeShapeType="1"/>
          </p:cNvSpPr>
          <p:nvPr/>
        </p:nvSpPr>
        <p:spPr bwMode="auto">
          <a:xfrm flipV="1">
            <a:off x="5580112" y="2847974"/>
            <a:ext cx="709562" cy="36500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5382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2538</TotalTime>
  <Words>2114</Words>
  <Application>Microsoft Office PowerPoint</Application>
  <PresentationFormat>Экран (4:3)</PresentationFormat>
  <Paragraphs>318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Проект «Мы маленькие граждане своей большой страны Россия»</vt:lpstr>
      <vt:lpstr>Презентация PowerPoint</vt:lpstr>
      <vt:lpstr>Целью проекта является воспитание гуманной, духовно-нравственной личности, достойных будущих граждан России, патриотов своего Отечества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используемой литературы и интернет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Lika</dc:creator>
  <cp:lastModifiedBy>KAM</cp:lastModifiedBy>
  <cp:revision>287</cp:revision>
  <dcterms:created xsi:type="dcterms:W3CDTF">2012-04-20T04:14:22Z</dcterms:created>
  <dcterms:modified xsi:type="dcterms:W3CDTF">2019-01-11T20:04:02Z</dcterms:modified>
</cp:coreProperties>
</file>