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0" r:id="rId3"/>
    <p:sldId id="257" r:id="rId4"/>
    <p:sldId id="258" r:id="rId5"/>
    <p:sldId id="263" r:id="rId6"/>
    <p:sldId id="262" r:id="rId7"/>
    <p:sldId id="261" r:id="rId8"/>
    <p:sldId id="260" r:id="rId9"/>
    <p:sldId id="264" r:id="rId10"/>
    <p:sldId id="265" r:id="rId11"/>
    <p:sldId id="259" r:id="rId12"/>
    <p:sldId id="268" r:id="rId13"/>
    <p:sldId id="284" r:id="rId14"/>
    <p:sldId id="266" r:id="rId15"/>
    <p:sldId id="267" r:id="rId16"/>
    <p:sldId id="269" r:id="rId17"/>
    <p:sldId id="283" r:id="rId18"/>
    <p:sldId id="282" r:id="rId19"/>
    <p:sldId id="285" r:id="rId20"/>
    <p:sldId id="281" r:id="rId21"/>
    <p:sldId id="286" r:id="rId22"/>
    <p:sldId id="271" r:id="rId23"/>
    <p:sldId id="272" r:id="rId24"/>
    <p:sldId id="273" r:id="rId25"/>
    <p:sldId id="287" r:id="rId26"/>
    <p:sldId id="291" r:id="rId27"/>
    <p:sldId id="303" r:id="rId28"/>
    <p:sldId id="304" r:id="rId29"/>
    <p:sldId id="278"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FB93"/>
    <a:srgbClr val="CCFF99"/>
    <a:srgbClr val="35F735"/>
    <a:srgbClr val="72BE6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5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66BA6EE1-4BEC-4ADD-98C6-12F51A80F26B}"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BA6EE1-4BEC-4ADD-98C6-12F51A80F26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BA6EE1-4BEC-4ADD-98C6-12F51A80F26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BA6EE1-4BEC-4ADD-98C6-12F51A80F26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66BA6EE1-4BEC-4ADD-98C6-12F51A80F26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BA6EE1-4BEC-4ADD-98C6-12F51A80F26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6BA6EE1-4BEC-4ADD-98C6-12F51A80F26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6BA6EE1-4BEC-4ADD-98C6-12F51A80F26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6BA6EE1-4BEC-4ADD-98C6-12F51A80F26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BA6EE1-4BEC-4ADD-98C6-12F51A80F26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EF31B7C-3A3F-4F9C-B32A-3B6872E2EB85}" type="datetimeFigureOut">
              <a:rPr lang="ru-RU" smtClean="0"/>
              <a:pPr/>
              <a:t>12.01.2019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BA6EE1-4BEC-4ADD-98C6-12F51A80F26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156B13"/>
            </a:gs>
          </a:gsLst>
          <a:lin ang="2700000" scaled="0"/>
          <a:tileRect/>
        </a:grad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EF31B7C-3A3F-4F9C-B32A-3B6872E2EB85}" type="datetimeFigureOut">
              <a:rPr lang="ru-RU" smtClean="0"/>
              <a:pPr/>
              <a:t>12.01.2019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6BA6EE1-4BEC-4ADD-98C6-12F51A80F26B}"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jpeg"/></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47.jpeg"/></Relationships>
</file>

<file path=ppt/slides/_rels/slide2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2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labirint.ru/authors/158599/" TargetMode="External"/><Relationship Id="rId3" Type="http://schemas.openxmlformats.org/officeDocument/2006/relationships/hyperlink" Target="http://www.uchmag.ru/estore/authors/138714/" TargetMode="External"/><Relationship Id="rId7" Type="http://schemas.openxmlformats.org/officeDocument/2006/relationships/hyperlink" Target="http://www.labirint.ru/authors/156822/"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www.labirint.ru/pubhouse/2095/" TargetMode="External"/><Relationship Id="rId11" Type="http://schemas.openxmlformats.org/officeDocument/2006/relationships/hyperlink" Target="http://www.uchmag.ru/estore/publishers/32264/" TargetMode="External"/><Relationship Id="rId5" Type="http://schemas.openxmlformats.org/officeDocument/2006/relationships/hyperlink" Target="http://www.uchmag.ru/estore/publishers/106833/" TargetMode="External"/><Relationship Id="rId10" Type="http://schemas.openxmlformats.org/officeDocument/2006/relationships/hyperlink" Target="http://www.uchmag.ru/estore/authors/132320/" TargetMode="External"/><Relationship Id="rId4" Type="http://schemas.openxmlformats.org/officeDocument/2006/relationships/hyperlink" Target="http://www.uchmag.ru/estore/authors/111408/" TargetMode="External"/><Relationship Id="rId9" Type="http://schemas.openxmlformats.org/officeDocument/2006/relationships/hyperlink" Target="http://www.labirint.ru/pubhouse/393/"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1\Desktop\933244829.jpg"/>
          <p:cNvPicPr>
            <a:picLocks noChangeAspect="1" noChangeArrowheads="1"/>
          </p:cNvPicPr>
          <p:nvPr/>
        </p:nvPicPr>
        <p:blipFill>
          <a:blip r:embed="rId2" cstate="print"/>
          <a:srcRect/>
          <a:stretch>
            <a:fillRect/>
          </a:stretch>
        </p:blipFill>
        <p:spPr bwMode="auto">
          <a:xfrm>
            <a:off x="14613" y="0"/>
            <a:ext cx="9129387" cy="6858000"/>
          </a:xfrm>
          <a:prstGeom prst="rect">
            <a:avLst/>
          </a:prstGeom>
          <a:noFill/>
        </p:spPr>
      </p:pic>
      <p:sp>
        <p:nvSpPr>
          <p:cNvPr id="5" name="Прямоугольник 4"/>
          <p:cNvSpPr/>
          <p:nvPr/>
        </p:nvSpPr>
        <p:spPr>
          <a:xfrm>
            <a:off x="575048" y="188640"/>
            <a:ext cx="8568952" cy="646331"/>
          </a:xfrm>
          <a:prstGeom prst="rect">
            <a:avLst/>
          </a:prstGeom>
        </p:spPr>
        <p:txBody>
          <a:bodyPr wrap="square">
            <a:spAutoFit/>
          </a:bodyPr>
          <a:lstStyle/>
          <a:p>
            <a:pPr algn="ctr"/>
            <a:r>
              <a:rPr lang="ru-RU" dirty="0" smtClean="0">
                <a:ln w="1905"/>
                <a:solidFill>
                  <a:srgbClr val="7030A0"/>
                </a:solidFill>
                <a:effectLst>
                  <a:innerShdw blurRad="69850" dist="43180" dir="5400000">
                    <a:srgbClr val="000000">
                      <a:alpha val="65000"/>
                    </a:srgbClr>
                  </a:innerShdw>
                </a:effectLst>
              </a:rPr>
              <a:t>Муниципальное дошкольное образовательное учреждение </a:t>
            </a:r>
          </a:p>
          <a:p>
            <a:pPr algn="ctr"/>
            <a:r>
              <a:rPr lang="ru-RU" dirty="0" smtClean="0">
                <a:ln w="1905"/>
                <a:solidFill>
                  <a:srgbClr val="7030A0"/>
                </a:solidFill>
                <a:effectLst>
                  <a:innerShdw blurRad="69850" dist="43180" dir="5400000">
                    <a:srgbClr val="000000">
                      <a:alpha val="65000"/>
                    </a:srgbClr>
                  </a:innerShdw>
                </a:effectLst>
              </a:rPr>
              <a:t>детский сад комбинированного вида № 7  города Фрязино МО</a:t>
            </a:r>
            <a:endParaRPr lang="ru-RU" dirty="0">
              <a:solidFill>
                <a:srgbClr val="7030A0"/>
              </a:solidFill>
            </a:endParaRPr>
          </a:p>
        </p:txBody>
      </p:sp>
      <p:sp>
        <p:nvSpPr>
          <p:cNvPr id="6" name="Заголовок 1"/>
          <p:cNvSpPr>
            <a:spLocks noGrp="1"/>
          </p:cNvSpPr>
          <p:nvPr>
            <p:ph type="ctrTitle"/>
          </p:nvPr>
        </p:nvSpPr>
        <p:spPr>
          <a:xfrm>
            <a:off x="467544" y="1052736"/>
            <a:ext cx="8247828" cy="4248472"/>
          </a:xfrm>
        </p:spPr>
        <p:txBody>
          <a:bodyPr>
            <a:normAutofit fontScale="90000"/>
          </a:bodyPr>
          <a:lstStyle/>
          <a:p>
            <a:r>
              <a:rPr lang="ru-RU" sz="2800" dirty="0" smtClean="0">
                <a:ln w="1905"/>
                <a:solidFill>
                  <a:schemeClr val="bg1">
                    <a:lumMod val="50000"/>
                  </a:schemeClr>
                </a:solidFill>
                <a:effectLst>
                  <a:innerShdw blurRad="69850" dist="43180" dir="5400000">
                    <a:srgbClr val="000000">
                      <a:alpha val="65000"/>
                    </a:srgbClr>
                  </a:innerShdw>
                </a:effectLst>
              </a:rPr>
              <a:t>Познавательно-исследовательский проект</a:t>
            </a:r>
            <a:r>
              <a:rPr lang="ru-RU" sz="28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sz="28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28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sz="28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3100" dirty="0" smtClean="0">
                <a:ln w="1905"/>
                <a:solidFill>
                  <a:srgbClr val="7030A0"/>
                </a:solidFill>
                <a:effectLst>
                  <a:innerShdw blurRad="69850" dist="43180" dir="5400000">
                    <a:srgbClr val="000000">
                      <a:alpha val="65000"/>
                    </a:srgbClr>
                  </a:innerShdw>
                </a:effectLst>
              </a:rPr>
              <a:t>«Познаем. Наблюдаем. </a:t>
            </a:r>
            <a:br>
              <a:rPr lang="ru-RU" sz="3100" dirty="0" smtClean="0">
                <a:ln w="1905"/>
                <a:solidFill>
                  <a:srgbClr val="7030A0"/>
                </a:solidFill>
                <a:effectLst>
                  <a:innerShdw blurRad="69850" dist="43180" dir="5400000">
                    <a:srgbClr val="000000">
                      <a:alpha val="65000"/>
                    </a:srgbClr>
                  </a:innerShdw>
                </a:effectLst>
              </a:rPr>
            </a:br>
            <a:r>
              <a:rPr lang="ru-RU" sz="3100" smtClean="0">
                <a:ln w="1905"/>
                <a:solidFill>
                  <a:srgbClr val="7030A0"/>
                </a:solidFill>
                <a:effectLst>
                  <a:innerShdw blurRad="69850" dist="43180" dir="5400000">
                    <a:srgbClr val="000000">
                      <a:alpha val="65000"/>
                    </a:srgbClr>
                  </a:innerShdw>
                </a:effectLst>
              </a:rPr>
              <a:t>Создаем Огород </a:t>
            </a:r>
            <a:r>
              <a:rPr lang="ru-RU" sz="3100" dirty="0" smtClean="0">
                <a:ln w="1905"/>
                <a:solidFill>
                  <a:srgbClr val="7030A0"/>
                </a:solidFill>
                <a:effectLst>
                  <a:innerShdw blurRad="69850" dist="43180" dir="5400000">
                    <a:srgbClr val="000000">
                      <a:alpha val="65000"/>
                    </a:srgbClr>
                  </a:innerShdw>
                </a:effectLst>
              </a:rPr>
              <a:t>на окне»</a:t>
            </a:r>
            <a:br>
              <a:rPr lang="ru-RU" sz="3100" dirty="0" smtClean="0">
                <a:ln w="1905"/>
                <a:solidFill>
                  <a:srgbClr val="7030A0"/>
                </a:solidFill>
                <a:effectLst>
                  <a:innerShdw blurRad="69850" dist="43180" dir="5400000">
                    <a:srgbClr val="000000">
                      <a:alpha val="65000"/>
                    </a:srgbClr>
                  </a:innerShdw>
                </a:effectLst>
              </a:rPr>
            </a:br>
            <a:r>
              <a:rPr lang="ru-RU" sz="3100" dirty="0" smtClean="0">
                <a:ln w="1905"/>
                <a:solidFill>
                  <a:srgbClr val="7030A0"/>
                </a:solidFill>
                <a:effectLst>
                  <a:innerShdw blurRad="69850" dist="43180" dir="5400000">
                    <a:srgbClr val="000000">
                      <a:alpha val="65000"/>
                    </a:srgbClr>
                  </a:innerShdw>
                </a:effectLst>
              </a:rPr>
              <a:t/>
            </a:r>
            <a:br>
              <a:rPr lang="ru-RU" sz="3100" dirty="0" smtClean="0">
                <a:ln w="1905"/>
                <a:solidFill>
                  <a:srgbClr val="7030A0"/>
                </a:solidFill>
                <a:effectLst>
                  <a:innerShdw blurRad="69850" dist="43180" dir="5400000">
                    <a:srgbClr val="000000">
                      <a:alpha val="65000"/>
                    </a:srgbClr>
                  </a:innerShdw>
                </a:effectLst>
              </a:rPr>
            </a:br>
            <a:r>
              <a:rPr lang="ru-RU" sz="1600" dirty="0" smtClean="0">
                <a:solidFill>
                  <a:srgbClr val="C00000"/>
                </a:solidFill>
                <a:effectLst>
                  <a:outerShdw blurRad="38100" dist="38100" dir="2700000" algn="tl">
                    <a:srgbClr val="000000">
                      <a:alpha val="43137"/>
                    </a:srgbClr>
                  </a:outerShdw>
                </a:effectLst>
              </a:rPr>
              <a:t>«Добрый ребенок не сваливается с неба.</a:t>
            </a:r>
            <a:br>
              <a:rPr lang="ru-RU" sz="1600" dirty="0" smtClean="0">
                <a:solidFill>
                  <a:srgbClr val="C00000"/>
                </a:solidFill>
                <a:effectLst>
                  <a:outerShdw blurRad="38100" dist="38100" dir="2700000" algn="tl">
                    <a:srgbClr val="000000">
                      <a:alpha val="43137"/>
                    </a:srgbClr>
                  </a:outerShdw>
                </a:effectLst>
              </a:rPr>
            </a:br>
            <a:r>
              <a:rPr lang="ru-RU" sz="1600" dirty="0" smtClean="0">
                <a:solidFill>
                  <a:srgbClr val="C00000"/>
                </a:solidFill>
                <a:effectLst>
                  <a:outerShdw blurRad="38100" dist="38100" dir="2700000" algn="tl">
                    <a:srgbClr val="000000">
                      <a:alpha val="43137"/>
                    </a:srgbClr>
                  </a:outerShdw>
                </a:effectLst>
              </a:rPr>
              <a:t> Его надо воспитывать»</a:t>
            </a:r>
            <a:br>
              <a:rPr lang="ru-RU" sz="1600" dirty="0" smtClean="0">
                <a:solidFill>
                  <a:srgbClr val="C00000"/>
                </a:solidFill>
                <a:effectLst>
                  <a:outerShdw blurRad="38100" dist="38100" dir="2700000" algn="tl">
                    <a:srgbClr val="000000">
                      <a:alpha val="43137"/>
                    </a:srgbClr>
                  </a:outerShdw>
                </a:effectLst>
              </a:rPr>
            </a:br>
            <a:r>
              <a:rPr lang="ru-RU" sz="1600" dirty="0" smtClean="0">
                <a:solidFill>
                  <a:srgbClr val="C00000"/>
                </a:solidFill>
                <a:effectLst>
                  <a:outerShdw blurRad="38100" dist="38100" dir="2700000" algn="tl">
                    <a:srgbClr val="000000">
                      <a:alpha val="43137"/>
                    </a:srgbClr>
                  </a:outerShdw>
                </a:effectLst>
              </a:rPr>
              <a:t>                                                                        В.А. Сухомлинский</a:t>
            </a:r>
            <a:br>
              <a:rPr lang="ru-RU" sz="1600" dirty="0" smtClean="0">
                <a:solidFill>
                  <a:srgbClr val="C00000"/>
                </a:solidFill>
                <a:effectLst>
                  <a:outerShdw blurRad="38100" dist="38100" dir="2700000" algn="tl">
                    <a:srgbClr val="000000">
                      <a:alpha val="43137"/>
                    </a:srgbClr>
                  </a:outerShdw>
                </a:effectLst>
              </a:rPr>
            </a:br>
            <a:r>
              <a:rPr lang="ru-RU" sz="1600" dirty="0" smtClean="0">
                <a:solidFill>
                  <a:srgbClr val="C00000"/>
                </a:solidFill>
                <a:effectLst>
                  <a:outerShdw blurRad="38100" dist="38100" dir="2700000" algn="tl">
                    <a:srgbClr val="000000">
                      <a:alpha val="43137"/>
                    </a:srgbClr>
                  </a:outerShdw>
                </a:effectLst>
              </a:rPr>
              <a:t> </a:t>
            </a:r>
            <a:br>
              <a:rPr lang="ru-RU" sz="1600" dirty="0" smtClean="0">
                <a:solidFill>
                  <a:srgbClr val="C00000"/>
                </a:solidFill>
                <a:effectLst>
                  <a:outerShdw blurRad="38100" dist="38100" dir="2700000" algn="tl">
                    <a:srgbClr val="000000">
                      <a:alpha val="43137"/>
                    </a:srgbClr>
                  </a:outerShdw>
                </a:effectLst>
              </a:rPr>
            </a:br>
            <a:r>
              <a:rPr lang="ru-RU" sz="1600" dirty="0" smtClean="0">
                <a:solidFill>
                  <a:srgbClr val="C00000"/>
                </a:solidFill>
                <a:effectLst>
                  <a:outerShdw blurRad="38100" dist="38100" dir="2700000" algn="tl">
                    <a:srgbClr val="000000">
                      <a:alpha val="43137"/>
                    </a:srgbClr>
                  </a:outerShdw>
                </a:effectLst>
              </a:rPr>
              <a:t>Общение с природой и забота о ней необходимы для воспитания добрых чувств, обязательных для каждого человека.</a:t>
            </a:r>
            <a:r>
              <a:rPr lang="ru-RU" sz="3200" dirty="0" smtClean="0"/>
              <a:t/>
            </a:r>
            <a:br>
              <a:rPr lang="ru-RU" sz="3200" dirty="0" smtClean="0"/>
            </a:br>
            <a:endParaRPr lang="ru-RU" sz="3100" dirty="0">
              <a:ln w="1905"/>
              <a:solidFill>
                <a:srgbClr val="7030A0"/>
              </a:solidFill>
              <a:effectLst>
                <a:innerShdw blurRad="69850" dist="43180" dir="5400000">
                  <a:srgbClr val="000000">
                    <a:alpha val="65000"/>
                  </a:srgbClr>
                </a:innerShdw>
              </a:effectLst>
            </a:endParaRPr>
          </a:p>
        </p:txBody>
      </p:sp>
      <p:sp>
        <p:nvSpPr>
          <p:cNvPr id="7" name="Подзаголовок 2"/>
          <p:cNvSpPr>
            <a:spLocks noGrp="1"/>
          </p:cNvSpPr>
          <p:nvPr>
            <p:ph type="subTitle" idx="1"/>
          </p:nvPr>
        </p:nvSpPr>
        <p:spPr>
          <a:xfrm>
            <a:off x="4211960" y="5013176"/>
            <a:ext cx="4744790" cy="1453738"/>
          </a:xfrm>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a:spcBef>
                <a:spcPts val="0"/>
              </a:spcBef>
            </a:pPr>
            <a:r>
              <a:rPr lang="ru-RU" sz="1800" b="1" dirty="0" smtClean="0">
                <a:ln w="11430"/>
                <a:solidFill>
                  <a:srgbClr val="002060"/>
                </a:solidFill>
              </a:rPr>
              <a:t>     </a:t>
            </a:r>
            <a:r>
              <a:rPr lang="ru-RU" sz="1800" b="1" dirty="0" smtClean="0">
                <a:ln w="11430"/>
                <a:solidFill>
                  <a:srgbClr val="660066"/>
                </a:solidFill>
              </a:rPr>
              <a:t>Подготовила:</a:t>
            </a:r>
          </a:p>
          <a:p>
            <a:pPr>
              <a:spcBef>
                <a:spcPts val="0"/>
              </a:spcBef>
            </a:pPr>
            <a:r>
              <a:rPr lang="ru-RU" sz="1800" b="1" dirty="0" smtClean="0">
                <a:ln w="11430"/>
                <a:solidFill>
                  <a:srgbClr val="660066"/>
                </a:solidFill>
              </a:rPr>
              <a:t>        </a:t>
            </a:r>
            <a:r>
              <a:rPr lang="ru-RU" sz="1800" b="1" dirty="0" err="1" smtClean="0">
                <a:ln w="11430"/>
                <a:solidFill>
                  <a:srgbClr val="660066"/>
                </a:solidFill>
              </a:rPr>
              <a:t>Сизова</a:t>
            </a:r>
            <a:r>
              <a:rPr lang="ru-RU" sz="1800" b="1" dirty="0" smtClean="0">
                <a:ln w="11430"/>
                <a:solidFill>
                  <a:srgbClr val="660066"/>
                </a:solidFill>
              </a:rPr>
              <a:t> Ольга Владимировна,</a:t>
            </a:r>
          </a:p>
          <a:p>
            <a:pPr>
              <a:spcBef>
                <a:spcPts val="0"/>
              </a:spcBef>
            </a:pPr>
            <a:r>
              <a:rPr lang="ru-RU" sz="1800" b="1" dirty="0" smtClean="0">
                <a:ln w="11430"/>
                <a:solidFill>
                  <a:srgbClr val="660066"/>
                </a:solidFill>
              </a:rPr>
              <a:t>    воспитатель высшей  кв.    категории.</a:t>
            </a:r>
          </a:p>
          <a:p>
            <a:pPr>
              <a:spcBef>
                <a:spcPts val="0"/>
              </a:spcBef>
            </a:pPr>
            <a:r>
              <a:rPr lang="ru-RU" sz="1800" b="1" dirty="0" smtClean="0">
                <a:ln w="11430"/>
                <a:solidFill>
                  <a:srgbClr val="660066"/>
                </a:solidFill>
              </a:rPr>
              <a:t>  2016г.</a:t>
            </a:r>
            <a:endParaRPr lang="ru-RU" sz="1800" b="1" dirty="0">
              <a:ln w="11430"/>
              <a:solidFill>
                <a:srgbClr val="660066"/>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179512" y="188641"/>
            <a:ext cx="8784976" cy="2800767"/>
          </a:xfrm>
          <a:prstGeom prst="rect">
            <a:avLst/>
          </a:prstGeom>
        </p:spPr>
        <p:txBody>
          <a:bodyPr wrap="square">
            <a:spAutoFit/>
          </a:bodyPr>
          <a:lstStyle/>
          <a:p>
            <a:r>
              <a:rPr lang="ru-RU" sz="2200" dirty="0" smtClean="0">
                <a:solidFill>
                  <a:srgbClr val="FFFF00"/>
                </a:solidFill>
                <a:effectLst/>
              </a:rPr>
              <a:t>3. Заключительный: </a:t>
            </a:r>
            <a:r>
              <a:rPr lang="ru-RU" sz="2200" dirty="0" smtClean="0">
                <a:effectLst/>
              </a:rPr>
              <a:t/>
            </a:r>
            <a:br>
              <a:rPr lang="ru-RU" sz="2200" dirty="0" smtClean="0">
                <a:effectLst/>
              </a:rPr>
            </a:br>
            <a:r>
              <a:rPr lang="ru-RU" sz="2200" dirty="0" smtClean="0">
                <a:solidFill>
                  <a:srgbClr val="660066"/>
                </a:solidFill>
                <a:effectLst/>
              </a:rPr>
              <a:t>- высадка цветочной рассады на клумбу; </a:t>
            </a:r>
          </a:p>
          <a:p>
            <a:pPr>
              <a:buFontTx/>
              <a:buChar char="-"/>
            </a:pPr>
            <a:r>
              <a:rPr lang="ru-RU" sz="2200" dirty="0" smtClean="0">
                <a:solidFill>
                  <a:srgbClr val="660066"/>
                </a:solidFill>
                <a:effectLst/>
              </a:rPr>
              <a:t>оформление книжки малышки  или альбома «Загадки с грядки»;</a:t>
            </a:r>
          </a:p>
          <a:p>
            <a:pPr>
              <a:buFontTx/>
              <a:buChar char="-"/>
            </a:pPr>
            <a:r>
              <a:rPr lang="ru-RU" sz="2200" dirty="0" smtClean="0">
                <a:solidFill>
                  <a:srgbClr val="660066"/>
                </a:solidFill>
                <a:effectLst/>
              </a:rPr>
              <a:t>  совместное мероприятие для детей и родителей викторина «Счастливый случай</a:t>
            </a:r>
            <a:r>
              <a:rPr lang="ru-RU" sz="2200" dirty="0" smtClean="0">
                <a:solidFill>
                  <a:srgbClr val="660066"/>
                </a:solidFill>
              </a:rPr>
              <a:t>», показ сценки «Как спорили овощи», музыкальный праздник «Весеннее настроение».</a:t>
            </a:r>
            <a:endParaRPr lang="ru-RU" sz="2200" dirty="0" smtClean="0">
              <a:solidFill>
                <a:srgbClr val="660066"/>
              </a:solidFill>
              <a:effectLst/>
            </a:endParaRPr>
          </a:p>
          <a:p>
            <a:pPr>
              <a:buFontTx/>
              <a:buChar char="-"/>
            </a:pPr>
            <a:r>
              <a:rPr lang="ru-RU" sz="2200" dirty="0" smtClean="0">
                <a:solidFill>
                  <a:srgbClr val="660066"/>
                </a:solidFill>
              </a:rPr>
              <a:t>п</a:t>
            </a:r>
            <a:r>
              <a:rPr lang="ru-RU" sz="2200" dirty="0" smtClean="0">
                <a:solidFill>
                  <a:srgbClr val="660066"/>
                </a:solidFill>
                <a:effectLst/>
              </a:rPr>
              <a:t>оказ наработанного материала и презентации педагогам.</a:t>
            </a:r>
            <a:br>
              <a:rPr lang="ru-RU" sz="2200" dirty="0" smtClean="0">
                <a:solidFill>
                  <a:srgbClr val="660066"/>
                </a:solidFill>
                <a:effectLst/>
              </a:rPr>
            </a:br>
            <a:endParaRPr lang="ru-RU" sz="2200" dirty="0"/>
          </a:p>
        </p:txBody>
      </p:sp>
      <p:pic>
        <p:nvPicPr>
          <p:cNvPr id="19458" name="Picture 2" descr="C:\Users\1\Desktop\фото для проекта экология\IMG_4257.JPG"/>
          <p:cNvPicPr>
            <a:picLocks noChangeAspect="1" noChangeArrowheads="1"/>
          </p:cNvPicPr>
          <p:nvPr/>
        </p:nvPicPr>
        <p:blipFill>
          <a:blip r:embed="rId2" cstate="print"/>
          <a:srcRect/>
          <a:stretch>
            <a:fillRect/>
          </a:stretch>
        </p:blipFill>
        <p:spPr bwMode="auto">
          <a:xfrm>
            <a:off x="251520" y="3068960"/>
            <a:ext cx="4320480" cy="3240360"/>
          </a:xfrm>
          <a:prstGeom prst="rect">
            <a:avLst/>
          </a:prstGeom>
          <a:noFill/>
        </p:spPr>
      </p:pic>
      <p:pic>
        <p:nvPicPr>
          <p:cNvPr id="19459" name="Picture 3" descr="C:\Users\1\Desktop\фото для проекта экология\IMG_6158.JPG"/>
          <p:cNvPicPr>
            <a:picLocks noChangeAspect="1" noChangeArrowheads="1"/>
          </p:cNvPicPr>
          <p:nvPr/>
        </p:nvPicPr>
        <p:blipFill>
          <a:blip r:embed="rId3" cstate="print"/>
          <a:srcRect/>
          <a:stretch>
            <a:fillRect/>
          </a:stretch>
        </p:blipFill>
        <p:spPr bwMode="auto">
          <a:xfrm>
            <a:off x="4776092" y="2996952"/>
            <a:ext cx="4367908" cy="327593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pic>
        <p:nvPicPr>
          <p:cNvPr id="1027" name="Picture 3" descr="C:\Users\1\Desktop\фото для проекта экология\IMG_2804.jpg"/>
          <p:cNvPicPr>
            <a:picLocks noChangeAspect="1" noChangeArrowheads="1"/>
          </p:cNvPicPr>
          <p:nvPr/>
        </p:nvPicPr>
        <p:blipFill>
          <a:blip r:embed="rId2" cstate="print"/>
          <a:srcRect/>
          <a:stretch>
            <a:fillRect/>
          </a:stretch>
        </p:blipFill>
        <p:spPr bwMode="auto">
          <a:xfrm>
            <a:off x="4091947" y="0"/>
            <a:ext cx="5052053" cy="3789040"/>
          </a:xfrm>
          <a:prstGeom prst="rect">
            <a:avLst/>
          </a:prstGeom>
          <a:noFill/>
        </p:spPr>
      </p:pic>
      <p:pic>
        <p:nvPicPr>
          <p:cNvPr id="1026" name="Picture 2" descr="C:\Users\1\Desktop\фото для проекта экология\IMG_2805.jpg"/>
          <p:cNvPicPr>
            <a:picLocks noChangeAspect="1" noChangeArrowheads="1"/>
          </p:cNvPicPr>
          <p:nvPr/>
        </p:nvPicPr>
        <p:blipFill>
          <a:blip r:embed="rId3" cstate="print"/>
          <a:srcRect/>
          <a:stretch>
            <a:fillRect/>
          </a:stretch>
        </p:blipFill>
        <p:spPr bwMode="auto">
          <a:xfrm>
            <a:off x="0" y="2618910"/>
            <a:ext cx="5652120" cy="4239090"/>
          </a:xfrm>
          <a:prstGeom prst="rect">
            <a:avLst/>
          </a:prstGeom>
          <a:noFill/>
        </p:spPr>
      </p:pic>
      <p:sp>
        <p:nvSpPr>
          <p:cNvPr id="2" name="Прямоугольник 1"/>
          <p:cNvSpPr/>
          <p:nvPr/>
        </p:nvSpPr>
        <p:spPr>
          <a:xfrm>
            <a:off x="5724128" y="3933056"/>
            <a:ext cx="3419872" cy="677108"/>
          </a:xfrm>
          <a:prstGeom prst="rect">
            <a:avLst/>
          </a:prstGeom>
        </p:spPr>
        <p:txBody>
          <a:bodyPr wrap="square">
            <a:spAutoFit/>
          </a:bodyPr>
          <a:lstStyle/>
          <a:p>
            <a:r>
              <a:rPr lang="ru-RU" sz="2000" dirty="0" smtClean="0">
                <a:solidFill>
                  <a:srgbClr val="660066"/>
                </a:solidFill>
              </a:rPr>
              <a:t> </a:t>
            </a:r>
            <a:r>
              <a:rPr lang="ru-RU" dirty="0">
                <a:solidFill>
                  <a:srgbClr val="660066"/>
                </a:solidFill>
              </a:rPr>
              <a:t/>
            </a:r>
            <a:br>
              <a:rPr lang="ru-RU" dirty="0">
                <a:solidFill>
                  <a:srgbClr val="660066"/>
                </a:solidFill>
              </a:rPr>
            </a:br>
            <a:r>
              <a:rPr lang="ru-RU" dirty="0" smtClean="0">
                <a:solidFill>
                  <a:srgbClr val="660066"/>
                </a:solidFill>
              </a:rPr>
              <a:t>.</a:t>
            </a:r>
            <a:endParaRPr lang="ru-RU" dirty="0"/>
          </a:p>
        </p:txBody>
      </p:sp>
      <p:sp>
        <p:nvSpPr>
          <p:cNvPr id="5" name="Прямоугольник 4"/>
          <p:cNvSpPr/>
          <p:nvPr/>
        </p:nvSpPr>
        <p:spPr>
          <a:xfrm>
            <a:off x="251520" y="188640"/>
            <a:ext cx="3672408" cy="2062103"/>
          </a:xfrm>
          <a:prstGeom prst="rect">
            <a:avLst/>
          </a:prstGeom>
        </p:spPr>
        <p:txBody>
          <a:bodyPr wrap="square">
            <a:spAutoFit/>
          </a:bodyPr>
          <a:lstStyle/>
          <a:p>
            <a:pPr algn="ctr"/>
            <a:r>
              <a:rPr lang="ru-RU" sz="3200" dirty="0" smtClean="0">
                <a:solidFill>
                  <a:srgbClr val="C00000"/>
                </a:solidFill>
              </a:rPr>
              <a:t>Знает каждый садовод, </a:t>
            </a:r>
          </a:p>
          <a:p>
            <a:pPr algn="ctr"/>
            <a:r>
              <a:rPr lang="ru-RU" sz="3200" dirty="0" smtClean="0">
                <a:solidFill>
                  <a:srgbClr val="C00000"/>
                </a:solidFill>
              </a:rPr>
              <a:t>что такое «ОГОРОД»</a:t>
            </a:r>
            <a:endParaRPr lang="ru-RU" sz="3200" dirty="0">
              <a:solidFill>
                <a:srgbClr val="C00000"/>
              </a:solidFill>
            </a:endParaRPr>
          </a:p>
        </p:txBody>
      </p:sp>
      <p:sp>
        <p:nvSpPr>
          <p:cNvPr id="7" name="Прямоугольник 6"/>
          <p:cNvSpPr/>
          <p:nvPr/>
        </p:nvSpPr>
        <p:spPr>
          <a:xfrm>
            <a:off x="5652120" y="3861048"/>
            <a:ext cx="3491880" cy="2862322"/>
          </a:xfrm>
          <a:prstGeom prst="rect">
            <a:avLst/>
          </a:prstGeom>
        </p:spPr>
        <p:txBody>
          <a:bodyPr wrap="square">
            <a:spAutoFit/>
          </a:bodyPr>
          <a:lstStyle/>
          <a:p>
            <a:pPr algn="ctr"/>
            <a:r>
              <a:rPr lang="ru-RU" sz="2000" dirty="0" smtClean="0">
                <a:solidFill>
                  <a:srgbClr val="660066"/>
                </a:solidFill>
              </a:rPr>
              <a:t>Мы к проблеме этой важной</a:t>
            </a:r>
          </a:p>
          <a:p>
            <a:pPr algn="ctr"/>
            <a:r>
              <a:rPr lang="ru-RU" sz="2000" dirty="0" smtClean="0">
                <a:solidFill>
                  <a:srgbClr val="660066"/>
                </a:solidFill>
              </a:rPr>
              <a:t>Все серьезно подошли</a:t>
            </a:r>
          </a:p>
          <a:p>
            <a:pPr algn="ctr"/>
            <a:r>
              <a:rPr lang="ru-RU" sz="2000" dirty="0" smtClean="0">
                <a:solidFill>
                  <a:srgbClr val="660066"/>
                </a:solidFill>
              </a:rPr>
              <a:t>И научную поддержку</a:t>
            </a:r>
          </a:p>
          <a:p>
            <a:pPr algn="ctr"/>
            <a:r>
              <a:rPr lang="ru-RU" sz="2000" dirty="0" smtClean="0">
                <a:solidFill>
                  <a:srgbClr val="660066"/>
                </a:solidFill>
              </a:rPr>
              <a:t>У родителей нашли.</a:t>
            </a:r>
          </a:p>
          <a:p>
            <a:pPr algn="ctr"/>
            <a:endParaRPr lang="ru-RU" sz="2000" dirty="0" smtClean="0">
              <a:solidFill>
                <a:srgbClr val="660066"/>
              </a:solidFill>
            </a:endParaRPr>
          </a:p>
          <a:p>
            <a:pPr algn="ctr"/>
            <a:r>
              <a:rPr lang="ru-RU" sz="2000" dirty="0" smtClean="0">
                <a:solidFill>
                  <a:srgbClr val="660066"/>
                </a:solidFill>
              </a:rPr>
              <a:t>Вместе книги мы читали,</a:t>
            </a:r>
          </a:p>
          <a:p>
            <a:pPr algn="ctr"/>
            <a:r>
              <a:rPr lang="ru-RU" sz="2000" dirty="0" smtClean="0">
                <a:solidFill>
                  <a:srgbClr val="660066"/>
                </a:solidFill>
              </a:rPr>
              <a:t>В интернете «пропадали»</a:t>
            </a:r>
          </a:p>
          <a:p>
            <a:pPr algn="ctr"/>
            <a:r>
              <a:rPr lang="ru-RU" sz="2000" dirty="0" smtClean="0">
                <a:solidFill>
                  <a:srgbClr val="660066"/>
                </a:solidFill>
              </a:rPr>
              <a:t>И секретов много разных</a:t>
            </a:r>
          </a:p>
          <a:p>
            <a:pPr algn="ctr"/>
            <a:r>
              <a:rPr lang="ru-RU" sz="2000" dirty="0" smtClean="0">
                <a:solidFill>
                  <a:srgbClr val="660066"/>
                </a:solidFill>
              </a:rPr>
              <a:t>Мы от бабушек узнали.</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1835696" y="2780928"/>
            <a:ext cx="4248472" cy="2185214"/>
          </a:xfrm>
          <a:prstGeom prst="rect">
            <a:avLst/>
          </a:prstGeom>
        </p:spPr>
        <p:txBody>
          <a:bodyPr wrap="square">
            <a:spAutoFit/>
          </a:bodyPr>
          <a:lstStyle/>
          <a:p>
            <a:pPr algn="ctr"/>
            <a:r>
              <a:rPr lang="ru-RU" sz="2000" dirty="0" smtClean="0">
                <a:solidFill>
                  <a:srgbClr val="7030A0"/>
                </a:solidFill>
              </a:rPr>
              <a:t>Группу </a:t>
            </a:r>
            <a:r>
              <a:rPr lang="ru-RU" sz="2000" dirty="0">
                <a:solidFill>
                  <a:srgbClr val="7030A0"/>
                </a:solidFill>
              </a:rPr>
              <a:t>мы скорей создали, </a:t>
            </a:r>
            <a:br>
              <a:rPr lang="ru-RU" sz="2000" dirty="0">
                <a:solidFill>
                  <a:srgbClr val="7030A0"/>
                </a:solidFill>
              </a:rPr>
            </a:br>
            <a:r>
              <a:rPr lang="ru-RU" sz="2000" dirty="0" smtClean="0">
                <a:solidFill>
                  <a:srgbClr val="FF0000"/>
                </a:solidFill>
              </a:rPr>
              <a:t>Научным советом </a:t>
            </a:r>
            <a:r>
              <a:rPr lang="ru-RU" sz="2000" dirty="0" smtClean="0">
                <a:solidFill>
                  <a:srgbClr val="7030A0"/>
                </a:solidFill>
              </a:rPr>
              <a:t>ее </a:t>
            </a:r>
            <a:r>
              <a:rPr lang="ru-RU" sz="2000" dirty="0">
                <a:solidFill>
                  <a:srgbClr val="7030A0"/>
                </a:solidFill>
              </a:rPr>
              <a:t>назвали.</a:t>
            </a:r>
            <a:br>
              <a:rPr lang="ru-RU" sz="2000" dirty="0">
                <a:solidFill>
                  <a:srgbClr val="7030A0"/>
                </a:solidFill>
              </a:rPr>
            </a:br>
            <a:r>
              <a:rPr lang="ru-RU" sz="2000" dirty="0" smtClean="0">
                <a:solidFill>
                  <a:srgbClr val="FF0000"/>
                </a:solidFill>
              </a:rPr>
              <a:t>Будем </a:t>
            </a:r>
            <a:r>
              <a:rPr lang="ru-RU" sz="2000" dirty="0">
                <a:solidFill>
                  <a:srgbClr val="FF0000"/>
                </a:solidFill>
              </a:rPr>
              <a:t>сажать, наблюдать</a:t>
            </a:r>
            <a:r>
              <a:rPr lang="ru-RU" sz="2000" dirty="0">
                <a:solidFill>
                  <a:srgbClr val="7030A0"/>
                </a:solidFill>
              </a:rPr>
              <a:t>, </a:t>
            </a:r>
            <a:r>
              <a:rPr lang="ru-RU" sz="2000" dirty="0" smtClean="0">
                <a:solidFill>
                  <a:srgbClr val="7030A0"/>
                </a:solidFill>
              </a:rPr>
              <a:t>экспериментировать.    </a:t>
            </a:r>
          </a:p>
          <a:p>
            <a:pPr algn="ctr"/>
            <a:r>
              <a:rPr lang="ru-RU" sz="2000" dirty="0" smtClean="0">
                <a:solidFill>
                  <a:srgbClr val="7030A0"/>
                </a:solidFill>
              </a:rPr>
              <a:t> </a:t>
            </a:r>
            <a:r>
              <a:rPr lang="ru-RU" sz="2000" dirty="0" smtClean="0">
                <a:solidFill>
                  <a:srgbClr val="FF0000"/>
                </a:solidFill>
              </a:rPr>
              <a:t>Результат рисовать </a:t>
            </a:r>
            <a:r>
              <a:rPr lang="ru-RU" sz="2000" dirty="0" smtClean="0">
                <a:solidFill>
                  <a:srgbClr val="7030A0"/>
                </a:solidFill>
              </a:rPr>
              <a:t>и фиксировать</a:t>
            </a:r>
            <a:r>
              <a:rPr lang="ru-RU" sz="2000" dirty="0" smtClean="0">
                <a:solidFill>
                  <a:srgbClr val="C00000"/>
                </a:solidFill>
              </a:rPr>
              <a:t>.</a:t>
            </a:r>
            <a:r>
              <a:rPr lang="ru-RU" sz="2000" dirty="0">
                <a:solidFill>
                  <a:srgbClr val="660066"/>
                </a:solidFill>
              </a:rPr>
              <a:t/>
            </a:r>
            <a:br>
              <a:rPr lang="ru-RU" sz="2000" dirty="0">
                <a:solidFill>
                  <a:srgbClr val="660066"/>
                </a:solidFill>
              </a:rPr>
            </a:br>
            <a:r>
              <a:rPr lang="ru-RU" dirty="0">
                <a:solidFill>
                  <a:srgbClr val="660066"/>
                </a:solidFill>
              </a:rPr>
              <a:t/>
            </a:r>
            <a:br>
              <a:rPr lang="ru-RU" dirty="0">
                <a:solidFill>
                  <a:srgbClr val="660066"/>
                </a:solidFill>
              </a:rPr>
            </a:br>
            <a:endParaRPr lang="ru-RU" dirty="0"/>
          </a:p>
        </p:txBody>
      </p:sp>
      <p:pic>
        <p:nvPicPr>
          <p:cNvPr id="7171" name="Picture 3" descr="C:\Users\1\Desktop\фото для проекта экология\IMG_2744.jpg"/>
          <p:cNvPicPr>
            <a:picLocks noChangeAspect="1" noChangeArrowheads="1"/>
          </p:cNvPicPr>
          <p:nvPr/>
        </p:nvPicPr>
        <p:blipFill>
          <a:blip r:embed="rId2" cstate="print"/>
          <a:srcRect/>
          <a:stretch>
            <a:fillRect/>
          </a:stretch>
        </p:blipFill>
        <p:spPr bwMode="auto">
          <a:xfrm>
            <a:off x="5148065" y="0"/>
            <a:ext cx="3995936" cy="2708920"/>
          </a:xfrm>
          <a:prstGeom prst="rect">
            <a:avLst/>
          </a:prstGeom>
          <a:noFill/>
        </p:spPr>
      </p:pic>
      <p:pic>
        <p:nvPicPr>
          <p:cNvPr id="7172" name="Picture 4" descr="C:\Users\1\Desktop\фото для проекта экология\IMG_2768.jpg"/>
          <p:cNvPicPr>
            <a:picLocks noChangeAspect="1" noChangeArrowheads="1"/>
          </p:cNvPicPr>
          <p:nvPr/>
        </p:nvPicPr>
        <p:blipFill>
          <a:blip r:embed="rId3" cstate="print"/>
          <a:srcRect/>
          <a:stretch>
            <a:fillRect/>
          </a:stretch>
        </p:blipFill>
        <p:spPr bwMode="auto">
          <a:xfrm>
            <a:off x="179512" y="4355722"/>
            <a:ext cx="3384376" cy="2430270"/>
          </a:xfrm>
          <a:prstGeom prst="rect">
            <a:avLst/>
          </a:prstGeom>
          <a:noFill/>
        </p:spPr>
      </p:pic>
      <p:pic>
        <p:nvPicPr>
          <p:cNvPr id="7173" name="Picture 5" descr="C:\Users\1\Desktop\фото для проекта экология\IMG_4197.jpg"/>
          <p:cNvPicPr>
            <a:picLocks noChangeAspect="1" noChangeArrowheads="1"/>
          </p:cNvPicPr>
          <p:nvPr/>
        </p:nvPicPr>
        <p:blipFill>
          <a:blip r:embed="rId4" cstate="print"/>
          <a:srcRect/>
          <a:stretch>
            <a:fillRect/>
          </a:stretch>
        </p:blipFill>
        <p:spPr bwMode="auto">
          <a:xfrm>
            <a:off x="96010" y="0"/>
            <a:ext cx="3755910" cy="2852936"/>
          </a:xfrm>
          <a:prstGeom prst="rect">
            <a:avLst/>
          </a:prstGeom>
          <a:noFill/>
        </p:spPr>
      </p:pic>
      <p:pic>
        <p:nvPicPr>
          <p:cNvPr id="7175" name="Picture 7" descr="C:\Users\1\Desktop\фото для проекта экология\IMG_2803.jpg"/>
          <p:cNvPicPr>
            <a:picLocks noChangeAspect="1" noChangeArrowheads="1"/>
          </p:cNvPicPr>
          <p:nvPr/>
        </p:nvPicPr>
        <p:blipFill>
          <a:blip r:embed="rId5" cstate="print"/>
          <a:srcRect/>
          <a:stretch>
            <a:fillRect/>
          </a:stretch>
        </p:blipFill>
        <p:spPr bwMode="auto">
          <a:xfrm>
            <a:off x="5436096" y="4365104"/>
            <a:ext cx="3611894" cy="249289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0" y="1"/>
            <a:ext cx="4139952" cy="3662541"/>
          </a:xfrm>
          <a:prstGeom prst="rect">
            <a:avLst/>
          </a:prstGeom>
        </p:spPr>
        <p:txBody>
          <a:bodyPr wrap="square">
            <a:spAutoFit/>
          </a:bodyPr>
          <a:lstStyle/>
          <a:p>
            <a:r>
              <a:rPr lang="ru-RU" sz="2600" dirty="0">
                <a:solidFill>
                  <a:srgbClr val="660066"/>
                </a:solidFill>
              </a:rPr>
              <a:t>В группе нашей </a:t>
            </a:r>
            <a:r>
              <a:rPr lang="ru-RU" sz="2600" dirty="0" smtClean="0">
                <a:solidFill>
                  <a:srgbClr val="660066"/>
                </a:solidFill>
              </a:rPr>
              <a:t>мы создали </a:t>
            </a:r>
            <a:r>
              <a:rPr lang="ru-RU" sz="2600" dirty="0">
                <a:solidFill>
                  <a:srgbClr val="660066"/>
                </a:solidFill>
              </a:rPr>
              <a:t>необычный огород,</a:t>
            </a:r>
            <a:br>
              <a:rPr lang="ru-RU" sz="2600" dirty="0">
                <a:solidFill>
                  <a:srgbClr val="660066"/>
                </a:solidFill>
              </a:rPr>
            </a:br>
            <a:r>
              <a:rPr lang="ru-RU" sz="2600" dirty="0">
                <a:solidFill>
                  <a:srgbClr val="660066"/>
                </a:solidFill>
              </a:rPr>
              <a:t> знаем мы, что здесь растет: </a:t>
            </a:r>
            <a:br>
              <a:rPr lang="ru-RU" sz="2600" dirty="0">
                <a:solidFill>
                  <a:srgbClr val="660066"/>
                </a:solidFill>
              </a:rPr>
            </a:br>
            <a:r>
              <a:rPr lang="ru-RU" sz="2600" dirty="0">
                <a:solidFill>
                  <a:srgbClr val="660066"/>
                </a:solidFill>
              </a:rPr>
              <a:t>И цветочная рассада, </a:t>
            </a:r>
            <a:br>
              <a:rPr lang="ru-RU" sz="2600" dirty="0">
                <a:solidFill>
                  <a:srgbClr val="660066"/>
                </a:solidFill>
              </a:rPr>
            </a:br>
            <a:r>
              <a:rPr lang="ru-RU" sz="2600" dirty="0">
                <a:solidFill>
                  <a:srgbClr val="660066"/>
                </a:solidFill>
              </a:rPr>
              <a:t>и петрушка, сельдерей </a:t>
            </a:r>
            <a:br>
              <a:rPr lang="ru-RU" sz="2600" dirty="0">
                <a:solidFill>
                  <a:srgbClr val="660066"/>
                </a:solidFill>
              </a:rPr>
            </a:br>
            <a:r>
              <a:rPr lang="ru-RU" sz="2600" dirty="0">
                <a:solidFill>
                  <a:srgbClr val="660066"/>
                </a:solidFill>
              </a:rPr>
              <a:t>много разных, очень </a:t>
            </a:r>
            <a:r>
              <a:rPr lang="ru-RU" sz="2600" dirty="0" smtClean="0">
                <a:solidFill>
                  <a:srgbClr val="660066"/>
                </a:solidFill>
              </a:rPr>
              <a:t>вкусных и </a:t>
            </a:r>
            <a:r>
              <a:rPr lang="ru-RU" sz="2600" dirty="0">
                <a:solidFill>
                  <a:srgbClr val="660066"/>
                </a:solidFill>
              </a:rPr>
              <a:t>полезных овощей. </a:t>
            </a:r>
            <a:r>
              <a:rPr lang="ru-RU" sz="2400" dirty="0">
                <a:solidFill>
                  <a:srgbClr val="660066"/>
                </a:solidFill>
              </a:rPr>
              <a:t/>
            </a:r>
            <a:br>
              <a:rPr lang="ru-RU" sz="2400" dirty="0">
                <a:solidFill>
                  <a:srgbClr val="660066"/>
                </a:solidFill>
              </a:rPr>
            </a:br>
            <a:endParaRPr lang="ru-RU" sz="2400" dirty="0"/>
          </a:p>
        </p:txBody>
      </p:sp>
      <p:sp>
        <p:nvSpPr>
          <p:cNvPr id="6" name="Прямоугольник 5"/>
          <p:cNvSpPr/>
          <p:nvPr/>
        </p:nvSpPr>
        <p:spPr>
          <a:xfrm>
            <a:off x="5292080" y="4653136"/>
            <a:ext cx="3672408" cy="1692771"/>
          </a:xfrm>
          <a:prstGeom prst="rect">
            <a:avLst/>
          </a:prstGeom>
        </p:spPr>
        <p:txBody>
          <a:bodyPr wrap="square">
            <a:spAutoFit/>
          </a:bodyPr>
          <a:lstStyle/>
          <a:p>
            <a:r>
              <a:rPr lang="ru-RU" sz="2600" dirty="0" smtClean="0">
                <a:solidFill>
                  <a:srgbClr val="660066"/>
                </a:solidFill>
              </a:rPr>
              <a:t>И салатик и лучок, и конечно, чесночок, </a:t>
            </a:r>
            <a:br>
              <a:rPr lang="ru-RU" sz="2600" dirty="0" smtClean="0">
                <a:solidFill>
                  <a:srgbClr val="660066"/>
                </a:solidFill>
              </a:rPr>
            </a:br>
            <a:r>
              <a:rPr lang="ru-RU" sz="2600" dirty="0" smtClean="0">
                <a:solidFill>
                  <a:srgbClr val="660066"/>
                </a:solidFill>
              </a:rPr>
              <a:t>И томаты и горох. </a:t>
            </a:r>
            <a:br>
              <a:rPr lang="ru-RU" sz="2600" dirty="0" smtClean="0">
                <a:solidFill>
                  <a:srgbClr val="660066"/>
                </a:solidFill>
              </a:rPr>
            </a:br>
            <a:r>
              <a:rPr lang="ru-RU" sz="2600" dirty="0" smtClean="0">
                <a:solidFill>
                  <a:srgbClr val="660066"/>
                </a:solidFill>
              </a:rPr>
              <a:t>Урожай  у нас неплох</a:t>
            </a:r>
            <a:r>
              <a:rPr lang="ru-RU" sz="2400" dirty="0" smtClean="0">
                <a:solidFill>
                  <a:srgbClr val="660066"/>
                </a:solidFill>
              </a:rPr>
              <a:t>.</a:t>
            </a:r>
            <a:endParaRPr lang="ru-RU" sz="2400" dirty="0"/>
          </a:p>
        </p:txBody>
      </p:sp>
      <p:pic>
        <p:nvPicPr>
          <p:cNvPr id="6147" name="Picture 3" descr="C:\Users\1\Desktop\фото для проекта экология\IMG_6172.JPG"/>
          <p:cNvPicPr>
            <a:picLocks noChangeAspect="1" noChangeArrowheads="1"/>
          </p:cNvPicPr>
          <p:nvPr/>
        </p:nvPicPr>
        <p:blipFill>
          <a:blip r:embed="rId2" cstate="print"/>
          <a:srcRect/>
          <a:stretch>
            <a:fillRect/>
          </a:stretch>
        </p:blipFill>
        <p:spPr bwMode="auto">
          <a:xfrm>
            <a:off x="4043503" y="188640"/>
            <a:ext cx="5100497" cy="3825373"/>
          </a:xfrm>
          <a:prstGeom prst="rect">
            <a:avLst/>
          </a:prstGeom>
          <a:noFill/>
        </p:spPr>
      </p:pic>
      <p:pic>
        <p:nvPicPr>
          <p:cNvPr id="6150" name="Picture 6" descr="C:\Users\1\Desktop\фото для проекта экология\IMG_6189.JPG"/>
          <p:cNvPicPr>
            <a:picLocks noChangeAspect="1" noChangeArrowheads="1"/>
          </p:cNvPicPr>
          <p:nvPr/>
        </p:nvPicPr>
        <p:blipFill>
          <a:blip r:embed="rId3" cstate="print"/>
          <a:srcRect/>
          <a:stretch>
            <a:fillRect/>
          </a:stretch>
        </p:blipFill>
        <p:spPr bwMode="auto">
          <a:xfrm>
            <a:off x="0" y="3158970"/>
            <a:ext cx="4932040" cy="369903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323528" y="3501008"/>
            <a:ext cx="3960440" cy="3077766"/>
          </a:xfrm>
          <a:prstGeom prst="rect">
            <a:avLst/>
          </a:prstGeom>
        </p:spPr>
        <p:txBody>
          <a:bodyPr wrap="square">
            <a:spAutoFit/>
          </a:bodyPr>
          <a:lstStyle/>
          <a:p>
            <a:endParaRPr lang="ru-RU" dirty="0" smtClean="0">
              <a:solidFill>
                <a:srgbClr val="660066"/>
              </a:solidFill>
              <a:effectLst/>
            </a:endParaRPr>
          </a:p>
          <a:p>
            <a:endParaRPr lang="ru-RU" dirty="0" smtClean="0">
              <a:solidFill>
                <a:srgbClr val="660066"/>
              </a:solidFill>
            </a:endParaRPr>
          </a:p>
          <a:p>
            <a:r>
              <a:rPr lang="ru-RU" sz="2600" dirty="0" smtClean="0">
                <a:solidFill>
                  <a:srgbClr val="660066"/>
                </a:solidFill>
                <a:effectLst/>
              </a:rPr>
              <a:t>Есть </a:t>
            </a:r>
            <a:r>
              <a:rPr lang="ru-RU" sz="2600" dirty="0" smtClean="0">
                <a:solidFill>
                  <a:srgbClr val="FF0000"/>
                </a:solidFill>
                <a:effectLst/>
              </a:rPr>
              <a:t>гипотеза</a:t>
            </a:r>
            <a:r>
              <a:rPr lang="ru-RU" sz="2600" dirty="0" smtClean="0">
                <a:solidFill>
                  <a:srgbClr val="660066"/>
                </a:solidFill>
                <a:effectLst/>
              </a:rPr>
              <a:t>, </a:t>
            </a:r>
            <a:r>
              <a:rPr lang="ru-RU" sz="2600" dirty="0" smtClean="0">
                <a:solidFill>
                  <a:srgbClr val="FF0000"/>
                </a:solidFill>
              </a:rPr>
              <a:t>ребята!</a:t>
            </a:r>
            <a:endParaRPr lang="ru-RU" sz="2600" dirty="0" smtClean="0">
              <a:solidFill>
                <a:srgbClr val="FF0000"/>
              </a:solidFill>
              <a:effectLst/>
            </a:endParaRPr>
          </a:p>
          <a:p>
            <a:r>
              <a:rPr lang="ru-RU" sz="2600" dirty="0" smtClean="0">
                <a:solidFill>
                  <a:srgbClr val="660066"/>
                </a:solidFill>
              </a:rPr>
              <a:t>Нужно точно нам узнать:</a:t>
            </a:r>
          </a:p>
          <a:p>
            <a:r>
              <a:rPr lang="ru-RU" sz="2600" dirty="0" smtClean="0">
                <a:solidFill>
                  <a:srgbClr val="FF0000"/>
                </a:solidFill>
                <a:effectLst/>
              </a:rPr>
              <a:t>Все ль условия для роста,</a:t>
            </a:r>
          </a:p>
          <a:p>
            <a:r>
              <a:rPr lang="ru-RU" sz="2600" dirty="0" smtClean="0">
                <a:solidFill>
                  <a:srgbClr val="FF0000"/>
                </a:solidFill>
              </a:rPr>
              <a:t>Мы им создали, друзья!</a:t>
            </a:r>
          </a:p>
          <a:p>
            <a:endParaRPr lang="ru-RU" i="1" dirty="0" smtClean="0">
              <a:solidFill>
                <a:srgbClr val="660066"/>
              </a:solidFill>
            </a:endParaRPr>
          </a:p>
          <a:p>
            <a:endParaRPr lang="ru-RU" i="1" dirty="0" smtClean="0">
              <a:solidFill>
                <a:srgbClr val="660066"/>
              </a:solidFill>
              <a:effectLst/>
            </a:endParaRPr>
          </a:p>
          <a:p>
            <a:endParaRPr lang="ru-RU" i="1" dirty="0"/>
          </a:p>
        </p:txBody>
      </p:sp>
      <p:pic>
        <p:nvPicPr>
          <p:cNvPr id="5123" name="Picture 3" descr="C:\Users\1\Desktop\фото для проекта экология\IMG_6118.JPG"/>
          <p:cNvPicPr>
            <a:picLocks noChangeAspect="1" noChangeArrowheads="1"/>
          </p:cNvPicPr>
          <p:nvPr/>
        </p:nvPicPr>
        <p:blipFill>
          <a:blip r:embed="rId2" cstate="print"/>
          <a:srcRect/>
          <a:stretch>
            <a:fillRect/>
          </a:stretch>
        </p:blipFill>
        <p:spPr bwMode="auto">
          <a:xfrm>
            <a:off x="-1017" y="0"/>
            <a:ext cx="4475989" cy="3356992"/>
          </a:xfrm>
          <a:prstGeom prst="rect">
            <a:avLst/>
          </a:prstGeom>
          <a:noFill/>
        </p:spPr>
      </p:pic>
      <p:pic>
        <p:nvPicPr>
          <p:cNvPr id="5124" name="Picture 4" descr="C:\Users\1\Desktop\фото для проекта экология\IMG_5987.JPG"/>
          <p:cNvPicPr>
            <a:picLocks noChangeAspect="1" noChangeArrowheads="1"/>
          </p:cNvPicPr>
          <p:nvPr/>
        </p:nvPicPr>
        <p:blipFill>
          <a:blip r:embed="rId3" cstate="print"/>
          <a:srcRect/>
          <a:stretch>
            <a:fillRect/>
          </a:stretch>
        </p:blipFill>
        <p:spPr bwMode="auto">
          <a:xfrm>
            <a:off x="4572000" y="3356992"/>
            <a:ext cx="4343376" cy="3257532"/>
          </a:xfrm>
          <a:prstGeom prst="rect">
            <a:avLst/>
          </a:prstGeom>
          <a:noFill/>
        </p:spPr>
      </p:pic>
      <p:pic>
        <p:nvPicPr>
          <p:cNvPr id="5125" name="Picture 5" descr="C:\Users\1\Desktop\фото для проекта экология\IMG_5983.JPG"/>
          <p:cNvPicPr>
            <a:picLocks noChangeAspect="1" noChangeArrowheads="1"/>
          </p:cNvPicPr>
          <p:nvPr/>
        </p:nvPicPr>
        <p:blipFill>
          <a:blip r:embed="rId4" cstate="print"/>
          <a:srcRect/>
          <a:stretch>
            <a:fillRect/>
          </a:stretch>
        </p:blipFill>
        <p:spPr bwMode="auto">
          <a:xfrm>
            <a:off x="4644008" y="0"/>
            <a:ext cx="4271368" cy="320352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1907704" y="2636913"/>
            <a:ext cx="3240360" cy="1323439"/>
          </a:xfrm>
          <a:prstGeom prst="rect">
            <a:avLst/>
          </a:prstGeom>
        </p:spPr>
        <p:txBody>
          <a:bodyPr wrap="square">
            <a:spAutoFit/>
          </a:bodyPr>
          <a:lstStyle/>
          <a:p>
            <a:r>
              <a:rPr lang="ru-RU" sz="2000" dirty="0">
                <a:solidFill>
                  <a:srgbClr val="660066"/>
                </a:solidFill>
              </a:rPr>
              <a:t>Да, вопросов здесь не мало,</a:t>
            </a:r>
            <a:br>
              <a:rPr lang="ru-RU" sz="2000" dirty="0">
                <a:solidFill>
                  <a:srgbClr val="660066"/>
                </a:solidFill>
              </a:rPr>
            </a:br>
            <a:r>
              <a:rPr lang="ru-RU" sz="2000" dirty="0">
                <a:solidFill>
                  <a:srgbClr val="660066"/>
                </a:solidFill>
              </a:rPr>
              <a:t>Чтоб на все найти ответ,</a:t>
            </a:r>
            <a:br>
              <a:rPr lang="ru-RU" sz="2000" dirty="0">
                <a:solidFill>
                  <a:srgbClr val="660066"/>
                </a:solidFill>
              </a:rPr>
            </a:br>
            <a:r>
              <a:rPr lang="ru-RU" sz="2000" dirty="0">
                <a:solidFill>
                  <a:srgbClr val="660066"/>
                </a:solidFill>
              </a:rPr>
              <a:t>Мы решили в группе нашей </a:t>
            </a:r>
            <a:br>
              <a:rPr lang="ru-RU" sz="2000" dirty="0">
                <a:solidFill>
                  <a:srgbClr val="660066"/>
                </a:solidFill>
              </a:rPr>
            </a:br>
            <a:r>
              <a:rPr lang="ru-RU" sz="2000" dirty="0">
                <a:solidFill>
                  <a:srgbClr val="660066"/>
                </a:solidFill>
              </a:rPr>
              <a:t>провести эксперимент.</a:t>
            </a:r>
            <a:endParaRPr lang="ru-RU" sz="2000" dirty="0"/>
          </a:p>
        </p:txBody>
      </p:sp>
      <p:pic>
        <p:nvPicPr>
          <p:cNvPr id="2050" name="Picture 2" descr="C:\Users\1\Desktop\фото для проекта экология\IMG_6001.JPG"/>
          <p:cNvPicPr>
            <a:picLocks noChangeAspect="1" noChangeArrowheads="1"/>
          </p:cNvPicPr>
          <p:nvPr/>
        </p:nvPicPr>
        <p:blipFill>
          <a:blip r:embed="rId2" cstate="print"/>
          <a:srcRect/>
          <a:stretch>
            <a:fillRect/>
          </a:stretch>
        </p:blipFill>
        <p:spPr bwMode="auto">
          <a:xfrm>
            <a:off x="323528" y="4088485"/>
            <a:ext cx="3995936" cy="2769515"/>
          </a:xfrm>
          <a:prstGeom prst="rect">
            <a:avLst/>
          </a:prstGeom>
          <a:noFill/>
        </p:spPr>
      </p:pic>
      <p:pic>
        <p:nvPicPr>
          <p:cNvPr id="2051" name="Picture 3" descr="C:\Users\1\Desktop\фото для проекта экология\IMG_6006.JPG"/>
          <p:cNvPicPr>
            <a:picLocks noChangeAspect="1" noChangeArrowheads="1"/>
          </p:cNvPicPr>
          <p:nvPr/>
        </p:nvPicPr>
        <p:blipFill>
          <a:blip r:embed="rId3" cstate="print"/>
          <a:srcRect/>
          <a:stretch>
            <a:fillRect/>
          </a:stretch>
        </p:blipFill>
        <p:spPr bwMode="auto">
          <a:xfrm>
            <a:off x="5361826" y="0"/>
            <a:ext cx="3437118" cy="2970295"/>
          </a:xfrm>
          <a:prstGeom prst="rect">
            <a:avLst/>
          </a:prstGeom>
          <a:noFill/>
        </p:spPr>
      </p:pic>
      <p:pic>
        <p:nvPicPr>
          <p:cNvPr id="3" name="Picture 2" descr="C:\Users\1\Desktop\фото для проекта экология\IMG_6008.JPG"/>
          <p:cNvPicPr>
            <a:picLocks noChangeAspect="1" noChangeArrowheads="1"/>
          </p:cNvPicPr>
          <p:nvPr/>
        </p:nvPicPr>
        <p:blipFill>
          <a:blip r:embed="rId4" cstate="print"/>
          <a:srcRect/>
          <a:stretch>
            <a:fillRect/>
          </a:stretch>
        </p:blipFill>
        <p:spPr bwMode="auto">
          <a:xfrm>
            <a:off x="5004048" y="3933057"/>
            <a:ext cx="4139952" cy="2924943"/>
          </a:xfrm>
          <a:prstGeom prst="rect">
            <a:avLst/>
          </a:prstGeom>
          <a:noFill/>
        </p:spPr>
      </p:pic>
      <p:pic>
        <p:nvPicPr>
          <p:cNvPr id="4" name="Picture 3" descr="C:\Users\1\Desktop\фото для проекта экология\IMG_6017.JPG"/>
          <p:cNvPicPr>
            <a:picLocks noChangeAspect="1" noChangeArrowheads="1"/>
          </p:cNvPicPr>
          <p:nvPr/>
        </p:nvPicPr>
        <p:blipFill>
          <a:blip r:embed="rId5" cstate="print"/>
          <a:srcRect/>
          <a:stretch>
            <a:fillRect/>
          </a:stretch>
        </p:blipFill>
        <p:spPr bwMode="auto">
          <a:xfrm>
            <a:off x="179512" y="188640"/>
            <a:ext cx="3888432" cy="2484276"/>
          </a:xfrm>
          <a:prstGeom prst="rect">
            <a:avLst/>
          </a:prstGeom>
          <a:noFill/>
        </p:spPr>
      </p:pic>
      <p:sp>
        <p:nvSpPr>
          <p:cNvPr id="8" name="Прямоугольник 7"/>
          <p:cNvSpPr/>
          <p:nvPr/>
        </p:nvSpPr>
        <p:spPr>
          <a:xfrm>
            <a:off x="1907704" y="2636912"/>
            <a:ext cx="3240360" cy="1323439"/>
          </a:xfrm>
          <a:prstGeom prst="rect">
            <a:avLst/>
          </a:prstGeom>
        </p:spPr>
        <p:txBody>
          <a:bodyPr wrap="square">
            <a:spAutoFit/>
          </a:bodyPr>
          <a:lstStyle/>
          <a:p>
            <a:r>
              <a:rPr lang="ru-RU" sz="2000" dirty="0">
                <a:solidFill>
                  <a:srgbClr val="660066"/>
                </a:solidFill>
              </a:rPr>
              <a:t>Да, вопросов здесь не мало,</a:t>
            </a:r>
            <a:br>
              <a:rPr lang="ru-RU" sz="2000" dirty="0">
                <a:solidFill>
                  <a:srgbClr val="660066"/>
                </a:solidFill>
              </a:rPr>
            </a:br>
            <a:r>
              <a:rPr lang="ru-RU" sz="2000" dirty="0">
                <a:solidFill>
                  <a:srgbClr val="660066"/>
                </a:solidFill>
              </a:rPr>
              <a:t>Чтоб на все найти ответ,</a:t>
            </a:r>
            <a:br>
              <a:rPr lang="ru-RU" sz="2000" dirty="0">
                <a:solidFill>
                  <a:srgbClr val="660066"/>
                </a:solidFill>
              </a:rPr>
            </a:br>
            <a:r>
              <a:rPr lang="ru-RU" sz="2000" dirty="0">
                <a:solidFill>
                  <a:srgbClr val="660066"/>
                </a:solidFill>
              </a:rPr>
              <a:t>Мы решили в группе нашей </a:t>
            </a:r>
            <a:br>
              <a:rPr lang="ru-RU" sz="2000" dirty="0">
                <a:solidFill>
                  <a:srgbClr val="660066"/>
                </a:solidFill>
              </a:rPr>
            </a:br>
            <a:r>
              <a:rPr lang="ru-RU" sz="2000" dirty="0">
                <a:solidFill>
                  <a:srgbClr val="660066"/>
                </a:solidFill>
              </a:rPr>
              <a:t>провести эксперимент.</a:t>
            </a:r>
            <a:endParaRPr lang="ru-RU" sz="2000" dirty="0"/>
          </a:p>
        </p:txBody>
      </p:sp>
      <p:sp>
        <p:nvSpPr>
          <p:cNvPr id="13" name="Прямоугольник 12"/>
          <p:cNvSpPr/>
          <p:nvPr/>
        </p:nvSpPr>
        <p:spPr>
          <a:xfrm>
            <a:off x="5148064" y="3068960"/>
            <a:ext cx="3816424" cy="830997"/>
          </a:xfrm>
          <a:prstGeom prst="rect">
            <a:avLst/>
          </a:prstGeom>
        </p:spPr>
        <p:txBody>
          <a:bodyPr wrap="square">
            <a:spAutoFit/>
          </a:bodyPr>
          <a:lstStyle/>
          <a:p>
            <a:r>
              <a:rPr lang="ru-RU" sz="2400" dirty="0" smtClean="0">
                <a:solidFill>
                  <a:srgbClr val="C00000"/>
                </a:solidFill>
              </a:rPr>
              <a:t>Посадка лука и чеснока в землю</a:t>
            </a:r>
            <a:endParaRPr lang="ru-RU" sz="2400" dirty="0">
              <a:solidFill>
                <a:srgbClr val="C0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pic>
        <p:nvPicPr>
          <p:cNvPr id="3074" name="Picture 2" descr="C:\Users\1\Desktop\фото для проекта экология\IMG_5956.JPG"/>
          <p:cNvPicPr>
            <a:picLocks noChangeAspect="1" noChangeArrowheads="1"/>
          </p:cNvPicPr>
          <p:nvPr/>
        </p:nvPicPr>
        <p:blipFill>
          <a:blip r:embed="rId2" cstate="print"/>
          <a:srcRect/>
          <a:stretch>
            <a:fillRect/>
          </a:stretch>
        </p:blipFill>
        <p:spPr bwMode="auto">
          <a:xfrm>
            <a:off x="0" y="0"/>
            <a:ext cx="3779912" cy="2769081"/>
          </a:xfrm>
          <a:prstGeom prst="rect">
            <a:avLst/>
          </a:prstGeom>
          <a:noFill/>
        </p:spPr>
      </p:pic>
      <p:pic>
        <p:nvPicPr>
          <p:cNvPr id="3075" name="Picture 3" descr="C:\Users\1\Desktop\фото для проекта экология\IMG_5968.JPG"/>
          <p:cNvPicPr>
            <a:picLocks noChangeAspect="1" noChangeArrowheads="1"/>
          </p:cNvPicPr>
          <p:nvPr/>
        </p:nvPicPr>
        <p:blipFill>
          <a:blip r:embed="rId3" cstate="print"/>
          <a:srcRect/>
          <a:stretch>
            <a:fillRect/>
          </a:stretch>
        </p:blipFill>
        <p:spPr bwMode="auto">
          <a:xfrm>
            <a:off x="4932040" y="3681028"/>
            <a:ext cx="3984443" cy="2988332"/>
          </a:xfrm>
          <a:prstGeom prst="rect">
            <a:avLst/>
          </a:prstGeom>
          <a:noFill/>
        </p:spPr>
      </p:pic>
      <p:pic>
        <p:nvPicPr>
          <p:cNvPr id="3076" name="Picture 4" descr="C:\Users\1\Desktop\фото для проекта экология\IMG_5967.JPG"/>
          <p:cNvPicPr>
            <a:picLocks noChangeAspect="1" noChangeArrowheads="1"/>
          </p:cNvPicPr>
          <p:nvPr/>
        </p:nvPicPr>
        <p:blipFill>
          <a:blip r:embed="rId4" cstate="print"/>
          <a:srcRect/>
          <a:stretch>
            <a:fillRect/>
          </a:stretch>
        </p:blipFill>
        <p:spPr bwMode="auto">
          <a:xfrm>
            <a:off x="5519597" y="0"/>
            <a:ext cx="3624403" cy="2718302"/>
          </a:xfrm>
          <a:prstGeom prst="rect">
            <a:avLst/>
          </a:prstGeom>
          <a:noFill/>
        </p:spPr>
      </p:pic>
      <p:sp>
        <p:nvSpPr>
          <p:cNvPr id="6" name="Прямоугольник 5"/>
          <p:cNvSpPr/>
          <p:nvPr/>
        </p:nvSpPr>
        <p:spPr>
          <a:xfrm>
            <a:off x="2555776" y="2708920"/>
            <a:ext cx="5184576" cy="1015663"/>
          </a:xfrm>
          <a:prstGeom prst="rect">
            <a:avLst/>
          </a:prstGeom>
        </p:spPr>
        <p:txBody>
          <a:bodyPr wrap="square">
            <a:spAutoFit/>
          </a:bodyPr>
          <a:lstStyle/>
          <a:p>
            <a:r>
              <a:rPr lang="ru-RU" sz="2000" dirty="0" smtClean="0">
                <a:solidFill>
                  <a:srgbClr val="FF0000"/>
                </a:solidFill>
              </a:rPr>
              <a:t>Посадка и сравнительные наблюдения за луковичными</a:t>
            </a:r>
            <a:r>
              <a:rPr lang="ru-RU" sz="2000" dirty="0" smtClean="0">
                <a:solidFill>
                  <a:srgbClr val="7030A0"/>
                </a:solidFill>
              </a:rPr>
              <a:t>:  Комнатное растение «Амариллис» и  садовое «Гиацинт»</a:t>
            </a:r>
            <a:endParaRPr lang="ru-RU" sz="2000" dirty="0">
              <a:solidFill>
                <a:srgbClr val="7030A0"/>
              </a:solidFill>
            </a:endParaRPr>
          </a:p>
        </p:txBody>
      </p:sp>
      <p:pic>
        <p:nvPicPr>
          <p:cNvPr id="7" name="Picture 2" descr="C:\Users\1\Desktop\фото для проекта экология\IMG_5969.JPG"/>
          <p:cNvPicPr>
            <a:picLocks noChangeAspect="1" noChangeArrowheads="1"/>
          </p:cNvPicPr>
          <p:nvPr/>
        </p:nvPicPr>
        <p:blipFill>
          <a:blip r:embed="rId5" cstate="print"/>
          <a:srcRect/>
          <a:stretch>
            <a:fillRect/>
          </a:stretch>
        </p:blipFill>
        <p:spPr bwMode="auto">
          <a:xfrm>
            <a:off x="56740" y="3657333"/>
            <a:ext cx="3435140" cy="3012027"/>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611560" y="4077072"/>
            <a:ext cx="3600400" cy="3447098"/>
          </a:xfrm>
          <a:prstGeom prst="rect">
            <a:avLst/>
          </a:prstGeom>
        </p:spPr>
        <p:txBody>
          <a:bodyPr wrap="square">
            <a:spAutoFit/>
          </a:bodyPr>
          <a:lstStyle/>
          <a:p>
            <a:r>
              <a:rPr lang="ru-RU" sz="2400" dirty="0" smtClean="0">
                <a:solidFill>
                  <a:srgbClr val="660066"/>
                </a:solidFill>
              </a:rPr>
              <a:t>Интересно,  на сколько подрос росток Амариллиса за неделю?</a:t>
            </a:r>
          </a:p>
          <a:p>
            <a:endParaRPr lang="ru-RU" sz="2400" dirty="0" smtClean="0">
              <a:solidFill>
                <a:srgbClr val="660066"/>
              </a:solidFill>
            </a:endParaRPr>
          </a:p>
          <a:p>
            <a:r>
              <a:rPr lang="ru-RU" sz="2400" dirty="0" smtClean="0">
                <a:solidFill>
                  <a:srgbClr val="660066"/>
                </a:solidFill>
              </a:rPr>
              <a:t>и какие изменения произошли с Гиацинтом? </a:t>
            </a:r>
          </a:p>
          <a:p>
            <a:endParaRPr lang="ru-RU" sz="2000" dirty="0" smtClean="0">
              <a:solidFill>
                <a:srgbClr val="660066"/>
              </a:solidFill>
            </a:endParaRPr>
          </a:p>
          <a:p>
            <a:r>
              <a:rPr lang="ru-RU" dirty="0">
                <a:solidFill>
                  <a:srgbClr val="660066"/>
                </a:solidFill>
              </a:rPr>
              <a:t/>
            </a:r>
            <a:br>
              <a:rPr lang="ru-RU" dirty="0">
                <a:solidFill>
                  <a:srgbClr val="660066"/>
                </a:solidFill>
              </a:rPr>
            </a:br>
            <a:r>
              <a:rPr lang="ru-RU" dirty="0">
                <a:solidFill>
                  <a:srgbClr val="660066"/>
                </a:solidFill>
              </a:rPr>
              <a:t/>
            </a:r>
            <a:br>
              <a:rPr lang="ru-RU" dirty="0">
                <a:solidFill>
                  <a:srgbClr val="660066"/>
                </a:solidFill>
              </a:rPr>
            </a:br>
            <a:endParaRPr lang="ru-RU" dirty="0"/>
          </a:p>
        </p:txBody>
      </p:sp>
      <p:pic>
        <p:nvPicPr>
          <p:cNvPr id="8194" name="Picture 2" descr="C:\Users\1\Desktop\фото для проекта экология\IMG_6133.JPG"/>
          <p:cNvPicPr>
            <a:picLocks noChangeAspect="1" noChangeArrowheads="1"/>
          </p:cNvPicPr>
          <p:nvPr/>
        </p:nvPicPr>
        <p:blipFill>
          <a:blip r:embed="rId2" cstate="print"/>
          <a:srcRect/>
          <a:stretch>
            <a:fillRect/>
          </a:stretch>
        </p:blipFill>
        <p:spPr bwMode="auto">
          <a:xfrm>
            <a:off x="4572000" y="2805457"/>
            <a:ext cx="4572000" cy="4052543"/>
          </a:xfrm>
          <a:prstGeom prst="rect">
            <a:avLst/>
          </a:prstGeom>
          <a:noFill/>
        </p:spPr>
      </p:pic>
      <p:pic>
        <p:nvPicPr>
          <p:cNvPr id="8195" name="Picture 3" descr="C:\Users\1\Desktop\фото для проекта экология\IMG_6196.JPG"/>
          <p:cNvPicPr>
            <a:picLocks noChangeAspect="1" noChangeArrowheads="1"/>
          </p:cNvPicPr>
          <p:nvPr/>
        </p:nvPicPr>
        <p:blipFill>
          <a:blip r:embed="rId3" cstate="print"/>
          <a:srcRect/>
          <a:stretch>
            <a:fillRect/>
          </a:stretch>
        </p:blipFill>
        <p:spPr bwMode="auto">
          <a:xfrm>
            <a:off x="5220072" y="0"/>
            <a:ext cx="3923927" cy="2708919"/>
          </a:xfrm>
          <a:prstGeom prst="rect">
            <a:avLst/>
          </a:prstGeom>
          <a:noFill/>
        </p:spPr>
      </p:pic>
      <p:pic>
        <p:nvPicPr>
          <p:cNvPr id="8196" name="Picture 4" descr="C:\Users\1\Desktop\фото для проекта экология\IMG_6126.JPG"/>
          <p:cNvPicPr>
            <a:picLocks noChangeAspect="1" noChangeArrowheads="1"/>
          </p:cNvPicPr>
          <p:nvPr/>
        </p:nvPicPr>
        <p:blipFill>
          <a:blip r:embed="rId4" cstate="print"/>
          <a:srcRect/>
          <a:stretch>
            <a:fillRect/>
          </a:stretch>
        </p:blipFill>
        <p:spPr bwMode="auto">
          <a:xfrm>
            <a:off x="-1" y="0"/>
            <a:ext cx="4860031" cy="364502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4139952" y="260648"/>
            <a:ext cx="5004048" cy="3046988"/>
          </a:xfrm>
          <a:prstGeom prst="rect">
            <a:avLst/>
          </a:prstGeom>
        </p:spPr>
        <p:txBody>
          <a:bodyPr wrap="square">
            <a:spAutoFit/>
          </a:bodyPr>
          <a:lstStyle/>
          <a:p>
            <a:r>
              <a:rPr lang="ru-RU" sz="2400" dirty="0" smtClean="0">
                <a:solidFill>
                  <a:srgbClr val="660066"/>
                </a:solidFill>
              </a:rPr>
              <a:t>При посадке лука  </a:t>
            </a:r>
            <a:r>
              <a:rPr lang="ru-RU" sz="2400" dirty="0" smtClean="0">
                <a:solidFill>
                  <a:srgbClr val="FF0000"/>
                </a:solidFill>
              </a:rPr>
              <a:t>познакомимся  с </a:t>
            </a:r>
            <a:r>
              <a:rPr lang="ru-RU" sz="2400" dirty="0" smtClean="0">
                <a:solidFill>
                  <a:srgbClr val="660066"/>
                </a:solidFill>
              </a:rPr>
              <a:t>понятиями </a:t>
            </a:r>
            <a:r>
              <a:rPr lang="ru-RU" sz="2400" dirty="0" smtClean="0">
                <a:solidFill>
                  <a:srgbClr val="FF0000"/>
                </a:solidFill>
              </a:rPr>
              <a:t>«целого» и «половинки</a:t>
            </a:r>
            <a:r>
              <a:rPr lang="ru-RU" sz="2400" dirty="0" smtClean="0">
                <a:solidFill>
                  <a:srgbClr val="660066"/>
                </a:solidFill>
              </a:rPr>
              <a:t>», </a:t>
            </a:r>
            <a:r>
              <a:rPr lang="ru-RU" sz="2400" dirty="0" smtClean="0">
                <a:solidFill>
                  <a:srgbClr val="FF0000"/>
                </a:solidFill>
              </a:rPr>
              <a:t>«одна четвертая от части», </a:t>
            </a:r>
          </a:p>
          <a:p>
            <a:r>
              <a:rPr lang="ru-RU" sz="2400" dirty="0" smtClean="0">
                <a:solidFill>
                  <a:srgbClr val="660066"/>
                </a:solidFill>
              </a:rPr>
              <a:t>закрепим </a:t>
            </a:r>
            <a:r>
              <a:rPr lang="ru-RU" sz="2400" dirty="0" smtClean="0">
                <a:solidFill>
                  <a:srgbClr val="FF0000"/>
                </a:solidFill>
              </a:rPr>
              <a:t>понятие «луковица».</a:t>
            </a:r>
          </a:p>
          <a:p>
            <a:r>
              <a:rPr lang="ru-RU" sz="2400" dirty="0" smtClean="0">
                <a:solidFill>
                  <a:srgbClr val="660066"/>
                </a:solidFill>
              </a:rPr>
              <a:t>При посадке чеснока сформируем понятие </a:t>
            </a:r>
            <a:r>
              <a:rPr lang="ru-RU" sz="2400" dirty="0" smtClean="0">
                <a:solidFill>
                  <a:srgbClr val="FF0000"/>
                </a:solidFill>
              </a:rPr>
              <a:t>«головка чеснока», «зубчик», </a:t>
            </a:r>
            <a:r>
              <a:rPr lang="ru-RU" sz="2400" dirty="0" smtClean="0">
                <a:solidFill>
                  <a:srgbClr val="660066"/>
                </a:solidFill>
              </a:rPr>
              <a:t>какая это  часть от целого. </a:t>
            </a:r>
          </a:p>
          <a:p>
            <a:r>
              <a:rPr lang="ru-RU" sz="2400" dirty="0" smtClean="0">
                <a:solidFill>
                  <a:srgbClr val="FF0000"/>
                </a:solidFill>
              </a:rPr>
              <a:t>Посчитаем</a:t>
            </a:r>
            <a:r>
              <a:rPr lang="ru-RU" sz="2400" dirty="0" smtClean="0">
                <a:solidFill>
                  <a:srgbClr val="660066"/>
                </a:solidFill>
              </a:rPr>
              <a:t> кол-во  зубчиков .</a:t>
            </a:r>
          </a:p>
        </p:txBody>
      </p:sp>
      <p:pic>
        <p:nvPicPr>
          <p:cNvPr id="10242" name="Picture 2" descr="C:\Users\1\Desktop\фото для проекта экология\IMG_5999.JPG"/>
          <p:cNvPicPr>
            <a:picLocks noChangeAspect="1" noChangeArrowheads="1"/>
          </p:cNvPicPr>
          <p:nvPr/>
        </p:nvPicPr>
        <p:blipFill>
          <a:blip r:embed="rId2" cstate="print"/>
          <a:srcRect/>
          <a:stretch>
            <a:fillRect/>
          </a:stretch>
        </p:blipFill>
        <p:spPr bwMode="auto">
          <a:xfrm>
            <a:off x="-1" y="0"/>
            <a:ext cx="4187957" cy="3140968"/>
          </a:xfrm>
          <a:prstGeom prst="rect">
            <a:avLst/>
          </a:prstGeom>
          <a:noFill/>
        </p:spPr>
      </p:pic>
      <p:pic>
        <p:nvPicPr>
          <p:cNvPr id="10243" name="Picture 3" descr="C:\Users\1\Desktop\фото для проекта экология\IMG_6000.JPG"/>
          <p:cNvPicPr>
            <a:picLocks noChangeAspect="1" noChangeArrowheads="1"/>
          </p:cNvPicPr>
          <p:nvPr/>
        </p:nvPicPr>
        <p:blipFill>
          <a:blip r:embed="rId3" cstate="print"/>
          <a:srcRect/>
          <a:stretch>
            <a:fillRect/>
          </a:stretch>
        </p:blipFill>
        <p:spPr bwMode="auto">
          <a:xfrm>
            <a:off x="4211960" y="3212975"/>
            <a:ext cx="4559930" cy="3419948"/>
          </a:xfrm>
          <a:prstGeom prst="rect">
            <a:avLst/>
          </a:prstGeom>
          <a:noFill/>
        </p:spPr>
      </p:pic>
      <p:sp>
        <p:nvSpPr>
          <p:cNvPr id="6" name="Прямоугольник 5"/>
          <p:cNvSpPr/>
          <p:nvPr/>
        </p:nvSpPr>
        <p:spPr>
          <a:xfrm>
            <a:off x="179512" y="3645024"/>
            <a:ext cx="3888432" cy="3139321"/>
          </a:xfrm>
          <a:prstGeom prst="rect">
            <a:avLst/>
          </a:prstGeom>
        </p:spPr>
        <p:txBody>
          <a:bodyPr wrap="square">
            <a:spAutoFit/>
          </a:bodyPr>
          <a:lstStyle/>
          <a:p>
            <a:r>
              <a:rPr lang="ru-RU" sz="2200" dirty="0" smtClean="0">
                <a:solidFill>
                  <a:srgbClr val="660066"/>
                </a:solidFill>
              </a:rPr>
              <a:t>Определим,  </a:t>
            </a:r>
            <a:r>
              <a:rPr lang="ru-RU" sz="2200" dirty="0" smtClean="0">
                <a:solidFill>
                  <a:srgbClr val="FF0000"/>
                </a:solidFill>
              </a:rPr>
              <a:t>есть ль запах </a:t>
            </a:r>
            <a:r>
              <a:rPr lang="ru-RU" sz="2200" dirty="0" smtClean="0">
                <a:solidFill>
                  <a:srgbClr val="660066"/>
                </a:solidFill>
              </a:rPr>
              <a:t>у лука и чеснока, что нам больше </a:t>
            </a:r>
            <a:r>
              <a:rPr lang="ru-RU" sz="2200" dirty="0" smtClean="0">
                <a:solidFill>
                  <a:srgbClr val="FF0000"/>
                </a:solidFill>
              </a:rPr>
              <a:t>нравится на вкус</a:t>
            </a:r>
            <a:r>
              <a:rPr lang="ru-RU" sz="2200" dirty="0" smtClean="0">
                <a:solidFill>
                  <a:srgbClr val="660066"/>
                </a:solidFill>
              </a:rPr>
              <a:t>?</a:t>
            </a:r>
          </a:p>
          <a:p>
            <a:r>
              <a:rPr lang="ru-RU" sz="2200" dirty="0" smtClean="0">
                <a:solidFill>
                  <a:srgbClr val="660066"/>
                </a:solidFill>
              </a:rPr>
              <a:t> Побеседуем </a:t>
            </a:r>
            <a:r>
              <a:rPr lang="ru-RU" sz="2200" dirty="0" smtClean="0">
                <a:solidFill>
                  <a:srgbClr val="FF0000"/>
                </a:solidFill>
              </a:rPr>
              <a:t>о пользе для организма </a:t>
            </a:r>
            <a:r>
              <a:rPr lang="ru-RU" sz="2200" dirty="0" smtClean="0">
                <a:solidFill>
                  <a:srgbClr val="660066"/>
                </a:solidFill>
              </a:rPr>
              <a:t>лука и чеснока. </a:t>
            </a:r>
          </a:p>
          <a:p>
            <a:r>
              <a:rPr lang="ru-RU" sz="2200" dirty="0" smtClean="0">
                <a:solidFill>
                  <a:srgbClr val="660066"/>
                </a:solidFill>
              </a:rPr>
              <a:t>В </a:t>
            </a:r>
            <a:r>
              <a:rPr lang="ru-RU" sz="2200" dirty="0" smtClean="0">
                <a:solidFill>
                  <a:srgbClr val="FF0000"/>
                </a:solidFill>
              </a:rPr>
              <a:t>какие блюда </a:t>
            </a:r>
            <a:r>
              <a:rPr lang="ru-RU" sz="2200" dirty="0" smtClean="0">
                <a:solidFill>
                  <a:srgbClr val="660066"/>
                </a:solidFill>
              </a:rPr>
              <a:t>мы  их добавляем.</a:t>
            </a:r>
          </a:p>
          <a:p>
            <a:r>
              <a:rPr lang="ru-RU" sz="2200" dirty="0" smtClean="0">
                <a:solidFill>
                  <a:srgbClr val="660066"/>
                </a:solidFill>
              </a:rPr>
              <a:t>Сделали зарисовки в альбоме наблюдений.</a:t>
            </a:r>
            <a:endParaRPr lang="ru-RU" sz="2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1763688" y="2636912"/>
            <a:ext cx="6912768" cy="1877437"/>
          </a:xfrm>
          <a:prstGeom prst="rect">
            <a:avLst/>
          </a:prstGeom>
        </p:spPr>
        <p:txBody>
          <a:bodyPr wrap="square">
            <a:spAutoFit/>
          </a:bodyPr>
          <a:lstStyle/>
          <a:p>
            <a:endParaRPr lang="ru-RU" sz="2000" dirty="0" smtClean="0">
              <a:solidFill>
                <a:srgbClr val="660066"/>
              </a:solidFill>
            </a:endParaRPr>
          </a:p>
          <a:p>
            <a:endParaRPr lang="ru-RU" sz="2000" dirty="0" smtClean="0">
              <a:solidFill>
                <a:srgbClr val="660066"/>
              </a:solidFill>
            </a:endParaRPr>
          </a:p>
          <a:p>
            <a:r>
              <a:rPr lang="ru-RU" sz="2000" dirty="0" smtClean="0">
                <a:solidFill>
                  <a:srgbClr val="FF0000"/>
                </a:solidFill>
              </a:rPr>
              <a:t>Что быстрее растет в земле лук или чеснок? </a:t>
            </a:r>
          </a:p>
          <a:p>
            <a:r>
              <a:rPr lang="ru-RU" sz="2000" dirty="0" smtClean="0">
                <a:solidFill>
                  <a:srgbClr val="FF0000"/>
                </a:solidFill>
              </a:rPr>
              <a:t>Как развивается корень у луковицы, посаженной в воду?</a:t>
            </a:r>
            <a:r>
              <a:rPr lang="ru-RU" sz="2000" dirty="0">
                <a:solidFill>
                  <a:srgbClr val="FF0000"/>
                </a:solidFill>
              </a:rPr>
              <a:t/>
            </a:r>
            <a:br>
              <a:rPr lang="ru-RU" sz="2000" dirty="0">
                <a:solidFill>
                  <a:srgbClr val="FF0000"/>
                </a:solidFill>
              </a:rPr>
            </a:br>
            <a:r>
              <a:rPr lang="ru-RU" dirty="0">
                <a:solidFill>
                  <a:srgbClr val="660066"/>
                </a:solidFill>
              </a:rPr>
              <a:t/>
            </a:r>
            <a:br>
              <a:rPr lang="ru-RU" dirty="0">
                <a:solidFill>
                  <a:srgbClr val="660066"/>
                </a:solidFill>
              </a:rPr>
            </a:br>
            <a:endParaRPr lang="ru-RU" dirty="0"/>
          </a:p>
        </p:txBody>
      </p:sp>
      <p:pic>
        <p:nvPicPr>
          <p:cNvPr id="9218" name="Picture 2" descr="C:\Users\1\Desktop\фото для проекта экология\IMG_6131.JPG"/>
          <p:cNvPicPr>
            <a:picLocks noChangeAspect="1" noChangeArrowheads="1"/>
          </p:cNvPicPr>
          <p:nvPr/>
        </p:nvPicPr>
        <p:blipFill>
          <a:blip r:embed="rId2" cstate="print"/>
          <a:srcRect/>
          <a:stretch>
            <a:fillRect/>
          </a:stretch>
        </p:blipFill>
        <p:spPr bwMode="auto">
          <a:xfrm>
            <a:off x="179512" y="4077072"/>
            <a:ext cx="3888432" cy="2780928"/>
          </a:xfrm>
          <a:prstGeom prst="rect">
            <a:avLst/>
          </a:prstGeom>
          <a:noFill/>
        </p:spPr>
      </p:pic>
      <p:pic>
        <p:nvPicPr>
          <p:cNvPr id="9219" name="Picture 3" descr="C:\Users\1\Desktop\фото для проекта экология\IMG_6128.JPG"/>
          <p:cNvPicPr>
            <a:picLocks noChangeAspect="1" noChangeArrowheads="1"/>
          </p:cNvPicPr>
          <p:nvPr/>
        </p:nvPicPr>
        <p:blipFill>
          <a:blip r:embed="rId3" cstate="print"/>
          <a:srcRect/>
          <a:stretch>
            <a:fillRect/>
          </a:stretch>
        </p:blipFill>
        <p:spPr bwMode="auto">
          <a:xfrm>
            <a:off x="0" y="0"/>
            <a:ext cx="4139952" cy="3104964"/>
          </a:xfrm>
          <a:prstGeom prst="rect">
            <a:avLst/>
          </a:prstGeom>
          <a:noFill/>
        </p:spPr>
      </p:pic>
      <p:pic>
        <p:nvPicPr>
          <p:cNvPr id="9220" name="Picture 4" descr="C:\Users\1\Desktop\фото для проекта экология\IMG_6127.JPG"/>
          <p:cNvPicPr>
            <a:picLocks noChangeAspect="1" noChangeArrowheads="1"/>
          </p:cNvPicPr>
          <p:nvPr/>
        </p:nvPicPr>
        <p:blipFill>
          <a:blip r:embed="rId4" cstate="print"/>
          <a:srcRect/>
          <a:stretch>
            <a:fillRect/>
          </a:stretch>
        </p:blipFill>
        <p:spPr bwMode="auto">
          <a:xfrm>
            <a:off x="5004049" y="0"/>
            <a:ext cx="4139952" cy="3104964"/>
          </a:xfrm>
          <a:prstGeom prst="rect">
            <a:avLst/>
          </a:prstGeom>
          <a:noFill/>
        </p:spPr>
      </p:pic>
      <p:pic>
        <p:nvPicPr>
          <p:cNvPr id="9222" name="Picture 6" descr="C:\Users\1\Desktop\фото для проекта экология\IMG_2909.jpg"/>
          <p:cNvPicPr>
            <a:picLocks noChangeAspect="1" noChangeArrowheads="1"/>
          </p:cNvPicPr>
          <p:nvPr/>
        </p:nvPicPr>
        <p:blipFill>
          <a:blip r:embed="rId5" cstate="print"/>
          <a:srcRect/>
          <a:stretch>
            <a:fillRect/>
          </a:stretch>
        </p:blipFill>
        <p:spPr bwMode="auto">
          <a:xfrm>
            <a:off x="5292080" y="3969060"/>
            <a:ext cx="3851920" cy="288894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1\Desktop\93324482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683568" y="260649"/>
            <a:ext cx="8280920" cy="6032421"/>
          </a:xfrm>
          <a:prstGeom prst="rect">
            <a:avLst/>
          </a:prstGeom>
        </p:spPr>
        <p:txBody>
          <a:bodyPr wrap="square">
            <a:spAutoFit/>
          </a:bodyPr>
          <a:lstStyle/>
          <a:p>
            <a:pPr algn="r"/>
            <a:r>
              <a:rPr lang="ru-RU" sz="1600" dirty="0" smtClean="0">
                <a:solidFill>
                  <a:srgbClr val="7030A0"/>
                </a:solidFill>
              </a:rPr>
              <a:t>. «Для ребёнка нет ничего естественнее, </a:t>
            </a:r>
          </a:p>
          <a:p>
            <a:pPr algn="r"/>
            <a:r>
              <a:rPr lang="ru-RU" sz="1600" dirty="0" smtClean="0">
                <a:solidFill>
                  <a:srgbClr val="7030A0"/>
                </a:solidFill>
              </a:rPr>
              <a:t>как развиваться, формироваться, </a:t>
            </a:r>
          </a:p>
          <a:p>
            <a:pPr algn="r"/>
            <a:r>
              <a:rPr lang="ru-RU" sz="1600" dirty="0" smtClean="0">
                <a:solidFill>
                  <a:srgbClr val="7030A0"/>
                </a:solidFill>
              </a:rPr>
              <a:t>становиться тем, что он есть в процессе </a:t>
            </a:r>
          </a:p>
          <a:p>
            <a:pPr algn="r"/>
            <a:r>
              <a:rPr lang="ru-RU" sz="1600" dirty="0" smtClean="0">
                <a:solidFill>
                  <a:srgbClr val="7030A0"/>
                </a:solidFill>
              </a:rPr>
              <a:t>исследовательской деятельности»</a:t>
            </a:r>
          </a:p>
          <a:p>
            <a:pPr algn="r"/>
            <a:r>
              <a:rPr lang="ru-RU" sz="1600" dirty="0" smtClean="0">
                <a:solidFill>
                  <a:srgbClr val="7030A0"/>
                </a:solidFill>
              </a:rPr>
              <a:t>С. Л. Рубинштейн</a:t>
            </a:r>
          </a:p>
          <a:p>
            <a:r>
              <a:rPr lang="ru-RU" sz="1600" dirty="0" smtClean="0">
                <a:solidFill>
                  <a:srgbClr val="7030A0"/>
                </a:solidFill>
              </a:rPr>
              <a:t>	</a:t>
            </a:r>
            <a:r>
              <a:rPr lang="ru-RU" sz="1700" dirty="0" smtClean="0">
                <a:solidFill>
                  <a:srgbClr val="7030A0"/>
                </a:solidFill>
              </a:rPr>
              <a:t>В процессе организации исследовательской деятельности очень важно учитывать природу формирования психических процессов и особенно мышления, так как  мышление,- пишет С.Л. Рубинштейн, - обычно начинается с проблемы или вопроса, с удивления или недоумения, с противоречия. Этой проблемной ситуацией и определяется вовлечение личности в мыслительный процесс; он всегда направлен на разрешение какой-то задачи, а значит лежит в основе формирования исследовательской деятельности ребенка.</a:t>
            </a:r>
          </a:p>
          <a:p>
            <a:r>
              <a:rPr lang="ru-RU" sz="1700" i="1" dirty="0" smtClean="0">
                <a:solidFill>
                  <a:srgbClr val="0070C0"/>
                </a:solidFill>
              </a:rPr>
              <a:t>	</a:t>
            </a:r>
            <a:r>
              <a:rPr lang="ru-RU" sz="1700" dirty="0" smtClean="0">
                <a:solidFill>
                  <a:srgbClr val="002060"/>
                </a:solidFill>
              </a:rPr>
              <a:t>"Чем больше ребенок видел, слышал, пережил, чем большим количеством элементов действительности он располагает в своем опыте, тем значительнее и продуктивнее при других  равных условиях будет его творческая деятельность." </a:t>
            </a:r>
            <a:r>
              <a:rPr lang="ru-RU" sz="1700" i="1" dirty="0" smtClean="0">
                <a:solidFill>
                  <a:srgbClr val="002060"/>
                </a:solidFill>
              </a:rPr>
              <a:t>  </a:t>
            </a:r>
            <a:endParaRPr lang="ru-RU" sz="1700" dirty="0" smtClean="0">
              <a:solidFill>
                <a:srgbClr val="002060"/>
              </a:solidFill>
            </a:endParaRPr>
          </a:p>
          <a:p>
            <a:r>
              <a:rPr lang="ru-RU" sz="1700" dirty="0" smtClean="0">
                <a:solidFill>
                  <a:srgbClr val="002060"/>
                </a:solidFill>
              </a:rPr>
              <a:t>Л .С. Выгодский.</a:t>
            </a:r>
          </a:p>
          <a:p>
            <a:r>
              <a:rPr lang="ru-RU" sz="1700" dirty="0" smtClean="0">
                <a:solidFill>
                  <a:srgbClr val="002060"/>
                </a:solidFill>
              </a:rPr>
              <a:t>В ходе экспериментально- исследовательской деятельности дошкольник  учится наблюдать, размышлять, сравнивать, отвечать на вопросы, делать выводы, устанавливать причинно-следственную связь, соблюдать правила безопасности.</a:t>
            </a:r>
          </a:p>
          <a:p>
            <a:r>
              <a:rPr lang="ru-RU" sz="1700" dirty="0" smtClean="0">
                <a:solidFill>
                  <a:srgbClr val="002060"/>
                </a:solidFill>
              </a:rPr>
              <a:t>Экспериментальная деятельность является, наряду с игровой, ведущей деятельностью дошкольника. В  процессе  экспериментирования ,дошкольник получает возможность удовлетворить присущую ему любознательность  (почему, зачем, как, что будет, если и т. д.) почувствовать  себя  ученым, исследователем, первооткрывателем.</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pic>
        <p:nvPicPr>
          <p:cNvPr id="4101" name="Picture 5" descr="C:\Users\1\Desktop\фото для проекта экология\IMG_6088.JPG"/>
          <p:cNvPicPr>
            <a:picLocks noChangeAspect="1" noChangeArrowheads="1"/>
          </p:cNvPicPr>
          <p:nvPr/>
        </p:nvPicPr>
        <p:blipFill>
          <a:blip r:embed="rId2" cstate="print"/>
          <a:srcRect/>
          <a:stretch>
            <a:fillRect/>
          </a:stretch>
        </p:blipFill>
        <p:spPr bwMode="auto">
          <a:xfrm>
            <a:off x="0" y="0"/>
            <a:ext cx="3059832" cy="2294874"/>
          </a:xfrm>
          <a:prstGeom prst="rect">
            <a:avLst/>
          </a:prstGeom>
          <a:noFill/>
        </p:spPr>
      </p:pic>
      <p:pic>
        <p:nvPicPr>
          <p:cNvPr id="4099" name="Picture 3" descr="C:\Users\1\Desktop\фото для проекта экология\IMG_6090.JPG"/>
          <p:cNvPicPr>
            <a:picLocks noChangeAspect="1" noChangeArrowheads="1"/>
          </p:cNvPicPr>
          <p:nvPr/>
        </p:nvPicPr>
        <p:blipFill>
          <a:blip r:embed="rId3" cstate="print"/>
          <a:srcRect/>
          <a:stretch>
            <a:fillRect/>
          </a:stretch>
        </p:blipFill>
        <p:spPr bwMode="auto">
          <a:xfrm>
            <a:off x="2483768" y="1916832"/>
            <a:ext cx="3346023" cy="2354266"/>
          </a:xfrm>
          <a:prstGeom prst="rect">
            <a:avLst/>
          </a:prstGeom>
          <a:noFill/>
        </p:spPr>
      </p:pic>
      <p:pic>
        <p:nvPicPr>
          <p:cNvPr id="4102" name="Picture 6" descr="C:\Users\1\Desktop\фото для проекта экология\IMG_6091.JPG"/>
          <p:cNvPicPr>
            <a:picLocks noChangeAspect="1" noChangeArrowheads="1"/>
          </p:cNvPicPr>
          <p:nvPr/>
        </p:nvPicPr>
        <p:blipFill>
          <a:blip r:embed="rId4" cstate="print"/>
          <a:srcRect/>
          <a:stretch>
            <a:fillRect/>
          </a:stretch>
        </p:blipFill>
        <p:spPr bwMode="auto">
          <a:xfrm>
            <a:off x="5988157" y="1916832"/>
            <a:ext cx="3155843" cy="2438890"/>
          </a:xfrm>
          <a:prstGeom prst="rect">
            <a:avLst/>
          </a:prstGeom>
          <a:noFill/>
        </p:spPr>
      </p:pic>
      <p:sp>
        <p:nvSpPr>
          <p:cNvPr id="7" name="Прямоугольник 6"/>
          <p:cNvSpPr/>
          <p:nvPr/>
        </p:nvSpPr>
        <p:spPr>
          <a:xfrm>
            <a:off x="3563888" y="0"/>
            <a:ext cx="5184576" cy="1938992"/>
          </a:xfrm>
          <a:prstGeom prst="rect">
            <a:avLst/>
          </a:prstGeom>
        </p:spPr>
        <p:txBody>
          <a:bodyPr wrap="square">
            <a:spAutoFit/>
          </a:bodyPr>
          <a:lstStyle/>
          <a:p>
            <a:r>
              <a:rPr lang="ru-RU" sz="2000" dirty="0" smtClean="0">
                <a:solidFill>
                  <a:srgbClr val="660066"/>
                </a:solidFill>
              </a:rPr>
              <a:t>Разговаривая и выясняя о том, </a:t>
            </a:r>
            <a:r>
              <a:rPr lang="ru-RU" sz="2000" dirty="0" smtClean="0">
                <a:solidFill>
                  <a:srgbClr val="FF0000"/>
                </a:solidFill>
              </a:rPr>
              <a:t>какую роль играет вода в жизни и росте растений</a:t>
            </a:r>
            <a:r>
              <a:rPr lang="ru-RU" sz="2000" dirty="0" smtClean="0">
                <a:solidFill>
                  <a:srgbClr val="660066"/>
                </a:solidFill>
              </a:rPr>
              <a:t>, дети познакомились с ее свойствами. </a:t>
            </a:r>
          </a:p>
          <a:p>
            <a:r>
              <a:rPr lang="ru-RU" sz="2000" dirty="0" smtClean="0">
                <a:solidFill>
                  <a:srgbClr val="660066"/>
                </a:solidFill>
              </a:rPr>
              <a:t>Определили на вкус соленую и сладкую воду. </a:t>
            </a:r>
          </a:p>
          <a:p>
            <a:r>
              <a:rPr lang="ru-RU" sz="2000" dirty="0" smtClean="0">
                <a:solidFill>
                  <a:srgbClr val="660066"/>
                </a:solidFill>
              </a:rPr>
              <a:t>Побеседовали о пользе и вреде сахара и соли для организма человека</a:t>
            </a:r>
            <a:r>
              <a:rPr lang="ru-RU" dirty="0" smtClean="0">
                <a:solidFill>
                  <a:srgbClr val="660066"/>
                </a:solidFill>
              </a:rPr>
              <a:t>.</a:t>
            </a:r>
            <a:endParaRPr lang="ru-RU" dirty="0"/>
          </a:p>
        </p:txBody>
      </p:sp>
      <p:pic>
        <p:nvPicPr>
          <p:cNvPr id="4103" name="Picture 7" descr="C:\Users\1\Desktop\фото для проекта экология\IMG_6100.JPG"/>
          <p:cNvPicPr>
            <a:picLocks noChangeAspect="1" noChangeArrowheads="1"/>
          </p:cNvPicPr>
          <p:nvPr/>
        </p:nvPicPr>
        <p:blipFill>
          <a:blip r:embed="rId5" cstate="print"/>
          <a:srcRect/>
          <a:stretch>
            <a:fillRect/>
          </a:stretch>
        </p:blipFill>
        <p:spPr bwMode="auto">
          <a:xfrm>
            <a:off x="0" y="4401108"/>
            <a:ext cx="3275856" cy="2456892"/>
          </a:xfrm>
          <a:prstGeom prst="rect">
            <a:avLst/>
          </a:prstGeom>
          <a:noFill/>
        </p:spPr>
      </p:pic>
      <p:sp>
        <p:nvSpPr>
          <p:cNvPr id="9" name="Прямоугольник 8"/>
          <p:cNvSpPr/>
          <p:nvPr/>
        </p:nvSpPr>
        <p:spPr>
          <a:xfrm>
            <a:off x="179512" y="2708920"/>
            <a:ext cx="2088232" cy="954107"/>
          </a:xfrm>
          <a:prstGeom prst="rect">
            <a:avLst/>
          </a:prstGeom>
        </p:spPr>
        <p:txBody>
          <a:bodyPr wrap="square">
            <a:spAutoFit/>
          </a:bodyPr>
          <a:lstStyle/>
          <a:p>
            <a:pPr algn="ctr"/>
            <a:r>
              <a:rPr lang="ru-RU" sz="2800" dirty="0" smtClean="0">
                <a:solidFill>
                  <a:srgbClr val="FF0000"/>
                </a:solidFill>
              </a:rPr>
              <a:t>Опыты с водой </a:t>
            </a:r>
            <a:endParaRPr lang="ru-RU" sz="2800" dirty="0">
              <a:solidFill>
                <a:srgbClr val="FF0000"/>
              </a:solidFill>
            </a:endParaRPr>
          </a:p>
        </p:txBody>
      </p:sp>
      <p:pic>
        <p:nvPicPr>
          <p:cNvPr id="4104" name="Picture 8" descr="C:\Users\1\Desktop\фото для проекта экология\IMG_6102.JPG"/>
          <p:cNvPicPr>
            <a:picLocks noChangeAspect="1" noChangeArrowheads="1"/>
          </p:cNvPicPr>
          <p:nvPr/>
        </p:nvPicPr>
        <p:blipFill>
          <a:blip r:embed="rId6" cstate="print"/>
          <a:srcRect/>
          <a:stretch>
            <a:fillRect/>
          </a:stretch>
        </p:blipFill>
        <p:spPr bwMode="auto">
          <a:xfrm>
            <a:off x="6300192" y="4509120"/>
            <a:ext cx="2843808" cy="2316897"/>
          </a:xfrm>
          <a:prstGeom prst="rect">
            <a:avLst/>
          </a:prstGeom>
          <a:noFill/>
        </p:spPr>
      </p:pic>
      <p:sp>
        <p:nvSpPr>
          <p:cNvPr id="12" name="Прямоугольник 11"/>
          <p:cNvSpPr/>
          <p:nvPr/>
        </p:nvSpPr>
        <p:spPr>
          <a:xfrm>
            <a:off x="3275856" y="4365104"/>
            <a:ext cx="3024336" cy="2246769"/>
          </a:xfrm>
          <a:prstGeom prst="rect">
            <a:avLst/>
          </a:prstGeom>
        </p:spPr>
        <p:txBody>
          <a:bodyPr wrap="square">
            <a:spAutoFit/>
          </a:bodyPr>
          <a:lstStyle/>
          <a:p>
            <a:pPr lvl="0" algn="just"/>
            <a:r>
              <a:rPr lang="ru-RU" sz="2000" dirty="0" smtClean="0">
                <a:solidFill>
                  <a:srgbClr val="FF0000"/>
                </a:solidFill>
              </a:rPr>
              <a:t>Знакомясь со свойствами воды, дети </a:t>
            </a:r>
          </a:p>
          <a:p>
            <a:pPr lvl="0" algn="just"/>
            <a:r>
              <a:rPr lang="ru-RU" sz="2000" dirty="0" smtClean="0">
                <a:solidFill>
                  <a:srgbClr val="FF0000"/>
                </a:solidFill>
              </a:rPr>
              <a:t>опытным путем выясняли, какие краски надо смешать, чтобы получить коричневый цвет, оранжевый.</a:t>
            </a:r>
            <a:endParaRPr lang="ru-RU" sz="2000" dirty="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12" name="Прямоугольник 11"/>
          <p:cNvSpPr/>
          <p:nvPr/>
        </p:nvSpPr>
        <p:spPr>
          <a:xfrm>
            <a:off x="3131840" y="4941168"/>
            <a:ext cx="1872208" cy="1008112"/>
          </a:xfrm>
          <a:prstGeom prst="rect">
            <a:avLst/>
          </a:prstGeom>
        </p:spPr>
        <p:txBody>
          <a:bodyPr wrap="square">
            <a:spAutoFit/>
          </a:bodyPr>
          <a:lstStyle/>
          <a:p>
            <a:pPr lvl="0" algn="ctr"/>
            <a:r>
              <a:rPr lang="ru-RU" sz="2000" dirty="0" smtClean="0">
                <a:solidFill>
                  <a:srgbClr val="FF0000"/>
                </a:solidFill>
              </a:rPr>
              <a:t>Создали </a:t>
            </a:r>
          </a:p>
          <a:p>
            <a:pPr lvl="0" algn="ctr"/>
            <a:r>
              <a:rPr lang="ru-RU" sz="2000" dirty="0" smtClean="0">
                <a:solidFill>
                  <a:srgbClr val="FF0000"/>
                </a:solidFill>
              </a:rPr>
              <a:t>картотеку </a:t>
            </a:r>
          </a:p>
          <a:p>
            <a:pPr lvl="0" algn="ctr"/>
            <a:r>
              <a:rPr lang="ru-RU" sz="2000" dirty="0" smtClean="0">
                <a:solidFill>
                  <a:srgbClr val="FF0000"/>
                </a:solidFill>
              </a:rPr>
              <a:t>опытов</a:t>
            </a:r>
          </a:p>
        </p:txBody>
      </p:sp>
      <p:pic>
        <p:nvPicPr>
          <p:cNvPr id="11266" name="Picture 2" descr="C:\Users\1\Desktop\фото для проекта экология\IMG_2918.jpg"/>
          <p:cNvPicPr>
            <a:picLocks noChangeAspect="1" noChangeArrowheads="1"/>
          </p:cNvPicPr>
          <p:nvPr/>
        </p:nvPicPr>
        <p:blipFill>
          <a:blip r:embed="rId2" cstate="print"/>
          <a:srcRect/>
          <a:stretch>
            <a:fillRect/>
          </a:stretch>
        </p:blipFill>
        <p:spPr bwMode="auto">
          <a:xfrm>
            <a:off x="251520" y="4373724"/>
            <a:ext cx="3168352" cy="2376264"/>
          </a:xfrm>
          <a:prstGeom prst="rect">
            <a:avLst/>
          </a:prstGeom>
          <a:noFill/>
        </p:spPr>
      </p:pic>
      <p:pic>
        <p:nvPicPr>
          <p:cNvPr id="11267" name="Picture 3" descr="C:\Users\1\Desktop\фото для проекта экология\IMG_4854.JPG"/>
          <p:cNvPicPr>
            <a:picLocks noChangeAspect="1" noChangeArrowheads="1"/>
          </p:cNvPicPr>
          <p:nvPr/>
        </p:nvPicPr>
        <p:blipFill>
          <a:blip r:embed="rId3" cstate="print"/>
          <a:srcRect/>
          <a:stretch>
            <a:fillRect/>
          </a:stretch>
        </p:blipFill>
        <p:spPr bwMode="auto">
          <a:xfrm>
            <a:off x="4716016" y="3654077"/>
            <a:ext cx="4271897" cy="3203923"/>
          </a:xfrm>
          <a:prstGeom prst="rect">
            <a:avLst/>
          </a:prstGeom>
          <a:noFill/>
        </p:spPr>
      </p:pic>
      <p:sp>
        <p:nvSpPr>
          <p:cNvPr id="13" name="Прямоугольник 12"/>
          <p:cNvSpPr/>
          <p:nvPr/>
        </p:nvSpPr>
        <p:spPr>
          <a:xfrm>
            <a:off x="5076056" y="404664"/>
            <a:ext cx="3672408" cy="3118996"/>
          </a:xfrm>
          <a:prstGeom prst="rect">
            <a:avLst/>
          </a:prstGeom>
        </p:spPr>
        <p:txBody>
          <a:bodyPr wrap="square">
            <a:spAutoFit/>
          </a:bodyPr>
          <a:lstStyle/>
          <a:p>
            <a:pPr lvl="0" algn="ctr"/>
            <a:r>
              <a:rPr lang="ru-RU" sz="2400" dirty="0" smtClean="0">
                <a:solidFill>
                  <a:srgbClr val="7030A0"/>
                </a:solidFill>
              </a:rPr>
              <a:t>На прогулке зимой мы любим играть в подвижные и спортивные игры, строим крепости и полосы препятствия</a:t>
            </a:r>
            <a:r>
              <a:rPr lang="ru-RU" sz="2400" dirty="0" smtClean="0">
                <a:solidFill>
                  <a:srgbClr val="FF0000"/>
                </a:solidFill>
              </a:rPr>
              <a:t>, знакомясь при этом со свойствами снега и проводя опыты с водой.</a:t>
            </a:r>
          </a:p>
        </p:txBody>
      </p:sp>
      <p:pic>
        <p:nvPicPr>
          <p:cNvPr id="1026" name="Picture 2" descr="C:\Users\1\Desktop\IMG_4776.JPG"/>
          <p:cNvPicPr>
            <a:picLocks noChangeAspect="1" noChangeArrowheads="1"/>
          </p:cNvPicPr>
          <p:nvPr/>
        </p:nvPicPr>
        <p:blipFill>
          <a:blip r:embed="rId4" cstate="print"/>
          <a:srcRect/>
          <a:stretch>
            <a:fillRect/>
          </a:stretch>
        </p:blipFill>
        <p:spPr bwMode="auto">
          <a:xfrm>
            <a:off x="179512" y="260648"/>
            <a:ext cx="4536504" cy="3520736"/>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pic>
        <p:nvPicPr>
          <p:cNvPr id="13314" name="Picture 2" descr="C:\Users\1\Desktop\фото для проекта экология\IMG_2815.jpg"/>
          <p:cNvPicPr>
            <a:picLocks noChangeAspect="1" noChangeArrowheads="1"/>
          </p:cNvPicPr>
          <p:nvPr/>
        </p:nvPicPr>
        <p:blipFill>
          <a:blip r:embed="rId2" cstate="print"/>
          <a:srcRect/>
          <a:stretch>
            <a:fillRect/>
          </a:stretch>
        </p:blipFill>
        <p:spPr bwMode="auto">
          <a:xfrm>
            <a:off x="-3563" y="1"/>
            <a:ext cx="4215523" cy="2935466"/>
          </a:xfrm>
          <a:prstGeom prst="rect">
            <a:avLst/>
          </a:prstGeom>
          <a:noFill/>
        </p:spPr>
      </p:pic>
      <p:pic>
        <p:nvPicPr>
          <p:cNvPr id="13315" name="Picture 3" descr="C:\Users\1\Desktop\фото для проекта экология\IMG_2793.jpg"/>
          <p:cNvPicPr>
            <a:picLocks noChangeAspect="1" noChangeArrowheads="1"/>
          </p:cNvPicPr>
          <p:nvPr/>
        </p:nvPicPr>
        <p:blipFill>
          <a:blip r:embed="rId3" cstate="print"/>
          <a:srcRect/>
          <a:stretch>
            <a:fillRect/>
          </a:stretch>
        </p:blipFill>
        <p:spPr bwMode="auto">
          <a:xfrm rot="5400000">
            <a:off x="-424774" y="3358847"/>
            <a:ext cx="3923927" cy="3074379"/>
          </a:xfrm>
          <a:prstGeom prst="rect">
            <a:avLst/>
          </a:prstGeom>
          <a:noFill/>
        </p:spPr>
      </p:pic>
      <p:pic>
        <p:nvPicPr>
          <p:cNvPr id="13316" name="Picture 4" descr="C:\Users\1\Desktop\фото для проекта экология\IMG_2794.jpg"/>
          <p:cNvPicPr>
            <a:picLocks noChangeAspect="1" noChangeArrowheads="1"/>
          </p:cNvPicPr>
          <p:nvPr/>
        </p:nvPicPr>
        <p:blipFill>
          <a:blip r:embed="rId4" cstate="print"/>
          <a:srcRect/>
          <a:stretch>
            <a:fillRect/>
          </a:stretch>
        </p:blipFill>
        <p:spPr bwMode="auto">
          <a:xfrm rot="5400000">
            <a:off x="5733709" y="566484"/>
            <a:ext cx="3976775" cy="2843809"/>
          </a:xfrm>
          <a:prstGeom prst="rect">
            <a:avLst/>
          </a:prstGeom>
          <a:noFill/>
        </p:spPr>
      </p:pic>
      <p:pic>
        <p:nvPicPr>
          <p:cNvPr id="13317" name="Picture 5" descr="C:\Users\1\Desktop\фото для проекта экология\IMG_2769.jpg"/>
          <p:cNvPicPr>
            <a:picLocks noChangeAspect="1" noChangeArrowheads="1"/>
          </p:cNvPicPr>
          <p:nvPr/>
        </p:nvPicPr>
        <p:blipFill>
          <a:blip r:embed="rId5" cstate="print"/>
          <a:srcRect/>
          <a:stretch>
            <a:fillRect/>
          </a:stretch>
        </p:blipFill>
        <p:spPr bwMode="auto">
          <a:xfrm>
            <a:off x="5071090" y="3933057"/>
            <a:ext cx="4072910" cy="2924944"/>
          </a:xfrm>
          <a:prstGeom prst="rect">
            <a:avLst/>
          </a:prstGeom>
          <a:noFill/>
        </p:spPr>
      </p:pic>
      <p:sp>
        <p:nvSpPr>
          <p:cNvPr id="6" name="Прямоугольник 5"/>
          <p:cNvSpPr/>
          <p:nvPr/>
        </p:nvSpPr>
        <p:spPr>
          <a:xfrm>
            <a:off x="2915816" y="2924944"/>
            <a:ext cx="3528392" cy="1569660"/>
          </a:xfrm>
          <a:prstGeom prst="rect">
            <a:avLst/>
          </a:prstGeom>
        </p:spPr>
        <p:txBody>
          <a:bodyPr wrap="square">
            <a:spAutoFit/>
          </a:bodyPr>
          <a:lstStyle/>
          <a:p>
            <a:pPr lvl="0" algn="ctr"/>
            <a:r>
              <a:rPr lang="ru-RU" sz="2400" dirty="0" smtClean="0">
                <a:solidFill>
                  <a:srgbClr val="FF0000"/>
                </a:solidFill>
              </a:rPr>
              <a:t>Посадка на выгонку тюльпанов, гиацинтов и крокусов в ноябре</a:t>
            </a:r>
          </a:p>
          <a:p>
            <a:pPr lvl="0" algn="ctr"/>
            <a:r>
              <a:rPr lang="ru-RU" sz="2400" dirty="0" smtClean="0">
                <a:solidFill>
                  <a:srgbClr val="FF0000"/>
                </a:solidFill>
              </a:rPr>
              <a:t> к 8 марта.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pic>
        <p:nvPicPr>
          <p:cNvPr id="14338" name="Picture 2" descr="C:\Users\1\Desktop\фото для проекта экология\IMG_2790.jpg"/>
          <p:cNvPicPr>
            <a:picLocks noChangeAspect="1" noChangeArrowheads="1"/>
          </p:cNvPicPr>
          <p:nvPr/>
        </p:nvPicPr>
        <p:blipFill>
          <a:blip r:embed="rId2" cstate="print"/>
          <a:srcRect/>
          <a:stretch>
            <a:fillRect/>
          </a:stretch>
        </p:blipFill>
        <p:spPr bwMode="auto">
          <a:xfrm rot="5400000">
            <a:off x="-499492" y="499492"/>
            <a:ext cx="3995936" cy="2996952"/>
          </a:xfrm>
          <a:prstGeom prst="rect">
            <a:avLst/>
          </a:prstGeom>
          <a:noFill/>
        </p:spPr>
      </p:pic>
      <p:sp>
        <p:nvSpPr>
          <p:cNvPr id="3" name="Прямоугольник 2"/>
          <p:cNvSpPr/>
          <p:nvPr/>
        </p:nvSpPr>
        <p:spPr>
          <a:xfrm>
            <a:off x="3131840" y="2996952"/>
            <a:ext cx="5328592" cy="1107996"/>
          </a:xfrm>
          <a:prstGeom prst="rect">
            <a:avLst/>
          </a:prstGeom>
        </p:spPr>
        <p:txBody>
          <a:bodyPr wrap="square">
            <a:spAutoFit/>
          </a:bodyPr>
          <a:lstStyle/>
          <a:p>
            <a:r>
              <a:rPr lang="ru-RU" sz="2200" dirty="0" smtClean="0">
                <a:solidFill>
                  <a:srgbClr val="FF0000"/>
                </a:solidFill>
              </a:rPr>
              <a:t>Наблюдали регулярно, были мы внимательны, в календарь все изменения</a:t>
            </a:r>
          </a:p>
          <a:p>
            <a:r>
              <a:rPr lang="ru-RU" sz="2200" dirty="0" smtClean="0">
                <a:solidFill>
                  <a:srgbClr val="FF0000"/>
                </a:solidFill>
              </a:rPr>
              <a:t> вносили обязательно.</a:t>
            </a:r>
            <a:endParaRPr lang="ru-RU" sz="2200" dirty="0"/>
          </a:p>
        </p:txBody>
      </p:sp>
      <p:pic>
        <p:nvPicPr>
          <p:cNvPr id="14339" name="Picture 3" descr="C:\Users\1\Desktop\фото для проекта экология\IMG_2747.jpg"/>
          <p:cNvPicPr>
            <a:picLocks noChangeAspect="1" noChangeArrowheads="1"/>
          </p:cNvPicPr>
          <p:nvPr/>
        </p:nvPicPr>
        <p:blipFill>
          <a:blip r:embed="rId3" cstate="print"/>
          <a:srcRect/>
          <a:stretch>
            <a:fillRect/>
          </a:stretch>
        </p:blipFill>
        <p:spPr bwMode="auto">
          <a:xfrm>
            <a:off x="0" y="4077072"/>
            <a:ext cx="3782060" cy="2780927"/>
          </a:xfrm>
          <a:prstGeom prst="rect">
            <a:avLst/>
          </a:prstGeom>
          <a:noFill/>
        </p:spPr>
      </p:pic>
      <p:pic>
        <p:nvPicPr>
          <p:cNvPr id="14340" name="Picture 4" descr="C:\Users\1\Desktop\фото для проекта экология\IMG_2806.jpg"/>
          <p:cNvPicPr>
            <a:picLocks noChangeAspect="1" noChangeArrowheads="1"/>
          </p:cNvPicPr>
          <p:nvPr/>
        </p:nvPicPr>
        <p:blipFill>
          <a:blip r:embed="rId4" cstate="print"/>
          <a:srcRect/>
          <a:stretch>
            <a:fillRect/>
          </a:stretch>
        </p:blipFill>
        <p:spPr bwMode="auto">
          <a:xfrm>
            <a:off x="4991977" y="1"/>
            <a:ext cx="3995936" cy="2996952"/>
          </a:xfrm>
          <a:prstGeom prst="rect">
            <a:avLst/>
          </a:prstGeom>
          <a:noFill/>
        </p:spPr>
      </p:pic>
      <p:pic>
        <p:nvPicPr>
          <p:cNvPr id="14341" name="Picture 5" descr="C:\Users\1\Desktop\фото для проекта экология\IMG_6169.JPG"/>
          <p:cNvPicPr>
            <a:picLocks noChangeAspect="1" noChangeArrowheads="1"/>
          </p:cNvPicPr>
          <p:nvPr/>
        </p:nvPicPr>
        <p:blipFill>
          <a:blip r:embed="rId5" cstate="print"/>
          <a:srcRect/>
          <a:stretch>
            <a:fillRect/>
          </a:stretch>
        </p:blipFill>
        <p:spPr bwMode="auto">
          <a:xfrm>
            <a:off x="5436096" y="4211706"/>
            <a:ext cx="3528392" cy="2646294"/>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pic>
        <p:nvPicPr>
          <p:cNvPr id="16387" name="Picture 3" descr="C:\Users\1\Desktop\фото для проекта экология\IMG_2955.jpg"/>
          <p:cNvPicPr>
            <a:picLocks noChangeAspect="1" noChangeArrowheads="1"/>
          </p:cNvPicPr>
          <p:nvPr/>
        </p:nvPicPr>
        <p:blipFill>
          <a:blip r:embed="rId2" cstate="print"/>
          <a:srcRect/>
          <a:stretch>
            <a:fillRect/>
          </a:stretch>
        </p:blipFill>
        <p:spPr bwMode="auto">
          <a:xfrm>
            <a:off x="4355976" y="3356992"/>
            <a:ext cx="4367908" cy="3275931"/>
          </a:xfrm>
          <a:prstGeom prst="rect">
            <a:avLst/>
          </a:prstGeom>
          <a:noFill/>
        </p:spPr>
      </p:pic>
      <p:pic>
        <p:nvPicPr>
          <p:cNvPr id="16388" name="Picture 4" descr="C:\Users\1\Desktop\фото для проекта экология\IMG_2948.jpg"/>
          <p:cNvPicPr>
            <a:picLocks noChangeAspect="1" noChangeArrowheads="1"/>
          </p:cNvPicPr>
          <p:nvPr/>
        </p:nvPicPr>
        <p:blipFill>
          <a:blip r:embed="rId3" cstate="print"/>
          <a:srcRect/>
          <a:stretch>
            <a:fillRect/>
          </a:stretch>
        </p:blipFill>
        <p:spPr bwMode="auto">
          <a:xfrm>
            <a:off x="179512" y="0"/>
            <a:ext cx="4176465" cy="3132349"/>
          </a:xfrm>
          <a:prstGeom prst="rect">
            <a:avLst/>
          </a:prstGeom>
          <a:noFill/>
        </p:spPr>
      </p:pic>
      <p:sp>
        <p:nvSpPr>
          <p:cNvPr id="5" name="Прямоугольник 4"/>
          <p:cNvSpPr/>
          <p:nvPr/>
        </p:nvSpPr>
        <p:spPr>
          <a:xfrm>
            <a:off x="4716016" y="692696"/>
            <a:ext cx="4176464" cy="1446550"/>
          </a:xfrm>
          <a:prstGeom prst="rect">
            <a:avLst/>
          </a:prstGeom>
        </p:spPr>
        <p:txBody>
          <a:bodyPr wrap="square">
            <a:spAutoFit/>
          </a:bodyPr>
          <a:lstStyle/>
          <a:p>
            <a:r>
              <a:rPr lang="ru-RU" sz="2200" dirty="0" smtClean="0">
                <a:solidFill>
                  <a:srgbClr val="FF0000"/>
                </a:solidFill>
              </a:rPr>
              <a:t>К  весеннему празднику 8 Марта нарисовали и оформили выставку детских работ «Наши мамы лучшие»</a:t>
            </a:r>
          </a:p>
        </p:txBody>
      </p:sp>
      <p:sp>
        <p:nvSpPr>
          <p:cNvPr id="6" name="Прямоугольник 5"/>
          <p:cNvSpPr/>
          <p:nvPr/>
        </p:nvSpPr>
        <p:spPr>
          <a:xfrm>
            <a:off x="395536" y="4005064"/>
            <a:ext cx="3672408" cy="1446550"/>
          </a:xfrm>
          <a:prstGeom prst="rect">
            <a:avLst/>
          </a:prstGeom>
        </p:spPr>
        <p:txBody>
          <a:bodyPr wrap="square">
            <a:spAutoFit/>
          </a:bodyPr>
          <a:lstStyle/>
          <a:p>
            <a:r>
              <a:rPr lang="ru-RU" sz="2200" dirty="0" smtClean="0">
                <a:solidFill>
                  <a:srgbClr val="7030A0"/>
                </a:solidFill>
              </a:rPr>
              <a:t>Подготовили стенгазету с рассказами о наших мамах, провели социологический опрос «Что любят мамы»</a:t>
            </a:r>
            <a:endParaRPr lang="ru-RU" sz="2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179512" y="188640"/>
            <a:ext cx="8784976" cy="4585871"/>
          </a:xfrm>
          <a:prstGeom prst="rect">
            <a:avLst/>
          </a:prstGeom>
        </p:spPr>
        <p:txBody>
          <a:bodyPr wrap="square">
            <a:spAutoFit/>
          </a:bodyPr>
          <a:lstStyle/>
          <a:p>
            <a:pPr algn="ctr"/>
            <a:r>
              <a:rPr lang="ru-RU" sz="2800" dirty="0" smtClean="0">
                <a:solidFill>
                  <a:srgbClr val="FFFF00"/>
                </a:solidFill>
                <a:effectLst/>
              </a:rPr>
              <a:t>Результат проекта</a:t>
            </a:r>
          </a:p>
          <a:p>
            <a:r>
              <a:rPr lang="ru-RU" sz="2200" dirty="0" smtClean="0">
                <a:effectLst/>
              </a:rPr>
              <a:t>В результате проведенной работы с детьми можно сделать вывод</a:t>
            </a:r>
            <a:r>
              <a:rPr lang="ru-RU" sz="2200" dirty="0" smtClean="0">
                <a:solidFill>
                  <a:srgbClr val="660066"/>
                </a:solidFill>
                <a:effectLst/>
              </a:rPr>
              <a:t>, что уровень интереса у детей к исследовательской деятельности в познании растительного мира значительно вырос. Дети стали различать растения, познакомились с их характерными особенностями, научились ухаживать за ними. Четко и грамотно спланированная работа и взаимодействие с семьей, способствовали выведению на качественно высокий уровень. </a:t>
            </a:r>
            <a:r>
              <a:rPr lang="ru-RU" sz="2200" dirty="0" smtClean="0">
                <a:effectLst/>
              </a:rPr>
              <a:t>Данный проект подтвердил</a:t>
            </a:r>
            <a:r>
              <a:rPr lang="ru-RU" sz="2200" dirty="0" smtClean="0">
                <a:solidFill>
                  <a:srgbClr val="660066"/>
                </a:solidFill>
                <a:effectLst/>
              </a:rPr>
              <a:t>, что в дальнейшем </a:t>
            </a:r>
            <a:r>
              <a:rPr lang="ru-RU" sz="2200" dirty="0" smtClean="0">
                <a:effectLst/>
              </a:rPr>
              <a:t>необходимо способствовать слиянию ребенка с природой, формировать эстетическое отношение к ней, углубить знания, совершенствовать навыки, поддерживать индивидуальность и тогда ребенок проявит интерес к познавательно- исследовательской деятельности, будут самостоятельно и творчески осваивать новые способы исследований</a:t>
            </a:r>
            <a:r>
              <a:rPr lang="ru-RU" sz="2200" dirty="0" smtClean="0">
                <a:solidFill>
                  <a:srgbClr val="660066"/>
                </a:solidFill>
                <a:effectLst/>
              </a:rPr>
              <a:t>.</a:t>
            </a:r>
            <a:endParaRPr lang="ru-RU" sz="2200" dirty="0"/>
          </a:p>
        </p:txBody>
      </p:sp>
      <p:pic>
        <p:nvPicPr>
          <p:cNvPr id="18434" name="Picture 2" descr="C:\Users\1\Desktop\фото для проекта экология\IMG_4174.jpg"/>
          <p:cNvPicPr>
            <a:picLocks noChangeAspect="1" noChangeArrowheads="1"/>
          </p:cNvPicPr>
          <p:nvPr/>
        </p:nvPicPr>
        <p:blipFill>
          <a:blip r:embed="rId2" cstate="print"/>
          <a:srcRect/>
          <a:stretch>
            <a:fillRect/>
          </a:stretch>
        </p:blipFill>
        <p:spPr bwMode="auto">
          <a:xfrm>
            <a:off x="0" y="4697760"/>
            <a:ext cx="2528116" cy="2160240"/>
          </a:xfrm>
          <a:prstGeom prst="rect">
            <a:avLst/>
          </a:prstGeom>
          <a:noFill/>
        </p:spPr>
      </p:pic>
      <p:pic>
        <p:nvPicPr>
          <p:cNvPr id="3074" name="Picture 2" descr="C:\Users\1\Desktop\фото для проекта экология\IMG_4466.JPG"/>
          <p:cNvPicPr>
            <a:picLocks noChangeAspect="1" noChangeArrowheads="1"/>
          </p:cNvPicPr>
          <p:nvPr/>
        </p:nvPicPr>
        <p:blipFill>
          <a:blip r:embed="rId3" cstate="print"/>
          <a:srcRect/>
          <a:stretch>
            <a:fillRect/>
          </a:stretch>
        </p:blipFill>
        <p:spPr bwMode="auto">
          <a:xfrm>
            <a:off x="2699792" y="4788600"/>
            <a:ext cx="2903216" cy="2069400"/>
          </a:xfrm>
          <a:prstGeom prst="rect">
            <a:avLst/>
          </a:prstGeom>
          <a:noFill/>
        </p:spPr>
      </p:pic>
      <p:pic>
        <p:nvPicPr>
          <p:cNvPr id="3076" name="Picture 4" descr="C:\Users\1\Desktop\фото для проекта экология\IMG_6188.JPG"/>
          <p:cNvPicPr>
            <a:picLocks noChangeAspect="1" noChangeArrowheads="1"/>
          </p:cNvPicPr>
          <p:nvPr/>
        </p:nvPicPr>
        <p:blipFill>
          <a:blip r:embed="rId4" cstate="print"/>
          <a:srcRect/>
          <a:stretch>
            <a:fillRect/>
          </a:stretch>
        </p:blipFill>
        <p:spPr bwMode="auto">
          <a:xfrm>
            <a:off x="6156176" y="4779150"/>
            <a:ext cx="2771800" cy="207885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Результат проекта</a:t>
            </a:r>
            <a:endParaRPr lang="ru-RU" dirty="0"/>
          </a:p>
        </p:txBody>
      </p:sp>
      <p:pic>
        <p:nvPicPr>
          <p:cNvPr id="40962" name="Picture 2" descr="C:\Users\1\Desktop\грамота сизова.jpg"/>
          <p:cNvPicPr>
            <a:picLocks noGrp="1" noChangeAspect="1" noChangeArrowheads="1"/>
          </p:cNvPicPr>
          <p:nvPr>
            <p:ph idx="1"/>
          </p:nvPr>
        </p:nvPicPr>
        <p:blipFill>
          <a:blip r:embed="rId2" cstate="print"/>
          <a:srcRect/>
          <a:stretch>
            <a:fillRect/>
          </a:stretch>
        </p:blipFill>
        <p:spPr bwMode="auto">
          <a:xfrm>
            <a:off x="2907641" y="1600200"/>
            <a:ext cx="3328718" cy="470852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1\Desktop\93324482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1547664" y="260649"/>
            <a:ext cx="7128792" cy="9017853"/>
          </a:xfrm>
          <a:prstGeom prst="rect">
            <a:avLst/>
          </a:prstGeom>
        </p:spPr>
        <p:txBody>
          <a:bodyPr wrap="square">
            <a:spAutoFit/>
          </a:bodyPr>
          <a:lstStyle/>
          <a:p>
            <a:pPr algn="ctr"/>
            <a:r>
              <a:rPr lang="ru-RU" sz="4000" dirty="0" smtClean="0">
                <a:solidFill>
                  <a:srgbClr val="7030A0"/>
                </a:solidFill>
              </a:rPr>
              <a:t>Литература</a:t>
            </a:r>
          </a:p>
          <a:p>
            <a:r>
              <a:rPr lang="ru-RU" sz="2000" dirty="0" smtClean="0">
                <a:solidFill>
                  <a:srgbClr val="7030A0"/>
                </a:solidFill>
              </a:rPr>
              <a:t>1. Виноградова Н.Ф. «Рассказы-загадки о природе», «</a:t>
            </a:r>
            <a:r>
              <a:rPr lang="ru-RU" sz="2000" dirty="0" err="1" smtClean="0">
                <a:solidFill>
                  <a:srgbClr val="7030A0"/>
                </a:solidFill>
              </a:rPr>
              <a:t>Вентана-Граф</a:t>
            </a:r>
            <a:r>
              <a:rPr lang="ru-RU" sz="2000" dirty="0" smtClean="0">
                <a:solidFill>
                  <a:srgbClr val="7030A0"/>
                </a:solidFill>
              </a:rPr>
              <a:t>», 2007 г.</a:t>
            </a:r>
          </a:p>
          <a:p>
            <a:r>
              <a:rPr lang="ru-RU" sz="2000" dirty="0" smtClean="0">
                <a:solidFill>
                  <a:srgbClr val="7030A0"/>
                </a:solidFill>
              </a:rPr>
              <a:t>2. Дошкольное воспитание №2, 2000 г.</a:t>
            </a:r>
          </a:p>
          <a:p>
            <a:r>
              <a:rPr lang="ru-RU" sz="2000" dirty="0" smtClean="0">
                <a:solidFill>
                  <a:srgbClr val="7030A0"/>
                </a:solidFill>
              </a:rPr>
              <a:t>3. </a:t>
            </a:r>
            <a:r>
              <a:rPr lang="ru-RU" sz="2000" dirty="0" err="1" smtClean="0">
                <a:solidFill>
                  <a:srgbClr val="7030A0"/>
                </a:solidFill>
              </a:rPr>
              <a:t>Дыбина</a:t>
            </a:r>
            <a:r>
              <a:rPr lang="ru-RU" sz="2000" dirty="0" smtClean="0">
                <a:solidFill>
                  <a:srgbClr val="7030A0"/>
                </a:solidFill>
              </a:rPr>
              <a:t> О.В. и др. Ребенок в мире поиска: Программа по организации поисковой деятельности детей дошкольного возраста. М.: Сфера 2005 г.</a:t>
            </a:r>
          </a:p>
          <a:p>
            <a:r>
              <a:rPr lang="ru-RU" sz="2000" dirty="0" smtClean="0">
                <a:solidFill>
                  <a:srgbClr val="7030A0"/>
                </a:solidFill>
              </a:rPr>
              <a:t>4. </a:t>
            </a:r>
            <a:r>
              <a:rPr lang="ru-RU" sz="2000" dirty="0" err="1" smtClean="0">
                <a:solidFill>
                  <a:srgbClr val="7030A0"/>
                </a:solidFill>
              </a:rPr>
              <a:t>Дыбина</a:t>
            </a:r>
            <a:r>
              <a:rPr lang="ru-RU" sz="2000" dirty="0" smtClean="0">
                <a:solidFill>
                  <a:srgbClr val="7030A0"/>
                </a:solidFill>
              </a:rPr>
              <a:t> О.В. Неизведанное рядом: занимательные опыты и эксперименты для дошкольников. М., 2013</a:t>
            </a:r>
          </a:p>
          <a:p>
            <a:r>
              <a:rPr lang="ru-RU" sz="2000" dirty="0" smtClean="0">
                <a:solidFill>
                  <a:srgbClr val="7030A0"/>
                </a:solidFill>
              </a:rPr>
              <a:t>5. Иванова А.И. Методика организации экологических наблюдений и экспериментов в детском саду. М.: Сфера, 2014</a:t>
            </a:r>
          </a:p>
          <a:p>
            <a:r>
              <a:rPr lang="ru-RU" sz="2000" dirty="0" smtClean="0">
                <a:solidFill>
                  <a:srgbClr val="7030A0"/>
                </a:solidFill>
              </a:rPr>
              <a:t>6. Рыжова Н. Игры с водой и песком. // Обруч, 1997. - №2</a:t>
            </a:r>
          </a:p>
          <a:p>
            <a:r>
              <a:rPr lang="ru-RU" sz="2000" dirty="0" smtClean="0">
                <a:solidFill>
                  <a:srgbClr val="7030A0"/>
                </a:solidFill>
              </a:rPr>
              <a:t>7. Смирнов Ю.И. Воздух: Книжка для талантливых детей и заботливых родителей. СПб., 1998.</a:t>
            </a:r>
          </a:p>
          <a:p>
            <a:r>
              <a:rPr lang="ru-RU" sz="2000" dirty="0" smtClean="0">
                <a:solidFill>
                  <a:srgbClr val="7030A0"/>
                </a:solidFill>
              </a:rPr>
              <a:t>8. Экспериментальная деятельность детей 4-6 лет: из опыта работы/авт.-сост. Л.Н. </a:t>
            </a:r>
            <a:r>
              <a:rPr lang="ru-RU" sz="2000" dirty="0" err="1" smtClean="0">
                <a:solidFill>
                  <a:srgbClr val="7030A0"/>
                </a:solidFill>
              </a:rPr>
              <a:t>Менщикова</a:t>
            </a:r>
            <a:r>
              <a:rPr lang="ru-RU" sz="2000" dirty="0" smtClean="0">
                <a:solidFill>
                  <a:srgbClr val="7030A0"/>
                </a:solidFill>
              </a:rPr>
              <a:t>. – Волгоград: Учитель, 2009. </a:t>
            </a:r>
          </a:p>
          <a:p>
            <a:endParaRPr lang="ru-RU" sz="4000" dirty="0" smtClean="0">
              <a:solidFill>
                <a:srgbClr val="7030A0"/>
              </a:solidFill>
            </a:endParaRPr>
          </a:p>
          <a:p>
            <a:endParaRPr lang="ru-RU" sz="4000" dirty="0" smtClean="0">
              <a:solidFill>
                <a:srgbClr val="7030A0"/>
              </a:solidFill>
            </a:endParaRPr>
          </a:p>
          <a:p>
            <a:endParaRPr lang="ru-RU" sz="4000" dirty="0" smtClean="0">
              <a:solidFill>
                <a:srgbClr val="7030A0"/>
              </a:solidFill>
            </a:endParaRPr>
          </a:p>
          <a:p>
            <a:endParaRPr lang="ru-RU" sz="4000" dirty="0" smtClean="0">
              <a:solidFill>
                <a:srgbClr val="7030A0"/>
              </a:solidFill>
            </a:endParaRPr>
          </a:p>
          <a:p>
            <a:endParaRPr lang="ru-RU" sz="4000" dirty="0" smtClean="0">
              <a:solidFill>
                <a:srgbClr val="7030A0"/>
              </a:solidFill>
            </a:endParaRPr>
          </a:p>
          <a:p>
            <a:r>
              <a:rPr lang="ru-RU" sz="4000" dirty="0" smtClean="0">
                <a:solidFill>
                  <a:srgbClr val="7030A0"/>
                </a:solidFill>
              </a:rPr>
              <a:t>.</a:t>
            </a:r>
            <a:endParaRPr lang="ru-RU" sz="4000" dirty="0">
              <a:solidFill>
                <a:srgbClr val="7030A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1\Desktop\93324482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1043608" y="404664"/>
            <a:ext cx="7632848" cy="8032968"/>
          </a:xfrm>
          <a:prstGeom prst="rect">
            <a:avLst/>
          </a:prstGeom>
        </p:spPr>
        <p:txBody>
          <a:bodyPr wrap="square">
            <a:spAutoFit/>
          </a:bodyPr>
          <a:lstStyle/>
          <a:p>
            <a:pPr algn="ctr"/>
            <a:r>
              <a:rPr lang="ru-RU" sz="2800" dirty="0" smtClean="0">
                <a:solidFill>
                  <a:srgbClr val="7030A0"/>
                </a:solidFill>
              </a:rPr>
              <a:t>Литература</a:t>
            </a:r>
          </a:p>
          <a:p>
            <a:r>
              <a:rPr lang="ru-RU" sz="2000" dirty="0" smtClean="0">
                <a:solidFill>
                  <a:srgbClr val="7030A0"/>
                </a:solidFill>
                <a:hlinkClick r:id="rId3"/>
              </a:rPr>
              <a:t>9.Нищева Н.В</a:t>
            </a:r>
            <a:r>
              <a:rPr lang="ru-RU" sz="2000" b="1" dirty="0" smtClean="0">
                <a:solidFill>
                  <a:srgbClr val="7030A0"/>
                </a:solidFill>
                <a:hlinkClick r:id="rId3"/>
              </a:rPr>
              <a:t>.</a:t>
            </a:r>
            <a:r>
              <a:rPr lang="ru-RU" sz="2000" dirty="0" smtClean="0">
                <a:solidFill>
                  <a:srgbClr val="7030A0"/>
                </a:solidFill>
              </a:rPr>
              <a:t>  Познавательно-исследовательская деятельность как направление развития личности дошкольника. Опыты, эксперименты, игры</a:t>
            </a:r>
            <a:r>
              <a:rPr lang="ru-RU" sz="2000" b="1" dirty="0" smtClean="0">
                <a:solidFill>
                  <a:srgbClr val="7030A0"/>
                </a:solidFill>
              </a:rPr>
              <a:t>.  </a:t>
            </a:r>
            <a:r>
              <a:rPr lang="ru-RU" sz="2000" dirty="0" smtClean="0">
                <a:solidFill>
                  <a:srgbClr val="7030A0"/>
                </a:solidFill>
              </a:rPr>
              <a:t>Изд. </a:t>
            </a:r>
            <a:r>
              <a:rPr lang="ru-RU" sz="2000" u="sng" dirty="0" smtClean="0">
                <a:solidFill>
                  <a:srgbClr val="7030A0"/>
                </a:solidFill>
              </a:rPr>
              <a:t>Детство-Пресс</a:t>
            </a:r>
            <a:r>
              <a:rPr lang="ru-RU" sz="2000" dirty="0" smtClean="0">
                <a:solidFill>
                  <a:srgbClr val="7030A0"/>
                </a:solidFill>
              </a:rPr>
              <a:t> 2013г.</a:t>
            </a:r>
          </a:p>
          <a:p>
            <a:endParaRPr lang="ru-RU" sz="2000" dirty="0" smtClean="0">
              <a:solidFill>
                <a:srgbClr val="7030A0"/>
              </a:solidFill>
            </a:endParaRPr>
          </a:p>
          <a:p>
            <a:r>
              <a:rPr lang="ru-RU" sz="2000" u="sng" dirty="0" smtClean="0">
                <a:solidFill>
                  <a:srgbClr val="7030A0"/>
                </a:solidFill>
                <a:hlinkClick r:id="rId4"/>
              </a:rPr>
              <a:t>10.Куцакова Л. В.</a:t>
            </a:r>
            <a:r>
              <a:rPr lang="ru-RU" sz="2000" dirty="0" smtClean="0">
                <a:solidFill>
                  <a:srgbClr val="7030A0"/>
                </a:solidFill>
              </a:rPr>
              <a:t> и др. Трудовое воспитание в детском саду. Программа и методические рекомендации. </a:t>
            </a:r>
            <a:r>
              <a:rPr lang="ru-RU" sz="2000" u="sng" dirty="0" smtClean="0">
                <a:solidFill>
                  <a:srgbClr val="7030A0"/>
                </a:solidFill>
                <a:hlinkClick r:id="rId5"/>
              </a:rPr>
              <a:t>Мозаика-Синтез</a:t>
            </a:r>
            <a:r>
              <a:rPr lang="ru-RU" sz="2000" dirty="0" smtClean="0">
                <a:solidFill>
                  <a:srgbClr val="7030A0"/>
                </a:solidFill>
              </a:rPr>
              <a:t>, 2012г.</a:t>
            </a:r>
          </a:p>
          <a:p>
            <a:endParaRPr lang="ru-RU" sz="2000" dirty="0" smtClean="0">
              <a:solidFill>
                <a:srgbClr val="7030A0"/>
              </a:solidFill>
            </a:endParaRPr>
          </a:p>
          <a:p>
            <a:r>
              <a:rPr lang="ru-RU" sz="2000" dirty="0" smtClean="0">
                <a:solidFill>
                  <a:srgbClr val="7030A0"/>
                </a:solidFill>
              </a:rPr>
              <a:t>11.Е. </a:t>
            </a:r>
            <a:r>
              <a:rPr lang="ru-RU" sz="2000" dirty="0" err="1" smtClean="0">
                <a:solidFill>
                  <a:srgbClr val="7030A0"/>
                </a:solidFill>
              </a:rPr>
              <a:t>Райхерт-Гаршхаммер</a:t>
            </a:r>
            <a:r>
              <a:rPr lang="ru-RU" sz="2000" dirty="0" smtClean="0">
                <a:solidFill>
                  <a:srgbClr val="7030A0"/>
                </a:solidFill>
              </a:rPr>
              <a:t>.  Проектная деятельность в дошкольной организации. Учебно-практическое пособие для педагогов. Изд. </a:t>
            </a:r>
            <a:r>
              <a:rPr lang="ru-RU" sz="2000" u="sng" dirty="0" smtClean="0">
                <a:solidFill>
                  <a:srgbClr val="7030A0"/>
                </a:solidFill>
                <a:hlinkClick r:id="rId6"/>
              </a:rPr>
              <a:t>Национальное образование</a:t>
            </a:r>
            <a:r>
              <a:rPr lang="ru-RU" sz="2000" dirty="0" smtClean="0">
                <a:solidFill>
                  <a:srgbClr val="7030A0"/>
                </a:solidFill>
              </a:rPr>
              <a:t>.2015</a:t>
            </a:r>
            <a:endParaRPr lang="ru-RU" sz="2000" b="1" dirty="0" smtClean="0">
              <a:solidFill>
                <a:srgbClr val="7030A0"/>
              </a:solidFill>
            </a:endParaRPr>
          </a:p>
          <a:p>
            <a:endParaRPr lang="ru-RU" sz="2000" dirty="0" smtClean="0">
              <a:solidFill>
                <a:srgbClr val="7030A0"/>
              </a:solidFill>
            </a:endParaRPr>
          </a:p>
          <a:p>
            <a:r>
              <a:rPr lang="ru-RU" sz="2000" u="sng" dirty="0" smtClean="0">
                <a:solidFill>
                  <a:srgbClr val="7030A0"/>
                </a:solidFill>
                <a:hlinkClick r:id="rId7"/>
              </a:rPr>
              <a:t>12.Висков А. В.</a:t>
            </a:r>
            <a:r>
              <a:rPr lang="ru-RU" sz="2000" dirty="0" smtClean="0">
                <a:solidFill>
                  <a:srgbClr val="7030A0"/>
                </a:solidFill>
              </a:rPr>
              <a:t>, </a:t>
            </a:r>
            <a:r>
              <a:rPr lang="ru-RU" sz="2000" u="sng" dirty="0" err="1" smtClean="0">
                <a:solidFill>
                  <a:srgbClr val="7030A0"/>
                </a:solidFill>
                <a:hlinkClick r:id="rId8"/>
              </a:rPr>
              <a:t>Батова</a:t>
            </a:r>
            <a:r>
              <a:rPr lang="ru-RU" sz="2000" u="sng" dirty="0" smtClean="0">
                <a:solidFill>
                  <a:srgbClr val="7030A0"/>
                </a:solidFill>
                <a:hlinkClick r:id="rId8"/>
              </a:rPr>
              <a:t> И</a:t>
            </a:r>
            <a:r>
              <a:rPr lang="ru-RU" sz="2000" b="1" u="sng" dirty="0" smtClean="0">
                <a:solidFill>
                  <a:srgbClr val="7030A0"/>
                </a:solidFill>
                <a:hlinkClick r:id="rId8"/>
              </a:rPr>
              <a:t>. С.</a:t>
            </a:r>
            <a:r>
              <a:rPr lang="ru-RU" sz="2000" dirty="0" smtClean="0">
                <a:solidFill>
                  <a:srgbClr val="7030A0"/>
                </a:solidFill>
              </a:rPr>
              <a:t> Опыты и эксперименты с веществами и материалами Осень 5-7 лет.. Комплект из 16 карт. ФГОС. Изд. </a:t>
            </a:r>
            <a:r>
              <a:rPr lang="ru-RU" sz="2000" u="sng" dirty="0" smtClean="0">
                <a:solidFill>
                  <a:srgbClr val="7030A0"/>
                </a:solidFill>
                <a:hlinkClick r:id="rId9"/>
              </a:rPr>
              <a:t>Учитель</a:t>
            </a:r>
            <a:r>
              <a:rPr lang="ru-RU" sz="2000" dirty="0" smtClean="0">
                <a:solidFill>
                  <a:srgbClr val="7030A0"/>
                </a:solidFill>
              </a:rPr>
              <a:t>, 2015 г.</a:t>
            </a:r>
          </a:p>
          <a:p>
            <a:r>
              <a:rPr lang="ru-RU" sz="2000" dirty="0" smtClean="0">
                <a:solidFill>
                  <a:srgbClr val="7030A0"/>
                </a:solidFill>
              </a:rPr>
              <a:t>13.ПохващеваТ.А., Ларина Т.Н., </a:t>
            </a:r>
            <a:r>
              <a:rPr lang="ru-RU" sz="2000" dirty="0" err="1" smtClean="0">
                <a:solidFill>
                  <a:srgbClr val="7030A0"/>
                </a:solidFill>
              </a:rPr>
              <a:t>Муркова</a:t>
            </a:r>
            <a:r>
              <a:rPr lang="ru-RU" sz="2000" dirty="0" smtClean="0">
                <a:solidFill>
                  <a:srgbClr val="7030A0"/>
                </a:solidFill>
              </a:rPr>
              <a:t>: М.В</a:t>
            </a:r>
            <a:r>
              <a:rPr lang="ru-RU" sz="2000" b="1" dirty="0" smtClean="0">
                <a:solidFill>
                  <a:srgbClr val="7030A0"/>
                </a:solidFill>
              </a:rPr>
              <a:t>.</a:t>
            </a:r>
            <a:r>
              <a:rPr lang="ru-RU" sz="2000" dirty="0" smtClean="0">
                <a:solidFill>
                  <a:srgbClr val="7030A0"/>
                </a:solidFill>
              </a:rPr>
              <a:t> Познавательно-исследовательская деятельность детей 6-7 лет. Изд. Учитель, 2015г</a:t>
            </a:r>
            <a:endParaRPr lang="ru-RU" sz="2000" b="1" dirty="0" smtClean="0">
              <a:solidFill>
                <a:srgbClr val="7030A0"/>
              </a:solidFill>
            </a:endParaRPr>
          </a:p>
          <a:p>
            <a:r>
              <a:rPr lang="ru-RU" sz="2000" u="sng" dirty="0" smtClean="0">
                <a:solidFill>
                  <a:srgbClr val="7030A0"/>
                </a:solidFill>
                <a:hlinkClick r:id="rId10"/>
              </a:rPr>
              <a:t>14.Машкова С. В.</a:t>
            </a:r>
            <a:r>
              <a:rPr lang="ru-RU" sz="2000" dirty="0" smtClean="0">
                <a:solidFill>
                  <a:srgbClr val="7030A0"/>
                </a:solidFill>
              </a:rPr>
              <a:t> </a:t>
            </a:r>
            <a:r>
              <a:rPr lang="ru-RU" sz="2000" b="1" dirty="0" smtClean="0">
                <a:solidFill>
                  <a:srgbClr val="7030A0"/>
                </a:solidFill>
              </a:rPr>
              <a:t>и др. </a:t>
            </a:r>
            <a:r>
              <a:rPr lang="ru-RU" sz="2000" dirty="0" smtClean="0">
                <a:solidFill>
                  <a:srgbClr val="7030A0"/>
                </a:solidFill>
              </a:rPr>
              <a:t>Познавательно-исследовательские занятия с детьми 5-7 лет на экологической тропе. Изд. </a:t>
            </a:r>
            <a:r>
              <a:rPr lang="ru-RU" sz="2000" u="sng" dirty="0" smtClean="0">
                <a:solidFill>
                  <a:srgbClr val="7030A0"/>
                </a:solidFill>
                <a:hlinkClick r:id="rId11"/>
              </a:rPr>
              <a:t>Учитель</a:t>
            </a:r>
            <a:r>
              <a:rPr lang="ru-RU" sz="2000" dirty="0" smtClean="0">
                <a:solidFill>
                  <a:srgbClr val="7030A0"/>
                </a:solidFill>
              </a:rPr>
              <a:t>, 2015 г.</a:t>
            </a:r>
            <a:br>
              <a:rPr lang="ru-RU" sz="2000" dirty="0" smtClean="0">
                <a:solidFill>
                  <a:srgbClr val="7030A0"/>
                </a:solidFill>
              </a:rPr>
            </a:br>
            <a:endParaRPr lang="ru-RU" sz="2000" dirty="0" smtClean="0">
              <a:solidFill>
                <a:srgbClr val="7030A0"/>
              </a:solidFill>
            </a:endParaRPr>
          </a:p>
          <a:p>
            <a:endParaRPr lang="ru-RU" sz="1600" dirty="0" smtClean="0">
              <a:solidFill>
                <a:srgbClr val="7030A0"/>
              </a:solidFill>
            </a:endParaRPr>
          </a:p>
          <a:p>
            <a:endParaRPr lang="ru-RU" sz="4000" dirty="0" smtClean="0">
              <a:solidFill>
                <a:srgbClr val="7030A0"/>
              </a:solidFill>
            </a:endParaRPr>
          </a:p>
          <a:p>
            <a:r>
              <a:rPr lang="ru-RU" sz="4000" dirty="0" smtClean="0">
                <a:solidFill>
                  <a:srgbClr val="7030A0"/>
                </a:solidFill>
              </a:rPr>
              <a:t>.</a:t>
            </a:r>
            <a:endParaRPr lang="ru-RU" sz="4000" dirty="0">
              <a:solidFill>
                <a:srgbClr val="7030A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pic>
        <p:nvPicPr>
          <p:cNvPr id="2050" name="Picture 2" descr="C:\Users\1\Desktop\93324482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1043608" y="404664"/>
            <a:ext cx="7632848" cy="2062103"/>
          </a:xfrm>
          <a:prstGeom prst="rect">
            <a:avLst/>
          </a:prstGeom>
        </p:spPr>
        <p:txBody>
          <a:bodyPr wrap="square">
            <a:spAutoFit/>
          </a:bodyPr>
          <a:lstStyle/>
          <a:p>
            <a:pPr algn="ctr"/>
            <a:r>
              <a:rPr lang="ru-RU" sz="3200" dirty="0" smtClean="0">
                <a:solidFill>
                  <a:srgbClr val="FF0000"/>
                </a:solidFill>
              </a:rPr>
              <a:t>Благодарим за внимание.</a:t>
            </a:r>
          </a:p>
          <a:p>
            <a:endParaRPr lang="ru-RU" sz="1600" dirty="0" smtClean="0">
              <a:solidFill>
                <a:srgbClr val="7030A0"/>
              </a:solidFill>
            </a:endParaRPr>
          </a:p>
          <a:p>
            <a:endParaRPr lang="ru-RU" sz="4000" dirty="0" smtClean="0">
              <a:solidFill>
                <a:srgbClr val="7030A0"/>
              </a:solidFill>
            </a:endParaRPr>
          </a:p>
          <a:p>
            <a:r>
              <a:rPr lang="ru-RU" sz="4000" dirty="0" smtClean="0">
                <a:solidFill>
                  <a:srgbClr val="7030A0"/>
                </a:solidFill>
              </a:rPr>
              <a:t>.</a:t>
            </a:r>
            <a:endParaRPr lang="ru-RU" sz="4000" dirty="0">
              <a:solidFill>
                <a:srgbClr val="7030A0"/>
              </a:solidFill>
            </a:endParaRPr>
          </a:p>
        </p:txBody>
      </p:sp>
      <p:pic>
        <p:nvPicPr>
          <p:cNvPr id="15362" name="Picture 2" descr="C:\Users\1\Desktop\фото для проекта экология\IMG_3480.jpg"/>
          <p:cNvPicPr>
            <a:picLocks noChangeAspect="1" noChangeArrowheads="1"/>
          </p:cNvPicPr>
          <p:nvPr/>
        </p:nvPicPr>
        <p:blipFill>
          <a:blip r:embed="rId3" cstate="print"/>
          <a:srcRect/>
          <a:stretch>
            <a:fillRect/>
          </a:stretch>
        </p:blipFill>
        <p:spPr bwMode="auto">
          <a:xfrm>
            <a:off x="1691680" y="1052736"/>
            <a:ext cx="6240693" cy="468052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FF99"/>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4" name="TextBox 3"/>
          <p:cNvSpPr txBox="1"/>
          <p:nvPr/>
        </p:nvSpPr>
        <p:spPr>
          <a:xfrm>
            <a:off x="251520" y="188640"/>
            <a:ext cx="8640960" cy="6555641"/>
          </a:xfrm>
          <a:prstGeom prst="rect">
            <a:avLst/>
          </a:prstGeom>
          <a:noFill/>
        </p:spPr>
        <p:txBody>
          <a:bodyPr wrap="square" rtlCol="0">
            <a:spAutoFit/>
          </a:bodyPr>
          <a:lstStyle/>
          <a:p>
            <a:pPr algn="ctr"/>
            <a:r>
              <a:rPr lang="ru-RU" sz="2000" dirty="0" smtClean="0">
                <a:solidFill>
                  <a:srgbClr val="FFFF00"/>
                </a:solidFill>
                <a:latin typeface="Arial Narrow" pitchFamily="34" charset="0"/>
              </a:rPr>
              <a:t>Актуальность проекта</a:t>
            </a:r>
          </a:p>
          <a:p>
            <a:pPr algn="just"/>
            <a:r>
              <a:rPr lang="ru-RU" sz="2000" dirty="0" smtClean="0">
                <a:solidFill>
                  <a:srgbClr val="7030A0"/>
                </a:solidFill>
                <a:latin typeface="Arial Narrow" pitchFamily="34" charset="0"/>
              </a:rPr>
              <a:t>	Влияние природы на развитие ребенка очень огромно. Знакомство с постоянно изменяющимися явлениями природы начинается первых лет ребенка и особенно значимо в старшем дошкольном возрасте.  Явления и объекты окружающего мира привлекают детей красотой, яркостью красок и его разнообразием. Наблюдая за ними, ребенок обогащает свой жизненный опыт, на котором и основывается его дальнейшее творчество. Чем глубже ребенок познает окружающий ми, тем больше у него возникает вопросов. 	</a:t>
            </a:r>
          </a:p>
          <a:p>
            <a:pPr algn="just"/>
            <a:r>
              <a:rPr lang="ru-RU" sz="2000" dirty="0" smtClean="0">
                <a:solidFill>
                  <a:srgbClr val="7030A0"/>
                </a:solidFill>
                <a:latin typeface="Arial Narrow" pitchFamily="34" charset="0"/>
              </a:rPr>
              <a:t>	</a:t>
            </a:r>
            <a:r>
              <a:rPr lang="ru-RU" sz="2000" dirty="0" smtClean="0">
                <a:latin typeface="Arial Narrow" pitchFamily="34" charset="0"/>
              </a:rPr>
              <a:t>Основная задача взрослого состоит в том, чтобы помочь ребенку самостоятельно найти ответы на эти вопросы,  помочь им, удовлетворить любознательность, привить первые навыки активности и самостоятельности мышления,</a:t>
            </a:r>
            <a:r>
              <a:rPr lang="ru-RU" sz="2000" dirty="0" smtClean="0">
                <a:solidFill>
                  <a:srgbClr val="7030A0"/>
                </a:solidFill>
                <a:latin typeface="Arial Narrow" pitchFamily="34" charset="0"/>
              </a:rPr>
              <a:t> мы – педагоги нашей группы создали все необходимые условия для </a:t>
            </a:r>
            <a:r>
              <a:rPr lang="ru-RU" sz="2000" dirty="0" err="1" smtClean="0">
                <a:solidFill>
                  <a:srgbClr val="7030A0"/>
                </a:solidFill>
                <a:latin typeface="Arial Narrow" pitchFamily="34" charset="0"/>
              </a:rPr>
              <a:t>поисково</a:t>
            </a:r>
            <a:r>
              <a:rPr lang="ru-RU" sz="2000" dirty="0" smtClean="0">
                <a:solidFill>
                  <a:srgbClr val="7030A0"/>
                </a:solidFill>
                <a:latin typeface="Arial Narrow" pitchFamily="34" charset="0"/>
              </a:rPr>
              <a:t>- исследовательской деятельности  детей старшего дошкольного возраста.</a:t>
            </a:r>
          </a:p>
          <a:p>
            <a:r>
              <a:rPr lang="ru-RU" sz="2000" dirty="0" smtClean="0">
                <a:solidFill>
                  <a:srgbClr val="7030A0"/>
                </a:solidFill>
                <a:latin typeface="Arial Narrow" pitchFamily="34" charset="0"/>
              </a:rPr>
              <a:t>	Ознакомление с ростом и развитием овощных и культурных растений можно организовать и в зимнее - весенний период, выращивая растения в помещении группы различные культуры из семян, зерен и луковиц, используя для этого огород на окне. Изменения в природе побуждают детей бережно относиться к растениям, ухаживать за ними. Мир растений удивительный и многообразный. Каждый внимательный наблюдатель и вдумчивый исследователь может открыть в нем для себя что –то новое и интересное.</a:t>
            </a:r>
          </a:p>
          <a:p>
            <a:endParaRPr lang="ru-RU" sz="2000" dirty="0">
              <a:latin typeface="Arial Narrow"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3" name="Прямоугольник 2"/>
          <p:cNvSpPr/>
          <p:nvPr/>
        </p:nvSpPr>
        <p:spPr>
          <a:xfrm>
            <a:off x="539552" y="332656"/>
            <a:ext cx="8280920" cy="5693866"/>
          </a:xfrm>
          <a:prstGeom prst="rect">
            <a:avLst/>
          </a:prstGeom>
        </p:spPr>
        <p:txBody>
          <a:bodyPr wrap="square">
            <a:spAutoFit/>
          </a:bodyPr>
          <a:lstStyle/>
          <a:p>
            <a:pPr algn="ctr"/>
            <a:r>
              <a:rPr lang="ru-RU" sz="2800" dirty="0" smtClean="0">
                <a:solidFill>
                  <a:srgbClr val="FFFF00"/>
                </a:solidFill>
              </a:rPr>
              <a:t>Паспорт проекта: </a:t>
            </a:r>
          </a:p>
          <a:p>
            <a:r>
              <a:rPr lang="ru-RU" sz="2800" dirty="0" smtClean="0">
                <a:solidFill>
                  <a:srgbClr val="7030A0"/>
                </a:solidFill>
              </a:rPr>
              <a:t>Тип проекта по доминирующей  деятельности</a:t>
            </a:r>
            <a:r>
              <a:rPr lang="ru-RU" sz="2800" dirty="0" smtClean="0"/>
              <a:t>: познавательно-исследовательский.</a:t>
            </a:r>
          </a:p>
          <a:p>
            <a:r>
              <a:rPr lang="ru-RU" sz="2800" dirty="0" smtClean="0"/>
              <a:t> </a:t>
            </a:r>
            <a:r>
              <a:rPr lang="ru-RU" sz="2800" dirty="0" smtClean="0">
                <a:solidFill>
                  <a:srgbClr val="7030A0"/>
                </a:solidFill>
              </a:rPr>
              <a:t>По содержанию</a:t>
            </a:r>
            <a:r>
              <a:rPr lang="ru-RU" sz="2800" dirty="0" smtClean="0"/>
              <a:t>: информационно-обучающий. </a:t>
            </a:r>
          </a:p>
          <a:p>
            <a:r>
              <a:rPr lang="ru-RU" sz="2800" dirty="0" smtClean="0">
                <a:solidFill>
                  <a:srgbClr val="7030A0"/>
                </a:solidFill>
              </a:rPr>
              <a:t>По числу участников проекта</a:t>
            </a:r>
            <a:r>
              <a:rPr lang="ru-RU" sz="2800" dirty="0" smtClean="0"/>
              <a:t>: групповой. </a:t>
            </a:r>
          </a:p>
          <a:p>
            <a:r>
              <a:rPr lang="ru-RU" sz="2800" dirty="0" smtClean="0">
                <a:solidFill>
                  <a:srgbClr val="7030A0"/>
                </a:solidFill>
              </a:rPr>
              <a:t>По времени проведения</a:t>
            </a:r>
            <a:r>
              <a:rPr lang="ru-RU" sz="2800" dirty="0" smtClean="0"/>
              <a:t>: осенне-зимний и весенний периоды. (долгосрочный) </a:t>
            </a:r>
          </a:p>
          <a:p>
            <a:r>
              <a:rPr lang="ru-RU" sz="2800" dirty="0" smtClean="0">
                <a:solidFill>
                  <a:srgbClr val="7030A0"/>
                </a:solidFill>
              </a:rPr>
              <a:t>По характеру контактов</a:t>
            </a:r>
            <a:r>
              <a:rPr lang="ru-RU" sz="2800" dirty="0" smtClean="0"/>
              <a:t>: ребенок и семья, в рамках ДОУ. </a:t>
            </a:r>
          </a:p>
          <a:p>
            <a:r>
              <a:rPr lang="ru-RU" sz="2800" dirty="0" smtClean="0">
                <a:solidFill>
                  <a:srgbClr val="7030A0"/>
                </a:solidFill>
              </a:rPr>
              <a:t>По характеру участия ребенка в проекте</a:t>
            </a:r>
            <a:r>
              <a:rPr lang="ru-RU" sz="2800" dirty="0" smtClean="0"/>
              <a:t>: участник от зарождения идеи до получения результата.</a:t>
            </a:r>
          </a:p>
          <a:p>
            <a:r>
              <a:rPr lang="ru-RU" sz="2800" dirty="0" smtClean="0"/>
              <a:t> </a:t>
            </a:r>
            <a:r>
              <a:rPr lang="ru-RU" sz="2800" dirty="0" smtClean="0">
                <a:solidFill>
                  <a:srgbClr val="7030A0"/>
                </a:solidFill>
              </a:rPr>
              <a:t>Состав проектной группы:</a:t>
            </a:r>
            <a:r>
              <a:rPr lang="ru-RU" sz="2800" dirty="0" smtClean="0"/>
              <a:t> руководители - воспитатели, дети старшего возраста и родители.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3" name="Прямоугольник 2"/>
          <p:cNvSpPr/>
          <p:nvPr/>
        </p:nvSpPr>
        <p:spPr>
          <a:xfrm>
            <a:off x="251520" y="-7064"/>
            <a:ext cx="8640960" cy="6740307"/>
          </a:xfrm>
          <a:prstGeom prst="rect">
            <a:avLst/>
          </a:prstGeom>
        </p:spPr>
        <p:txBody>
          <a:bodyPr wrap="square">
            <a:spAutoFit/>
          </a:bodyPr>
          <a:lstStyle/>
          <a:p>
            <a:pPr algn="ctr"/>
            <a:r>
              <a:rPr lang="ru-RU" sz="2400" dirty="0" smtClean="0">
                <a:solidFill>
                  <a:srgbClr val="FFFF00"/>
                </a:solidFill>
              </a:rPr>
              <a:t>Предполагаемые результаты</a:t>
            </a:r>
          </a:p>
          <a:p>
            <a:r>
              <a:rPr lang="ru-RU" sz="2400" dirty="0" smtClean="0">
                <a:solidFill>
                  <a:srgbClr val="660066"/>
                </a:solidFill>
              </a:rPr>
              <a:t>Создав огород на окне, мы вместе с детьми в осенне-зимний период </a:t>
            </a:r>
            <a:r>
              <a:rPr lang="ru-RU" sz="2400" dirty="0" smtClean="0"/>
              <a:t>наблюдали за ростом петрушки, </a:t>
            </a:r>
            <a:r>
              <a:rPr lang="ru-RU" sz="2400" dirty="0" smtClean="0">
                <a:solidFill>
                  <a:srgbClr val="660066"/>
                </a:solidFill>
              </a:rPr>
              <a:t>сельдерея, мяты пересаженных с огорода, </a:t>
            </a:r>
            <a:r>
              <a:rPr lang="ru-RU" sz="2400" dirty="0" smtClean="0"/>
              <a:t>вырастили лук и чеснок </a:t>
            </a:r>
            <a:r>
              <a:rPr lang="ru-RU" sz="2400" dirty="0" smtClean="0">
                <a:solidFill>
                  <a:srgbClr val="660066"/>
                </a:solidFill>
              </a:rPr>
              <a:t>(в земле и в воде), </a:t>
            </a:r>
            <a:r>
              <a:rPr lang="ru-RU" sz="2400" dirty="0" smtClean="0"/>
              <a:t>наблюдали за выгонкой гиацинтов</a:t>
            </a:r>
            <a:r>
              <a:rPr lang="ru-RU" sz="2400" dirty="0" smtClean="0">
                <a:solidFill>
                  <a:srgbClr val="660066"/>
                </a:solidFill>
              </a:rPr>
              <a:t>, тюльпанов и </a:t>
            </a:r>
            <a:r>
              <a:rPr lang="ru-RU" sz="2400" dirty="0" smtClean="0"/>
              <a:t>ростом </a:t>
            </a:r>
            <a:r>
              <a:rPr lang="ru-RU" sz="2400" dirty="0" smtClean="0">
                <a:solidFill>
                  <a:srgbClr val="660066"/>
                </a:solidFill>
              </a:rPr>
              <a:t>комнатного луковичного растения </a:t>
            </a:r>
            <a:r>
              <a:rPr lang="ru-RU" sz="2400" dirty="0" smtClean="0"/>
              <a:t>амариллиса</a:t>
            </a:r>
            <a:r>
              <a:rPr lang="ru-RU" sz="2400" dirty="0" smtClean="0">
                <a:solidFill>
                  <a:srgbClr val="660066"/>
                </a:solidFill>
              </a:rPr>
              <a:t>. </a:t>
            </a:r>
          </a:p>
          <a:p>
            <a:r>
              <a:rPr lang="ru-RU" sz="2400" dirty="0" smtClean="0">
                <a:solidFill>
                  <a:srgbClr val="660066"/>
                </a:solidFill>
              </a:rPr>
              <a:t>Весной </a:t>
            </a:r>
            <a:r>
              <a:rPr lang="ru-RU" sz="2400" dirty="0" smtClean="0"/>
              <a:t>посадили</a:t>
            </a:r>
            <a:r>
              <a:rPr lang="ru-RU" sz="2400" dirty="0" smtClean="0">
                <a:solidFill>
                  <a:srgbClr val="660066"/>
                </a:solidFill>
              </a:rPr>
              <a:t> перец, томаты, огурцы, </a:t>
            </a:r>
            <a:r>
              <a:rPr lang="ru-RU" sz="2400" dirty="0" smtClean="0"/>
              <a:t>салат и цветочную рассаду петуньи, бархатцев,</a:t>
            </a:r>
            <a:r>
              <a:rPr lang="ru-RU" sz="2400" dirty="0" smtClean="0">
                <a:solidFill>
                  <a:srgbClr val="660066"/>
                </a:solidFill>
              </a:rPr>
              <a:t> чтобы дети  смогли различать некоторые виды растений, узнали об особенностях их строения, научились ухаживать за ними. </a:t>
            </a:r>
          </a:p>
          <a:p>
            <a:r>
              <a:rPr lang="ru-RU" sz="2400" dirty="0" smtClean="0">
                <a:solidFill>
                  <a:srgbClr val="660066"/>
                </a:solidFill>
              </a:rPr>
              <a:t>В процессе реализации проекта у ребят </a:t>
            </a:r>
            <a:r>
              <a:rPr lang="ru-RU" sz="2400" dirty="0" smtClean="0"/>
              <a:t>появился интерес </a:t>
            </a:r>
            <a:r>
              <a:rPr lang="ru-RU" sz="2400" dirty="0" smtClean="0">
                <a:solidFill>
                  <a:srgbClr val="660066"/>
                </a:solidFill>
              </a:rPr>
              <a:t>к окружающим растениям, дети </a:t>
            </a:r>
            <a:r>
              <a:rPr lang="ru-RU" sz="2400" dirty="0" smtClean="0"/>
              <a:t>узнали много интересного </a:t>
            </a:r>
            <a:r>
              <a:rPr lang="ru-RU" sz="2400" dirty="0" smtClean="0">
                <a:solidFill>
                  <a:srgbClr val="660066"/>
                </a:solidFill>
              </a:rPr>
              <a:t>и полезного из жизни растений</a:t>
            </a:r>
            <a:r>
              <a:rPr lang="ru-RU" sz="2400" dirty="0" smtClean="0"/>
              <a:t>, исследовали опытным путем </a:t>
            </a:r>
            <a:r>
              <a:rPr lang="ru-RU" sz="2400" dirty="0" smtClean="0">
                <a:solidFill>
                  <a:srgbClr val="660066"/>
                </a:solidFill>
              </a:rPr>
              <a:t>условия необходимые для их роста, а также </a:t>
            </a:r>
            <a:r>
              <a:rPr lang="ru-RU" sz="2400" dirty="0" smtClean="0"/>
              <a:t>научились вести наблюдения и делать выводы. </a:t>
            </a:r>
          </a:p>
          <a:p>
            <a:r>
              <a:rPr lang="ru-RU" sz="2400" dirty="0" smtClean="0">
                <a:solidFill>
                  <a:srgbClr val="660066"/>
                </a:solidFill>
              </a:rPr>
              <a:t> </a:t>
            </a:r>
            <a:r>
              <a:rPr lang="ru-RU" sz="2400" dirty="0" smtClean="0">
                <a:solidFill>
                  <a:srgbClr val="FFFF00"/>
                </a:solidFill>
              </a:rPr>
              <a:t>Продукт проекта</a:t>
            </a:r>
            <a:r>
              <a:rPr lang="ru-RU" sz="2400" dirty="0" smtClean="0">
                <a:solidFill>
                  <a:srgbClr val="660066"/>
                </a:solidFill>
              </a:rPr>
              <a:t>: детские рисунки, выставки, дневник наблюдения, фотоматериалы, картотеки создания опытов, выращенные детьми тюльпаны, гиацинты, крокусы.</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3" name="Прямоугольник 2"/>
          <p:cNvSpPr/>
          <p:nvPr/>
        </p:nvSpPr>
        <p:spPr>
          <a:xfrm>
            <a:off x="251520" y="178762"/>
            <a:ext cx="8640960" cy="6524863"/>
          </a:xfrm>
          <a:prstGeom prst="rect">
            <a:avLst/>
          </a:prstGeom>
        </p:spPr>
        <p:txBody>
          <a:bodyPr wrap="square">
            <a:spAutoFit/>
          </a:bodyPr>
          <a:lstStyle/>
          <a:p>
            <a:r>
              <a:rPr lang="ru-RU" sz="2200" dirty="0" smtClean="0">
                <a:solidFill>
                  <a:srgbClr val="FFFF00"/>
                </a:solidFill>
              </a:rPr>
              <a:t>Цель: </a:t>
            </a:r>
            <a:r>
              <a:rPr lang="ru-RU" sz="2200" dirty="0" smtClean="0"/>
              <a:t>Развитие </a:t>
            </a:r>
            <a:r>
              <a:rPr lang="ru-RU" sz="2200" dirty="0"/>
              <a:t>интереса к исследовательской деятельности в процессе выращивания растений в огороде на окне.</a:t>
            </a:r>
            <a:r>
              <a:rPr lang="ru-RU" sz="2200" dirty="0">
                <a:solidFill>
                  <a:srgbClr val="7030A0"/>
                </a:solidFill>
              </a:rPr>
              <a:t/>
            </a:r>
            <a:br>
              <a:rPr lang="ru-RU" sz="2200" dirty="0">
                <a:solidFill>
                  <a:srgbClr val="7030A0"/>
                </a:solidFill>
              </a:rPr>
            </a:br>
            <a:r>
              <a:rPr lang="ru-RU" sz="2200" dirty="0" smtClean="0">
                <a:solidFill>
                  <a:srgbClr val="FFFF00"/>
                </a:solidFill>
              </a:rPr>
              <a:t>Задачи :</a:t>
            </a:r>
          </a:p>
          <a:p>
            <a:r>
              <a:rPr lang="ru-RU" sz="2200" dirty="0" smtClean="0">
                <a:solidFill>
                  <a:srgbClr val="660066"/>
                </a:solidFill>
              </a:rPr>
              <a:t>- </a:t>
            </a:r>
            <a:r>
              <a:rPr lang="ru-RU" sz="2200" dirty="0">
                <a:solidFill>
                  <a:srgbClr val="660066"/>
                </a:solidFill>
              </a:rPr>
              <a:t>формировать интерес к познавательно – исследовательской деятельности;</a:t>
            </a:r>
            <a:br>
              <a:rPr lang="ru-RU" sz="2200" dirty="0">
                <a:solidFill>
                  <a:srgbClr val="660066"/>
                </a:solidFill>
              </a:rPr>
            </a:br>
            <a:r>
              <a:rPr lang="ru-RU" sz="2200" dirty="0">
                <a:solidFill>
                  <a:srgbClr val="660066"/>
                </a:solidFill>
              </a:rPr>
              <a:t> - расширять знания детей о характерных особенностях растений;</a:t>
            </a:r>
            <a:br>
              <a:rPr lang="ru-RU" sz="2200" dirty="0">
                <a:solidFill>
                  <a:srgbClr val="660066"/>
                </a:solidFill>
              </a:rPr>
            </a:br>
            <a:r>
              <a:rPr lang="ru-RU" sz="2200" dirty="0">
                <a:solidFill>
                  <a:srgbClr val="660066"/>
                </a:solidFill>
              </a:rPr>
              <a:t> - побуждать детей к активной самостоятельной деятельности по выращиванию растений в огороде на окне;</a:t>
            </a:r>
            <a:br>
              <a:rPr lang="ru-RU" sz="2200" dirty="0">
                <a:solidFill>
                  <a:srgbClr val="660066"/>
                </a:solidFill>
              </a:rPr>
            </a:br>
            <a:r>
              <a:rPr lang="ru-RU" sz="2200" dirty="0" smtClean="0">
                <a:solidFill>
                  <a:srgbClr val="660066"/>
                </a:solidFill>
              </a:rPr>
              <a:t>-</a:t>
            </a:r>
            <a:r>
              <a:rPr lang="ru-RU" sz="2200" dirty="0">
                <a:solidFill>
                  <a:srgbClr val="660066"/>
                </a:solidFill>
              </a:rPr>
              <a:t>о</a:t>
            </a:r>
            <a:r>
              <a:rPr lang="ru-RU" sz="2200" dirty="0" smtClean="0">
                <a:solidFill>
                  <a:srgbClr val="660066"/>
                </a:solidFill>
              </a:rPr>
              <a:t>богащать</a:t>
            </a:r>
            <a:r>
              <a:rPr lang="ru-RU" sz="2200" dirty="0">
                <a:solidFill>
                  <a:srgbClr val="660066"/>
                </a:solidFill>
              </a:rPr>
              <a:t>, расширять и активизировать словарь детей за счет загадок, пословиц, поговорок, сказок, стихов, экологических игр.</a:t>
            </a:r>
            <a:br>
              <a:rPr lang="ru-RU" sz="2200" dirty="0">
                <a:solidFill>
                  <a:srgbClr val="660066"/>
                </a:solidFill>
              </a:rPr>
            </a:br>
            <a:r>
              <a:rPr lang="ru-RU" sz="2200" dirty="0" smtClean="0">
                <a:solidFill>
                  <a:srgbClr val="660066"/>
                </a:solidFill>
              </a:rPr>
              <a:t>-развивать </a:t>
            </a:r>
            <a:r>
              <a:rPr lang="ru-RU" sz="2200" dirty="0">
                <a:solidFill>
                  <a:srgbClr val="660066"/>
                </a:solidFill>
              </a:rPr>
              <a:t>связную речь через составление описательных рассказов о растениях: как сажали, появление всходов, способы ухода, особенности роста и развития.</a:t>
            </a:r>
            <a:br>
              <a:rPr lang="ru-RU" sz="2200" dirty="0">
                <a:solidFill>
                  <a:srgbClr val="660066"/>
                </a:solidFill>
              </a:rPr>
            </a:br>
            <a:r>
              <a:rPr lang="ru-RU" sz="2200" dirty="0" smtClean="0">
                <a:solidFill>
                  <a:srgbClr val="660066"/>
                </a:solidFill>
              </a:rPr>
              <a:t>-развивать </a:t>
            </a:r>
            <a:r>
              <a:rPr lang="ru-RU" sz="2200" dirty="0">
                <a:solidFill>
                  <a:srgbClr val="660066"/>
                </a:solidFill>
              </a:rPr>
              <a:t>творческие способности через продуктивную деятельность.</a:t>
            </a:r>
            <a:br>
              <a:rPr lang="ru-RU" sz="2200" dirty="0">
                <a:solidFill>
                  <a:srgbClr val="660066"/>
                </a:solidFill>
              </a:rPr>
            </a:br>
            <a:r>
              <a:rPr lang="ru-RU" sz="2200" dirty="0" smtClean="0">
                <a:solidFill>
                  <a:srgbClr val="660066"/>
                </a:solidFill>
              </a:rPr>
              <a:t>-воспитывать </a:t>
            </a:r>
            <a:r>
              <a:rPr lang="ru-RU" sz="2200" dirty="0">
                <a:solidFill>
                  <a:srgbClr val="660066"/>
                </a:solidFill>
              </a:rPr>
              <a:t>любознательность и наблюдательность и поисковую деятельность; </a:t>
            </a:r>
            <a:br>
              <a:rPr lang="ru-RU" sz="2200" dirty="0">
                <a:solidFill>
                  <a:srgbClr val="660066"/>
                </a:solidFill>
              </a:rPr>
            </a:br>
            <a:r>
              <a:rPr lang="ru-RU" sz="2200" dirty="0">
                <a:solidFill>
                  <a:srgbClr val="660066"/>
                </a:solidFill>
              </a:rPr>
              <a:t>- формировать партнерские взаимоотношения между детьми, родителями и педагогами. </a:t>
            </a:r>
            <a:endParaRPr lang="ru-RU" sz="2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251520" y="89912"/>
            <a:ext cx="8712968" cy="6740307"/>
          </a:xfrm>
          <a:prstGeom prst="rect">
            <a:avLst/>
          </a:prstGeom>
        </p:spPr>
        <p:txBody>
          <a:bodyPr wrap="square">
            <a:spAutoFit/>
          </a:bodyPr>
          <a:lstStyle/>
          <a:p>
            <a:pPr algn="ctr"/>
            <a:r>
              <a:rPr lang="ru-RU" sz="2800" dirty="0" smtClean="0">
                <a:solidFill>
                  <a:srgbClr val="FFFF00"/>
                </a:solidFill>
              </a:rPr>
              <a:t>Этапы проекта:</a:t>
            </a:r>
          </a:p>
          <a:p>
            <a:r>
              <a:rPr lang="ru-RU" sz="2200" dirty="0" smtClean="0">
                <a:solidFill>
                  <a:srgbClr val="7030A0"/>
                </a:solidFill>
              </a:rPr>
              <a:t> </a:t>
            </a:r>
            <a:r>
              <a:rPr lang="ru-RU" sz="2200" dirty="0" smtClean="0">
                <a:solidFill>
                  <a:srgbClr val="FFFF00"/>
                </a:solidFill>
              </a:rPr>
              <a:t>1. Подготовительный</a:t>
            </a:r>
            <a:r>
              <a:rPr lang="ru-RU" sz="2200" dirty="0" smtClean="0">
                <a:solidFill>
                  <a:srgbClr val="7030A0"/>
                </a:solidFill>
              </a:rPr>
              <a:t>: </a:t>
            </a:r>
          </a:p>
          <a:p>
            <a:r>
              <a:rPr lang="ru-RU" sz="2000" dirty="0" smtClean="0">
                <a:solidFill>
                  <a:srgbClr val="660066"/>
                </a:solidFill>
              </a:rPr>
              <a:t>- определение цели и задач проекта,</a:t>
            </a:r>
          </a:p>
          <a:p>
            <a:r>
              <a:rPr lang="ru-RU" sz="2000" dirty="0" smtClean="0">
                <a:solidFill>
                  <a:srgbClr val="660066"/>
                </a:solidFill>
              </a:rPr>
              <a:t> - анализ имеющихся условий в групповом помещении; </a:t>
            </a:r>
          </a:p>
          <a:p>
            <a:r>
              <a:rPr lang="ru-RU" sz="2000" dirty="0" smtClean="0">
                <a:solidFill>
                  <a:srgbClr val="660066"/>
                </a:solidFill>
              </a:rPr>
              <a:t>-разработка плана работы; </a:t>
            </a:r>
          </a:p>
          <a:p>
            <a:pPr>
              <a:buFontTx/>
              <a:buChar char="-"/>
            </a:pPr>
            <a:r>
              <a:rPr lang="ru-RU" sz="2000" dirty="0" smtClean="0">
                <a:solidFill>
                  <a:srgbClr val="660066"/>
                </a:solidFill>
              </a:rPr>
              <a:t>создание в группе развивающей среды для организации работы в огороде на окне. </a:t>
            </a:r>
          </a:p>
          <a:p>
            <a:r>
              <a:rPr lang="ru-RU" sz="2200" dirty="0" smtClean="0">
                <a:solidFill>
                  <a:srgbClr val="FFFF00"/>
                </a:solidFill>
              </a:rPr>
              <a:t>2. Основной:</a:t>
            </a:r>
          </a:p>
          <a:p>
            <a:pPr>
              <a:buFontTx/>
              <a:buChar char="-"/>
            </a:pPr>
            <a:r>
              <a:rPr lang="ru-RU" sz="2000" dirty="0" smtClean="0">
                <a:solidFill>
                  <a:srgbClr val="7030A0"/>
                </a:solidFill>
              </a:rPr>
              <a:t> </a:t>
            </a:r>
            <a:r>
              <a:rPr lang="ru-RU" sz="2000" dirty="0" smtClean="0"/>
              <a:t>Работа с детьми: - беседы </a:t>
            </a:r>
            <a:r>
              <a:rPr lang="ru-RU" sz="2000" dirty="0" smtClean="0">
                <a:solidFill>
                  <a:srgbClr val="660066"/>
                </a:solidFill>
              </a:rPr>
              <a:t>«Загадки на грядке», «Овощи», «Цветы на нашей клумбе», «Подготовка земли под рассаду»; «Что такое огород на окне? », «Какие растения можно вырастить на окне», «Знакомимся с луковичными», «Первые всходы»;</a:t>
            </a:r>
          </a:p>
          <a:p>
            <a:pPr>
              <a:buFontTx/>
              <a:buChar char="-"/>
            </a:pPr>
            <a:r>
              <a:rPr lang="ru-RU" sz="2000" dirty="0" smtClean="0">
                <a:solidFill>
                  <a:srgbClr val="FFFF00"/>
                </a:solidFill>
              </a:rPr>
              <a:t> </a:t>
            </a:r>
            <a:r>
              <a:rPr lang="ru-RU" sz="2000" dirty="0" smtClean="0"/>
              <a:t>рассматривание: демонстрационного материла </a:t>
            </a:r>
            <a:r>
              <a:rPr lang="ru-RU" sz="2000" dirty="0" smtClean="0">
                <a:solidFill>
                  <a:srgbClr val="660066"/>
                </a:solidFill>
              </a:rPr>
              <a:t>«Овощи», «Цветы на клумбе», «Цветы полевые»; схем посадки овощных и культурных растений ; домашних огородов; овощей, цветов в вазе, на клумбе;</a:t>
            </a:r>
          </a:p>
          <a:p>
            <a:pPr>
              <a:buFontTx/>
              <a:buChar char="-"/>
            </a:pPr>
            <a:r>
              <a:rPr lang="ru-RU" sz="2000" dirty="0" smtClean="0">
                <a:solidFill>
                  <a:srgbClr val="660066"/>
                </a:solidFill>
              </a:rPr>
              <a:t> </a:t>
            </a:r>
            <a:r>
              <a:rPr lang="ru-RU" sz="2000" dirty="0" smtClean="0"/>
              <a:t>экскурсии </a:t>
            </a:r>
            <a:r>
              <a:rPr lang="ru-RU" sz="2000" dirty="0" smtClean="0">
                <a:solidFill>
                  <a:srgbClr val="660066"/>
                </a:solidFill>
              </a:rPr>
              <a:t>к клумбам на территории детского сада и наблюдения за растениями с последующим фиксированием результатов и схем; </a:t>
            </a:r>
          </a:p>
          <a:p>
            <a:pPr>
              <a:buFontTx/>
              <a:buChar char="-"/>
            </a:pPr>
            <a:r>
              <a:rPr lang="ru-RU" sz="2000" dirty="0" smtClean="0">
                <a:solidFill>
                  <a:srgbClr val="660066"/>
                </a:solidFill>
              </a:rPr>
              <a:t> </a:t>
            </a:r>
            <a:r>
              <a:rPr lang="ru-RU" sz="2000" dirty="0" smtClean="0"/>
              <a:t>дидактические игры </a:t>
            </a:r>
            <a:r>
              <a:rPr lang="ru-RU" sz="2000" dirty="0" smtClean="0">
                <a:solidFill>
                  <a:srgbClr val="660066"/>
                </a:solidFill>
              </a:rPr>
              <a:t>«Назови овощи», «Узнай по описанию», «Четвертый лишний», «Чудесный мешочек», «Назови какие знаешь цветы», «Полевые цветы», «Во саду ли в огороде», «Отгадай загадки», «Что сначала, что потом», «Забывчивый покупатель», «Самый главный», «Писатель», «Что где растет?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179512" y="260648"/>
            <a:ext cx="8712968" cy="6186309"/>
          </a:xfrm>
          <a:prstGeom prst="rect">
            <a:avLst/>
          </a:prstGeom>
        </p:spPr>
        <p:txBody>
          <a:bodyPr wrap="square">
            <a:spAutoFit/>
          </a:bodyPr>
          <a:lstStyle/>
          <a:p>
            <a:r>
              <a:rPr lang="ru-RU" dirty="0" smtClean="0">
                <a:effectLst/>
              </a:rPr>
              <a:t>подвижные игры </a:t>
            </a:r>
            <a:r>
              <a:rPr lang="ru-RU" dirty="0" smtClean="0">
                <a:solidFill>
                  <a:srgbClr val="660066"/>
                </a:solidFill>
                <a:effectLst/>
              </a:rPr>
              <a:t>«Соберем урожай», «Урожайная», «Путаница»; </a:t>
            </a:r>
            <a:br>
              <a:rPr lang="ru-RU" dirty="0" smtClean="0">
                <a:solidFill>
                  <a:srgbClr val="660066"/>
                </a:solidFill>
                <a:effectLst/>
              </a:rPr>
            </a:br>
            <a:r>
              <a:rPr lang="ru-RU" dirty="0" smtClean="0">
                <a:effectLst/>
              </a:rPr>
              <a:t>настольные игры </a:t>
            </a:r>
            <a:r>
              <a:rPr lang="ru-RU" dirty="0" smtClean="0">
                <a:solidFill>
                  <a:srgbClr val="660066"/>
                </a:solidFill>
                <a:effectLst/>
              </a:rPr>
              <a:t>«Парные картинки», «Цветы нашего сада»;</a:t>
            </a:r>
            <a:br>
              <a:rPr lang="ru-RU" dirty="0" smtClean="0">
                <a:solidFill>
                  <a:srgbClr val="660066"/>
                </a:solidFill>
                <a:effectLst/>
              </a:rPr>
            </a:br>
            <a:r>
              <a:rPr lang="ru-RU" dirty="0" smtClean="0">
                <a:solidFill>
                  <a:srgbClr val="660066"/>
                </a:solidFill>
                <a:effectLst/>
              </a:rPr>
              <a:t> - </a:t>
            </a:r>
            <a:r>
              <a:rPr lang="ru-RU" dirty="0" smtClean="0">
                <a:effectLst/>
              </a:rPr>
              <a:t>труд в уголке природы</a:t>
            </a:r>
            <a:r>
              <a:rPr lang="ru-RU" dirty="0" smtClean="0">
                <a:solidFill>
                  <a:srgbClr val="660066"/>
                </a:solidFill>
                <a:effectLst/>
              </a:rPr>
              <a:t>: посадка лука, семян салата, перца, томатов, огурцов, петуньи, бархатцев, посадка луковиц гиацинтов, тюльпанов уход за растениями; </a:t>
            </a:r>
            <a:br>
              <a:rPr lang="ru-RU" dirty="0" smtClean="0">
                <a:solidFill>
                  <a:srgbClr val="660066"/>
                </a:solidFill>
                <a:effectLst/>
              </a:rPr>
            </a:br>
            <a:r>
              <a:rPr lang="ru-RU" dirty="0" smtClean="0">
                <a:solidFill>
                  <a:srgbClr val="660066"/>
                </a:solidFill>
                <a:effectLst/>
              </a:rPr>
              <a:t>- </a:t>
            </a:r>
            <a:r>
              <a:rPr lang="ru-RU" dirty="0" smtClean="0">
                <a:effectLst/>
              </a:rPr>
              <a:t>чтение художественной литературы </a:t>
            </a:r>
            <a:r>
              <a:rPr lang="ru-RU" dirty="0" smtClean="0">
                <a:solidFill>
                  <a:srgbClr val="660066"/>
                </a:solidFill>
                <a:effectLst/>
              </a:rPr>
              <a:t>: стихи «Клумба с цветами», «Ваза с букетом», «Ромашка» (С. А. Васильевой, «Нарцисс», «Колокольчик», «Одуванчик», «Тюльпан»(В. И </a:t>
            </a:r>
            <a:r>
              <a:rPr lang="ru-RU" dirty="0" err="1" smtClean="0">
                <a:solidFill>
                  <a:srgbClr val="660066"/>
                </a:solidFill>
                <a:effectLst/>
              </a:rPr>
              <a:t>Мирясова</a:t>
            </a:r>
            <a:r>
              <a:rPr lang="ru-RU" dirty="0" smtClean="0">
                <a:solidFill>
                  <a:srgbClr val="660066"/>
                </a:solidFill>
                <a:effectLst/>
              </a:rPr>
              <a:t>, «В огород пойдем»(Н. </a:t>
            </a:r>
            <a:r>
              <a:rPr lang="ru-RU" dirty="0" err="1" smtClean="0">
                <a:solidFill>
                  <a:srgbClr val="660066"/>
                </a:solidFill>
                <a:effectLst/>
              </a:rPr>
              <a:t>Нищева</a:t>
            </a:r>
            <a:r>
              <a:rPr lang="ru-RU" dirty="0" smtClean="0">
                <a:solidFill>
                  <a:srgbClr val="660066"/>
                </a:solidFill>
                <a:effectLst/>
              </a:rPr>
              <a:t>, «Подснежник»(П. Соловьева, сказки «Три ржаных </a:t>
            </a:r>
            <a:r>
              <a:rPr lang="ru-RU" dirty="0" err="1" smtClean="0">
                <a:solidFill>
                  <a:srgbClr val="660066"/>
                </a:solidFill>
                <a:effectLst/>
              </a:rPr>
              <a:t>колосочка</a:t>
            </a:r>
            <a:r>
              <a:rPr lang="ru-RU" dirty="0" smtClean="0">
                <a:solidFill>
                  <a:srgbClr val="660066"/>
                </a:solidFill>
                <a:effectLst/>
              </a:rPr>
              <a:t>»(З. </a:t>
            </a:r>
            <a:r>
              <a:rPr lang="ru-RU" dirty="0" err="1" smtClean="0">
                <a:solidFill>
                  <a:srgbClr val="660066"/>
                </a:solidFill>
                <a:effectLst/>
              </a:rPr>
              <a:t>Топелиус</a:t>
            </a:r>
            <a:r>
              <a:rPr lang="ru-RU" dirty="0" smtClean="0">
                <a:solidFill>
                  <a:srgbClr val="660066"/>
                </a:solidFill>
                <a:effectLst/>
              </a:rPr>
              <a:t>, «Репка», «Пых», «Пшеничный колосок», «Мужик и медведь», загадки о растениях, которые растут на огороде.</a:t>
            </a:r>
            <a:br>
              <a:rPr lang="ru-RU" dirty="0" smtClean="0">
                <a:solidFill>
                  <a:srgbClr val="660066"/>
                </a:solidFill>
                <a:effectLst/>
              </a:rPr>
            </a:br>
            <a:r>
              <a:rPr lang="ru-RU" dirty="0" smtClean="0">
                <a:solidFill>
                  <a:srgbClr val="660066"/>
                </a:solidFill>
                <a:effectLst/>
              </a:rPr>
              <a:t>-</a:t>
            </a:r>
            <a:r>
              <a:rPr lang="ru-RU" dirty="0" smtClean="0">
                <a:effectLst/>
              </a:rPr>
              <a:t>театрализованная деятельность </a:t>
            </a:r>
            <a:r>
              <a:rPr lang="ru-RU" dirty="0" smtClean="0">
                <a:solidFill>
                  <a:srgbClr val="660066"/>
                </a:solidFill>
                <a:effectLst/>
              </a:rPr>
              <a:t>(инсценировка стихотворений, сценок про овощи)</a:t>
            </a:r>
            <a:br>
              <a:rPr lang="ru-RU" dirty="0" smtClean="0">
                <a:solidFill>
                  <a:srgbClr val="660066"/>
                </a:solidFill>
                <a:effectLst/>
              </a:rPr>
            </a:br>
            <a:r>
              <a:rPr lang="ru-RU" dirty="0" smtClean="0">
                <a:solidFill>
                  <a:srgbClr val="660066"/>
                </a:solidFill>
                <a:effectLst/>
              </a:rPr>
              <a:t> </a:t>
            </a:r>
            <a:r>
              <a:rPr lang="ru-RU" dirty="0" smtClean="0">
                <a:effectLst/>
              </a:rPr>
              <a:t>- непосредственно- образовательная деятельность</a:t>
            </a:r>
            <a:r>
              <a:rPr lang="ru-RU" dirty="0" smtClean="0">
                <a:solidFill>
                  <a:srgbClr val="660066"/>
                </a:solidFill>
                <a:effectLst/>
              </a:rPr>
              <a:t>: «Овощи», «Цветы» (ознакомление с окружающим и развитие речи, «Выросли на грядке вкусные загадки»(аппликации, рисование, «Клумба», «Весенние цветы»(рисование, «Астры», «Засолка овощей», «Цветы для мамочки» (аппликация, Осенние цветы»(ручной труд, «Что нам осень принесла», «Цветы на подносе» (лепка, «Поролоновый натюрморт»(конструирование). </a:t>
            </a:r>
            <a:br>
              <a:rPr lang="ru-RU" dirty="0" smtClean="0">
                <a:solidFill>
                  <a:srgbClr val="660066"/>
                </a:solidFill>
                <a:effectLst/>
              </a:rPr>
            </a:br>
            <a:r>
              <a:rPr lang="ru-RU" dirty="0" smtClean="0">
                <a:effectLst/>
              </a:rPr>
              <a:t>- введение дневника наблюдений; </a:t>
            </a:r>
            <a:br>
              <a:rPr lang="ru-RU" dirty="0" smtClean="0">
                <a:effectLst/>
              </a:rPr>
            </a:br>
            <a:r>
              <a:rPr lang="ru-RU" dirty="0" smtClean="0">
                <a:effectLst/>
              </a:rPr>
              <a:t>- оформление «Огорода на окне»; </a:t>
            </a:r>
            <a:br>
              <a:rPr lang="ru-RU" dirty="0" smtClean="0">
                <a:effectLst/>
              </a:rPr>
            </a:br>
            <a:r>
              <a:rPr lang="ru-RU" dirty="0" smtClean="0">
                <a:effectLst/>
              </a:rPr>
              <a:t>- опытно – экспериментальная деятельность</a:t>
            </a:r>
            <a:r>
              <a:rPr lang="ru-RU" dirty="0" smtClean="0">
                <a:solidFill>
                  <a:srgbClr val="660066"/>
                </a:solidFill>
                <a:effectLst/>
              </a:rPr>
              <a:t>: «Проращивание семян», «Рассматривание и посадка луковичных», «Строение растений»; «Солнце и растения»; «Вода и растения» </a:t>
            </a:r>
            <a:br>
              <a:rPr lang="ru-RU" dirty="0" smtClean="0">
                <a:solidFill>
                  <a:srgbClr val="660066"/>
                </a:solidFill>
                <a:effectLst/>
              </a:rPr>
            </a:br>
            <a:r>
              <a:rPr lang="ru-RU" dirty="0" smtClean="0">
                <a:solidFill>
                  <a:srgbClr val="660066"/>
                </a:solidFill>
                <a:effectLst/>
              </a:rPr>
              <a:t> </a:t>
            </a:r>
            <a:r>
              <a:rPr lang="ru-RU" dirty="0" smtClean="0">
                <a:effectLst/>
              </a:rPr>
              <a:t>- создание проекта и участие в конкурсе  проектов</a:t>
            </a:r>
            <a:r>
              <a:rPr lang="ru-RU" dirty="0" smtClean="0">
                <a:solidFill>
                  <a:srgbClr val="660066"/>
                </a:solidFill>
                <a:effectLst/>
              </a:rPr>
              <a:t>.</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72BE68"/>
            </a:gs>
            <a:gs pos="100000">
              <a:srgbClr val="93FB93"/>
            </a:gs>
          </a:gsLst>
          <a:lin ang="2700000" scaled="0"/>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179512" y="188640"/>
            <a:ext cx="8784976" cy="6186309"/>
          </a:xfrm>
          <a:prstGeom prst="rect">
            <a:avLst/>
          </a:prstGeom>
        </p:spPr>
        <p:txBody>
          <a:bodyPr wrap="square">
            <a:spAutoFit/>
          </a:bodyPr>
          <a:lstStyle/>
          <a:p>
            <a:r>
              <a:rPr lang="ru-RU" sz="2200" dirty="0" smtClean="0">
                <a:solidFill>
                  <a:srgbClr val="FFFF00"/>
                </a:solidFill>
                <a:effectLst/>
              </a:rPr>
              <a:t>Работа с родителями</a:t>
            </a:r>
            <a:r>
              <a:rPr lang="ru-RU" sz="2200" dirty="0" smtClean="0">
                <a:solidFill>
                  <a:srgbClr val="660066"/>
                </a:solidFill>
                <a:effectLst/>
              </a:rPr>
              <a:t>: Цель: заинтересовать, объяснить актуальность проблемы, повысить уровень знаний по теме проекта;</a:t>
            </a:r>
            <a:br>
              <a:rPr lang="ru-RU" sz="2200" dirty="0" smtClean="0">
                <a:solidFill>
                  <a:srgbClr val="660066"/>
                </a:solidFill>
                <a:effectLst/>
              </a:rPr>
            </a:br>
            <a:r>
              <a:rPr lang="ru-RU" sz="2200" dirty="0" smtClean="0">
                <a:solidFill>
                  <a:srgbClr val="660066"/>
                </a:solidFill>
                <a:effectLst/>
              </a:rPr>
              <a:t> - родительское собрание «Трудовое воспитание дошкольников»; </a:t>
            </a:r>
            <a:br>
              <a:rPr lang="ru-RU" sz="2200" dirty="0" smtClean="0">
                <a:solidFill>
                  <a:srgbClr val="660066"/>
                </a:solidFill>
                <a:effectLst/>
              </a:rPr>
            </a:br>
            <a:r>
              <a:rPr lang="ru-RU" sz="2200" dirty="0" smtClean="0">
                <a:solidFill>
                  <a:srgbClr val="660066"/>
                </a:solidFill>
                <a:effectLst/>
              </a:rPr>
              <a:t>- советы «Правила поведения ребенка в природе»; </a:t>
            </a:r>
            <a:br>
              <a:rPr lang="ru-RU" sz="2200" dirty="0" smtClean="0">
                <a:solidFill>
                  <a:srgbClr val="660066"/>
                </a:solidFill>
                <a:effectLst/>
              </a:rPr>
            </a:br>
            <a:r>
              <a:rPr lang="ru-RU" sz="2200" dirty="0" smtClean="0">
                <a:solidFill>
                  <a:srgbClr val="660066"/>
                </a:solidFill>
                <a:effectLst/>
              </a:rPr>
              <a:t>- рекомендации «Ребенок и природа»; «Детское экспериментирование и опытническая деятельность»</a:t>
            </a:r>
            <a:br>
              <a:rPr lang="ru-RU" sz="2200" dirty="0" smtClean="0">
                <a:solidFill>
                  <a:srgbClr val="660066"/>
                </a:solidFill>
                <a:effectLst/>
              </a:rPr>
            </a:br>
            <a:r>
              <a:rPr lang="ru-RU" sz="2200" dirty="0" smtClean="0">
                <a:solidFill>
                  <a:srgbClr val="660066"/>
                </a:solidFill>
                <a:effectLst/>
              </a:rPr>
              <a:t>- домашнее задание посадка перца, составление рассказа «Как мы садили перчик»;</a:t>
            </a:r>
            <a:br>
              <a:rPr lang="ru-RU" sz="2200" dirty="0" smtClean="0">
                <a:solidFill>
                  <a:srgbClr val="660066"/>
                </a:solidFill>
                <a:effectLst/>
              </a:rPr>
            </a:br>
            <a:r>
              <a:rPr lang="ru-RU" sz="2200" dirty="0" smtClean="0">
                <a:solidFill>
                  <a:srgbClr val="660066"/>
                </a:solidFill>
                <a:effectLst/>
              </a:rPr>
              <a:t> - выставка методической и детской литературы по экологическому воспитанию детей;</a:t>
            </a:r>
            <a:br>
              <a:rPr lang="ru-RU" sz="2200" dirty="0" smtClean="0">
                <a:solidFill>
                  <a:srgbClr val="660066"/>
                </a:solidFill>
                <a:effectLst/>
              </a:rPr>
            </a:br>
            <a:r>
              <a:rPr lang="ru-RU" sz="2200" dirty="0" smtClean="0">
                <a:solidFill>
                  <a:srgbClr val="660066"/>
                </a:solidFill>
                <a:effectLst/>
              </a:rPr>
              <a:t>- заготовка почвы, контейнеров для земли, семян для рассады; </a:t>
            </a:r>
            <a:br>
              <a:rPr lang="ru-RU" sz="2200" dirty="0" smtClean="0">
                <a:solidFill>
                  <a:srgbClr val="660066"/>
                </a:solidFill>
                <a:effectLst/>
              </a:rPr>
            </a:br>
            <a:r>
              <a:rPr lang="ru-RU" sz="2200" dirty="0" smtClean="0">
                <a:solidFill>
                  <a:srgbClr val="660066"/>
                </a:solidFill>
                <a:effectLst/>
              </a:rPr>
              <a:t>-изготовление костюмов для  музыкальной сценки «Овощи».</a:t>
            </a:r>
            <a:br>
              <a:rPr lang="ru-RU" sz="2200" dirty="0" smtClean="0">
                <a:solidFill>
                  <a:srgbClr val="660066"/>
                </a:solidFill>
                <a:effectLst/>
              </a:rPr>
            </a:br>
            <a:r>
              <a:rPr lang="ru-RU" sz="2200" dirty="0" smtClean="0">
                <a:solidFill>
                  <a:srgbClr val="FFFF00"/>
                </a:solidFill>
                <a:effectLst/>
              </a:rPr>
              <a:t>Работа с педагогами</a:t>
            </a:r>
            <a:r>
              <a:rPr lang="ru-RU" sz="2200" dirty="0" smtClean="0">
                <a:solidFill>
                  <a:srgbClr val="660066"/>
                </a:solidFill>
                <a:effectLst/>
              </a:rPr>
              <a:t>: - выставка методической литературы по экологическому воспитанию детей; - открытый просмотр НОД по познавательному развитию «Растения в нашем уголке»; «Кактус в горшочке»(лепка, «Консервируем овощи»(аппликация) ; - консультация «Значение познавательно-исследовательской деятельности  в развитии детей старшего дошкольного возраста». </a:t>
            </a:r>
            <a:endParaRPr lang="ru-RU" sz="2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1000</TotalTime>
  <Words>1109</Words>
  <Application>Microsoft Office PowerPoint</Application>
  <PresentationFormat>Экран (4:3)</PresentationFormat>
  <Paragraphs>148</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Апекс</vt:lpstr>
      <vt:lpstr>Познавательно-исследовательский проект  «Познаем. Наблюдаем.  Создаем Огород на окне»  «Добрый ребенок не сваливается с неба.  Его надо воспитывать»                                                                         В.А. Сухомлинский   Общение с природой и забота о ней необходимы для воспитания добрых чувств, обязательных для каждого человека.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Результат проекта</vt:lpstr>
      <vt:lpstr>Слайд 27</vt:lpstr>
      <vt:lpstr>Слайд 28</vt:lpstr>
      <vt:lpstr>Слайд 29</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Познавательно-исследовательский проект  «Познаем и создаем природу.  Огород на окне»  «Добрый ребенок не сваливается с неба.  Его надо воспитывать»                                                                         В.А. Сухомлинский   Общение с природой и забота о ней необходимы для воспитания добрых чувств, обязательных для каждого человека.</dc:title>
  <dc:creator>1</dc:creator>
  <cp:lastModifiedBy>Admin</cp:lastModifiedBy>
  <cp:revision>134</cp:revision>
  <dcterms:created xsi:type="dcterms:W3CDTF">2015-11-23T21:17:06Z</dcterms:created>
  <dcterms:modified xsi:type="dcterms:W3CDTF">2019-01-12T12:06:04Z</dcterms:modified>
</cp:coreProperties>
</file>