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88" r:id="rId5"/>
    <p:sldId id="289" r:id="rId6"/>
    <p:sldId id="290" r:id="rId7"/>
    <p:sldId id="293" r:id="rId8"/>
    <p:sldId id="292" r:id="rId9"/>
    <p:sldId id="291" r:id="rId10"/>
    <p:sldId id="299" r:id="rId11"/>
    <p:sldId id="298" r:id="rId12"/>
    <p:sldId id="297" r:id="rId13"/>
    <p:sldId id="296" r:id="rId14"/>
    <p:sldId id="295" r:id="rId15"/>
    <p:sldId id="282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4427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Консультация для воспитателей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«Использование методов </a:t>
            </a:r>
            <a:r>
              <a:rPr lang="ru-RU" b="1" dirty="0" err="1" smtClean="0">
                <a:solidFill>
                  <a:srgbClr val="FF0000"/>
                </a:solidFill>
              </a:rPr>
              <a:t>кинезиологии</a:t>
            </a:r>
            <a:r>
              <a:rPr lang="ru-RU" b="1" dirty="0" smtClean="0">
                <a:solidFill>
                  <a:srgbClr val="FF0000"/>
                </a:solidFill>
              </a:rPr>
              <a:t> в работе с дошкольниками»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4692576"/>
            <a:ext cx="21149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Учитель-логопед: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rgbClr val="002060"/>
                </a:solidFill>
              </a:rPr>
              <a:t>Ешенко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Н.В.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МАДОУ  «Березка»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г. Хабаровск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2018 г.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G:\Логопедия\Аттестация\Аттестация\Аттестация 2020\педагогический звездопад 2018-2019\Пед опыт\1 МОЙ МАТЕРИАЛ\КИНЕЗИОЛОГИЯ фото и видео\18 20190111_0941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7600"/>
            <a:ext cx="5040560" cy="30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76672"/>
            <a:ext cx="4536504" cy="50405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Растяжки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1224136"/>
          </a:xfrm>
        </p:spPr>
        <p:txBody>
          <a:bodyPr>
            <a:normAutofit fontScale="775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Растяжки нормализуют </a:t>
            </a:r>
            <a:r>
              <a:rPr lang="ru-RU" dirty="0" err="1" smtClean="0">
                <a:solidFill>
                  <a:schemeClr val="tx1"/>
                </a:solidFill>
              </a:rPr>
              <a:t>гипертонус</a:t>
            </a:r>
            <a:r>
              <a:rPr lang="ru-RU" dirty="0" smtClean="0">
                <a:solidFill>
                  <a:schemeClr val="tx1"/>
                </a:solidFill>
              </a:rPr>
              <a:t> (неконтролируемое чрезмерное мышечное напряжение) и </a:t>
            </a:r>
            <a:r>
              <a:rPr lang="ru-RU" dirty="0" err="1" smtClean="0">
                <a:solidFill>
                  <a:schemeClr val="tx1"/>
                </a:solidFill>
              </a:rPr>
              <a:t>гипотонус</a:t>
            </a:r>
            <a:r>
              <a:rPr lang="ru-RU" dirty="0" smtClean="0">
                <a:solidFill>
                  <a:schemeClr val="tx1"/>
                </a:solidFill>
              </a:rPr>
              <a:t> (неконтролируемая мышечная вялость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690336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 «Снеговик»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2</a:t>
            </a:r>
            <a:r>
              <a:rPr lang="ru-RU" sz="2400" b="1" dirty="0" smtClean="0"/>
              <a:t>. «Дерево»</a:t>
            </a:r>
            <a:endParaRPr lang="ru-RU" sz="2400" dirty="0" smtClean="0"/>
          </a:p>
          <a:p>
            <a:r>
              <a:rPr lang="ru-RU" sz="2400" b="1" dirty="0" smtClean="0"/>
              <a:t>3. «Тряпичная кукла и солдат»</a:t>
            </a:r>
            <a:endParaRPr lang="ru-RU" sz="2400" dirty="0" smtClean="0"/>
          </a:p>
          <a:p>
            <a:r>
              <a:rPr lang="ru-RU" sz="2400" b="1" dirty="0" smtClean="0"/>
              <a:t>4. «Сорви яблоки»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270576" cy="50405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Дыхательные упражнения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848872" cy="250318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Дыхательные </a:t>
            </a:r>
            <a:r>
              <a:rPr lang="ru-RU" dirty="0" smtClean="0">
                <a:solidFill>
                  <a:schemeClr val="tx1"/>
                </a:solidFill>
              </a:rPr>
              <a:t>упражнения улучшают ритмику организма, развивают самоконтроль и произвольность.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15616" y="3212976"/>
            <a:ext cx="4032448" cy="25031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1. «Свеча»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«Дышим носом»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 «Ныряльщик»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 «Надуй шарик»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5. «Дыхание»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6. «Губы трубкой»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270576" cy="504056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Г</a:t>
            </a:r>
            <a:r>
              <a:rPr lang="ru-RU" sz="3600" b="1" dirty="0" err="1" smtClean="0">
                <a:solidFill>
                  <a:srgbClr val="FF0000"/>
                </a:solidFill>
              </a:rPr>
              <a:t>лазодвигательные</a:t>
            </a:r>
            <a:r>
              <a:rPr lang="ru-RU" sz="3600" b="1" dirty="0" smtClean="0">
                <a:solidFill>
                  <a:srgbClr val="FF0000"/>
                </a:solidFill>
              </a:rPr>
              <a:t> 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848872" cy="1567076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800" dirty="0" smtClean="0">
                <a:solidFill>
                  <a:schemeClr val="tx1"/>
                </a:solidFill>
              </a:rPr>
              <a:t>       </a:t>
            </a:r>
            <a:r>
              <a:rPr lang="ru-RU" sz="2800" dirty="0" err="1" smtClean="0">
                <a:solidFill>
                  <a:schemeClr val="tx1"/>
                </a:solidFill>
              </a:rPr>
              <a:t>Глазодвигательные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упражнения позволяют расширить поле зрения, улучшить восприятие, снять напряжение.</a:t>
            </a:r>
          </a:p>
          <a:p>
            <a:pPr marL="514350" indent="-514350" algn="l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83568" y="3789040"/>
            <a:ext cx="626469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800" b="1" dirty="0" smtClean="0"/>
              <a:t>1</a:t>
            </a:r>
            <a:r>
              <a:rPr lang="ru-RU" sz="2800" b="1" dirty="0" smtClean="0"/>
              <a:t>. «Взгляд влево вверх»</a:t>
            </a:r>
            <a:endParaRPr lang="ru-RU" sz="2800" dirty="0" smtClean="0"/>
          </a:p>
          <a:p>
            <a:r>
              <a:rPr lang="ru-RU" sz="2800" b="1" dirty="0" smtClean="0"/>
              <a:t>2. «Глазки» </a:t>
            </a:r>
            <a:endParaRPr lang="ru-RU" sz="2800" dirty="0" smtClean="0"/>
          </a:p>
          <a:p>
            <a:r>
              <a:rPr lang="ru-RU" sz="2800" b="1" dirty="0" smtClean="0"/>
              <a:t>3.«Слон»</a:t>
            </a:r>
            <a:endParaRPr lang="ru-RU" sz="2800" dirty="0" smtClean="0"/>
          </a:p>
          <a:p>
            <a:r>
              <a:rPr lang="ru-RU" sz="2800" b="1" dirty="0" smtClean="0"/>
              <a:t>5. </a:t>
            </a:r>
            <a:r>
              <a:rPr lang="ru-RU" sz="2800" b="1" dirty="0" smtClean="0"/>
              <a:t>«</a:t>
            </a:r>
            <a:r>
              <a:rPr lang="ru-RU" sz="2800" b="1" dirty="0" smtClean="0"/>
              <a:t>Горизонтальная восьмерка»</a:t>
            </a:r>
            <a:endParaRPr lang="ru-RU" sz="2800" dirty="0" smtClean="0"/>
          </a:p>
          <a:p>
            <a:r>
              <a:rPr lang="ru-RU" sz="2800" b="1" dirty="0" smtClean="0"/>
              <a:t>4. «Глаз – путешественник»</a:t>
            </a:r>
            <a:endParaRPr lang="ru-RU" sz="28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G:\Логопедия\Аттестация\Аттестация\Аттестация 2020\педагогический звездопад 2018-2019\Пед опыт\1 МОЙ МАТЕРИАЛ\КИНЕЗИОЛОГИЯ фото и видео\23 20190111_0933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564904"/>
            <a:ext cx="315641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270576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Телесные 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85860"/>
            <a:ext cx="8064896" cy="1927116"/>
          </a:xfrm>
        </p:spPr>
        <p:txBody>
          <a:bodyPr>
            <a:normAutofit fontScale="400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        </a:t>
            </a:r>
            <a:r>
              <a:rPr lang="ru-RU" sz="6000" dirty="0" smtClean="0">
                <a:solidFill>
                  <a:schemeClr val="tx1"/>
                </a:solidFill>
              </a:rPr>
              <a:t>Телесные </a:t>
            </a:r>
            <a:r>
              <a:rPr lang="ru-RU" sz="6000" dirty="0" smtClean="0">
                <a:solidFill>
                  <a:schemeClr val="tx1"/>
                </a:solidFill>
              </a:rPr>
              <a:t>упражнения развивают межполушарное взаимодействие, при этом снимаются непроизвольные, непреднамеренные движения и мышечные зажимы.(человеку для закрепления мысли необходимо движение</a:t>
            </a:r>
            <a:r>
              <a:rPr lang="ru-RU" sz="6000" dirty="0" smtClean="0">
                <a:solidFill>
                  <a:schemeClr val="tx1"/>
                </a:solidFill>
              </a:rPr>
              <a:t>).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83568" y="2852936"/>
            <a:ext cx="3888432" cy="3672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1. «Перекрестное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марширование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«Мельница»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 «Паровозик»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 «Робот»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5. «Маршировка»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6. «Колено – локоть».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7. «Яйцо». 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8. «Дерево»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10. «Повороты шеи»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9. «Крюки».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G:\Логопедия\Аттестация\Аттестация\Аттестация 2020\педагогический звездопад 2018-2019\Пед опыт\1 МОЙ МАТЕРИАЛ\КИНЕЗИОЛОГИЯ фото и видео\24 20190111_0932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5764" y="3573016"/>
            <a:ext cx="4802229" cy="275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270576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Упражнения </a:t>
            </a: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 smtClean="0">
                <a:solidFill>
                  <a:srgbClr val="FF0000"/>
                </a:solidFill>
              </a:rPr>
              <a:t>релаксацию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416824" cy="991012"/>
          </a:xfrm>
        </p:spPr>
        <p:txBody>
          <a:bodyPr>
            <a:normAutofit fontScale="92500" lnSpcReduction="1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Упражнения на релаксацию способствуют расслаблению, снятию напряжения.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899592" y="2996952"/>
            <a:ext cx="5904656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800" b="1" dirty="0" smtClean="0"/>
              <a:t>1. «Дирижер»</a:t>
            </a:r>
            <a:endParaRPr lang="ru-RU" sz="2800" dirty="0" smtClean="0"/>
          </a:p>
          <a:p>
            <a:r>
              <a:rPr lang="ru-RU" sz="2800" b="1" dirty="0" smtClean="0"/>
              <a:t>2. «Путешествие на облаке»</a:t>
            </a:r>
            <a:endParaRPr lang="ru-RU" sz="2800" dirty="0" smtClean="0"/>
          </a:p>
          <a:p>
            <a:r>
              <a:rPr lang="ru-RU" sz="2800" b="1" dirty="0" smtClean="0"/>
              <a:t>3. Релаксация «Ковер-самолет»</a:t>
            </a:r>
            <a:endParaRPr lang="ru-RU" sz="28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772400" cy="3184537"/>
          </a:xfrm>
        </p:spPr>
        <p:txBody>
          <a:bodyPr>
            <a:normAutofit fontScale="90000"/>
          </a:bodyPr>
          <a:lstStyle/>
          <a:p>
            <a:pPr marL="457200" lvl="0" indent="-457200" algn="l"/>
            <a:r>
              <a:rPr lang="ru-RU" sz="2400" dirty="0" smtClean="0"/>
              <a:t>       1. Владеют навыками пересказа.</a:t>
            </a:r>
            <a:br>
              <a:rPr lang="ru-RU" sz="2400" dirty="0" smtClean="0"/>
            </a:br>
            <a:r>
              <a:rPr lang="ru-RU" sz="2400" dirty="0" smtClean="0"/>
              <a:t>2. Владеют навыками диалогической и монологической речи.</a:t>
            </a:r>
            <a:br>
              <a:rPr lang="ru-RU" sz="2400" dirty="0" smtClean="0"/>
            </a:br>
            <a:r>
              <a:rPr lang="ru-RU" sz="2400" dirty="0" smtClean="0"/>
              <a:t>3. Грамматически правильно оформляют самостоятельную речь в соответствии с нормами языка (дифференцируют грамматические значения рода, числа и падежа).</a:t>
            </a:r>
            <a:br>
              <a:rPr lang="ru-RU" sz="2400" dirty="0" smtClean="0"/>
            </a:br>
            <a:r>
              <a:rPr lang="ru-RU" sz="2400" dirty="0" smtClean="0"/>
              <a:t>4. Правильно употребляют простые и сложные предлоги.</a:t>
            </a:r>
            <a:br>
              <a:rPr lang="ru-RU" sz="2400" dirty="0" smtClean="0"/>
            </a:br>
            <a:r>
              <a:rPr lang="ru-RU" sz="2400" dirty="0" smtClean="0"/>
              <a:t>5. Владеют  приёмами словообразования. </a:t>
            </a:r>
            <a:br>
              <a:rPr lang="ru-RU" sz="2400" dirty="0" smtClean="0"/>
            </a:br>
            <a:r>
              <a:rPr lang="ru-RU" sz="2400" dirty="0" smtClean="0"/>
              <a:t>6. Используют в общении слова различных лексико-грамматических категорий.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714356"/>
            <a:ext cx="6400800" cy="6858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Итоговая диагностика показывает: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1.Улучшается концентрация, распределение, переключаемость и устойчивость внимания.</a:t>
            </a:r>
            <a:br>
              <a:rPr lang="ru-RU" sz="3100" dirty="0" smtClean="0"/>
            </a:br>
            <a:r>
              <a:rPr lang="ru-RU" sz="3100" dirty="0" smtClean="0"/>
              <a:t>2. Расширяется объём памяти, она становится более произвольной и целенаправленной.</a:t>
            </a:r>
            <a:br>
              <a:rPr lang="ru-RU" sz="3100" dirty="0" smtClean="0"/>
            </a:br>
            <a:r>
              <a:rPr lang="ru-RU" sz="3100" dirty="0" smtClean="0"/>
              <a:t>3. Формируется словесно-логическое мышление.</a:t>
            </a:r>
            <a:br>
              <a:rPr lang="ru-RU" sz="3100" dirty="0" smtClean="0"/>
            </a:br>
            <a:r>
              <a:rPr lang="ru-RU" sz="3100" dirty="0" smtClean="0"/>
              <a:t>4. Расширяется поле восприятия.</a:t>
            </a:r>
            <a:br>
              <a:rPr lang="ru-RU" sz="3100" dirty="0" smtClean="0"/>
            </a:br>
            <a:r>
              <a:rPr lang="ru-RU" sz="3100" dirty="0" smtClean="0"/>
              <a:t>5. Развивается творческое воображение.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Помимо этого дети овладевают навыками </a:t>
            </a:r>
            <a:r>
              <a:rPr lang="ru-RU" sz="3100" dirty="0" err="1" smtClean="0"/>
              <a:t>саморегуляции</a:t>
            </a:r>
            <a:r>
              <a:rPr lang="ru-RU" sz="3100" dirty="0" smtClean="0"/>
              <a:t>: управляют своими эмоциями, умеют преодолевать усталость.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270576" cy="504056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«Забота о здоровье детей – это величайший труд педагога</a:t>
            </a:r>
            <a:r>
              <a:rPr lang="ru-RU" sz="3600" i="1" dirty="0" smtClean="0">
                <a:solidFill>
                  <a:srgbClr val="FF0000"/>
                </a:solidFill>
              </a:rPr>
              <a:t>»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</a:t>
            </a:r>
            <a:r>
              <a:rPr lang="ru-RU" sz="3600" dirty="0" smtClean="0">
                <a:solidFill>
                  <a:srgbClr val="FF0000"/>
                </a:solidFill>
              </a:rPr>
              <a:t>. А. Сухомлинский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552728" cy="3312368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b="1" dirty="0" smtClean="0">
                <a:solidFill>
                  <a:schemeClr val="tx1"/>
                </a:solidFill>
              </a:rPr>
              <a:t>      </a:t>
            </a:r>
            <a:r>
              <a:rPr lang="ru-RU" b="1" dirty="0" err="1" smtClean="0">
                <a:solidFill>
                  <a:schemeClr val="tx1"/>
                </a:solidFill>
              </a:rPr>
              <a:t>Кинезиология</a:t>
            </a:r>
            <a:r>
              <a:rPr lang="ru-RU" dirty="0" smtClean="0">
                <a:solidFill>
                  <a:schemeClr val="tx1"/>
                </a:solidFill>
              </a:rPr>
              <a:t> — наука о развитии умственных способностей и физического здоровья через определённые двигательные упражнения.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052736"/>
            <a:ext cx="6999664" cy="4663420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</a:t>
            </a:r>
            <a:r>
              <a:rPr lang="ru-RU" dirty="0" smtClean="0">
                <a:solidFill>
                  <a:schemeClr val="tx1"/>
                </a:solidFill>
              </a:rPr>
              <a:t>метод </a:t>
            </a:r>
            <a:r>
              <a:rPr lang="ru-RU" dirty="0" err="1" smtClean="0">
                <a:solidFill>
                  <a:schemeClr val="tx1"/>
                </a:solidFill>
              </a:rPr>
              <a:t>кинезиологии</a:t>
            </a:r>
            <a:r>
              <a:rPr lang="ru-RU" dirty="0" smtClean="0">
                <a:solidFill>
                  <a:schemeClr val="tx1"/>
                </a:solidFill>
              </a:rPr>
              <a:t> направлен на коррекцию механизма возникновения психофизиологических отклонений в развитии. Применение данного метода позволяет улучшить у ребенка речь, внимание, моторику, снижает утомляемость, активизирует интеллектуальные и познавательные способности.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992888" cy="4824536"/>
          </a:xfrm>
        </p:spPr>
        <p:txBody>
          <a:bodyPr>
            <a:normAutofit fontScale="85000" lnSpcReduction="20000"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позволяют активизировать межполушарные взаимодействия,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приводят к гармонизации баланса жизненной энергии у человека,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обладают </a:t>
            </a:r>
            <a:r>
              <a:rPr lang="ru-RU" dirty="0" err="1" smtClean="0">
                <a:solidFill>
                  <a:schemeClr val="tx1"/>
                </a:solidFill>
              </a:rPr>
              <a:t>оздоравливающим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dirty="0" err="1" smtClean="0">
                <a:solidFill>
                  <a:schemeClr val="tx1"/>
                </a:solidFill>
              </a:rPr>
              <a:t>антистрессорным</a:t>
            </a:r>
            <a:r>
              <a:rPr lang="ru-RU" dirty="0" smtClean="0">
                <a:solidFill>
                  <a:schemeClr val="tx1"/>
                </a:solidFill>
              </a:rPr>
              <a:t> эффектом,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снижают утомляемость,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повышают способность к произвольному контролю,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улучшают мыслительную деятельность, память и внимание.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6768752" cy="504056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Кинезиологические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упражнения: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776864" cy="3811076"/>
          </a:xfrm>
        </p:spPr>
        <p:txBody>
          <a:bodyPr>
            <a:normAutofit lnSpcReduction="1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Упражнения </a:t>
            </a:r>
            <a:r>
              <a:rPr lang="ru-RU" dirty="0" smtClean="0">
                <a:solidFill>
                  <a:schemeClr val="tx1"/>
                </a:solidFill>
              </a:rPr>
              <a:t>для развития мелкой </a:t>
            </a:r>
            <a:r>
              <a:rPr lang="ru-RU" dirty="0" smtClean="0">
                <a:solidFill>
                  <a:schemeClr val="tx1"/>
                </a:solidFill>
              </a:rPr>
              <a:t>моторики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Растяжки.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Дыхательные упражнения.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</a:rPr>
              <a:t>Глазодвигательные</a:t>
            </a:r>
            <a:r>
              <a:rPr lang="ru-RU" dirty="0" smtClean="0">
                <a:solidFill>
                  <a:schemeClr val="tx1"/>
                </a:solidFill>
              </a:rPr>
              <a:t> упражнения.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Телесные упражнения.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Упражнения на релаксацию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560840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Занятия проводятся по специально разработанному комплексу, в </a:t>
            </a:r>
            <a:r>
              <a:rPr lang="ru-RU" sz="3200" b="1" dirty="0" smtClean="0">
                <a:solidFill>
                  <a:srgbClr val="FF0000"/>
                </a:solidFill>
              </a:rPr>
              <a:t>который включены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92696"/>
            <a:ext cx="5400600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Требования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85860"/>
            <a:ext cx="8136904" cy="4298032"/>
          </a:xfrm>
        </p:spPr>
        <p:txBody>
          <a:bodyPr>
            <a:normAutofit fontScale="850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Все </a:t>
            </a:r>
            <a:r>
              <a:rPr lang="ru-RU" dirty="0" smtClean="0">
                <a:solidFill>
                  <a:schemeClr val="tx1"/>
                </a:solidFill>
              </a:rPr>
              <a:t>упражнения воспитатель должен выполнять вместе с детьми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постепенно от занятия к занятию увеличивая время и сложность. </a:t>
            </a:r>
            <a:endParaRPr lang="ru-R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Указания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ребенку должны быть спокойными, доброжелательными и четкими. </a:t>
            </a:r>
            <a:endParaRPr lang="ru-R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Применение </a:t>
            </a:r>
            <a:r>
              <a:rPr lang="ru-RU" b="1" dirty="0" smtClean="0">
                <a:solidFill>
                  <a:schemeClr val="tx1"/>
                </a:solidFill>
              </a:rPr>
              <a:t>упражнений</a:t>
            </a:r>
            <a:r>
              <a:rPr lang="ru-RU" dirty="0" smtClean="0">
                <a:solidFill>
                  <a:schemeClr val="tx1"/>
                </a:solidFill>
              </a:rPr>
              <a:t>: на занятиях и в свободное время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b="1" dirty="0" smtClean="0"/>
              <a:t> </a:t>
            </a: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Продолжительность </a:t>
            </a:r>
            <a:r>
              <a:rPr lang="ru-RU" b="1" dirty="0" smtClean="0">
                <a:solidFill>
                  <a:schemeClr val="tx1"/>
                </a:solidFill>
              </a:rPr>
              <a:t>занятий</a:t>
            </a:r>
            <a:r>
              <a:rPr lang="ru-RU" dirty="0" smtClean="0">
                <a:solidFill>
                  <a:schemeClr val="tx1"/>
                </a:solidFill>
              </a:rPr>
              <a:t> — 10—15 мин.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Периодичность</a:t>
            </a:r>
            <a:r>
              <a:rPr lang="ru-RU" dirty="0" smtClean="0">
                <a:solidFill>
                  <a:schemeClr val="tx1"/>
                </a:solidFill>
              </a:rPr>
              <a:t> — ежедневно.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Время занятий</a:t>
            </a:r>
            <a:r>
              <a:rPr lang="ru-RU" dirty="0" smtClean="0">
                <a:solidFill>
                  <a:schemeClr val="tx1"/>
                </a:solidFill>
              </a:rPr>
              <a:t> — утро, день.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848872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занятия: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7128792" cy="4298032"/>
          </a:xfrm>
        </p:spPr>
        <p:txBody>
          <a:bodyPr>
            <a:normAutofit fontScale="77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развитие </a:t>
            </a:r>
            <a:r>
              <a:rPr lang="ru-RU" dirty="0" smtClean="0">
                <a:solidFill>
                  <a:schemeClr val="tx1"/>
                </a:solidFill>
              </a:rPr>
              <a:t>межполушарного взаимодействия;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синхронизация работы полушарий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  <a:endParaRPr lang="ru-R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устранение </a:t>
            </a:r>
            <a:r>
              <a:rPr lang="ru-RU" dirty="0" err="1" smtClean="0">
                <a:solidFill>
                  <a:schemeClr val="tx1"/>
                </a:solidFill>
              </a:rPr>
              <a:t>дезадаптации</a:t>
            </a:r>
            <a:r>
              <a:rPr lang="ru-RU" dirty="0" smtClean="0">
                <a:solidFill>
                  <a:schemeClr val="tx1"/>
                </a:solidFill>
              </a:rPr>
              <a:t> в процессе обучения;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развитие мелкой моторики;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развитие умственных способностей;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развитие памяти, внимания, речи;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формирование пространственных представлений;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развитие мышления;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устранение </a:t>
            </a:r>
            <a:r>
              <a:rPr lang="ru-RU" dirty="0" err="1" smtClean="0">
                <a:solidFill>
                  <a:schemeClr val="tx1"/>
                </a:solidFill>
              </a:rPr>
              <a:t>дислексии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136904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 </a:t>
            </a:r>
            <a:r>
              <a:rPr lang="ru-RU" sz="3200" b="1" dirty="0" err="1" smtClean="0">
                <a:solidFill>
                  <a:srgbClr val="FF0000"/>
                </a:solidFill>
              </a:rPr>
              <a:t>кинезиологические</a:t>
            </a:r>
            <a:r>
              <a:rPr lang="ru-RU" sz="3200" b="1" dirty="0" smtClean="0">
                <a:solidFill>
                  <a:srgbClr val="FF0000"/>
                </a:solidFill>
              </a:rPr>
              <a:t> упражнения входят: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6400800" cy="4298032"/>
          </a:xfrm>
        </p:spPr>
        <p:txBody>
          <a:bodyPr>
            <a:normAutofit lnSpcReduction="1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Упражнения на развитие мелкой моторики,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растяжки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дыхательные </a:t>
            </a:r>
            <a:r>
              <a:rPr lang="ru-RU" dirty="0" smtClean="0">
                <a:solidFill>
                  <a:schemeClr val="tx1"/>
                </a:solidFill>
              </a:rPr>
              <a:t>упражнения, 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глазодвигательные</a:t>
            </a:r>
            <a:r>
              <a:rPr lang="ru-RU" dirty="0" smtClean="0">
                <a:solidFill>
                  <a:schemeClr val="tx1"/>
                </a:solidFill>
              </a:rPr>
              <a:t> упражнения, 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телесные </a:t>
            </a:r>
            <a:r>
              <a:rPr lang="ru-RU" dirty="0" smtClean="0">
                <a:solidFill>
                  <a:schemeClr val="tx1"/>
                </a:solidFill>
              </a:rPr>
              <a:t>упражнения,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упражнения на </a:t>
            </a:r>
            <a:r>
              <a:rPr lang="ru-RU" dirty="0" smtClean="0">
                <a:solidFill>
                  <a:schemeClr val="tx1"/>
                </a:solidFill>
              </a:rPr>
              <a:t>релаксацию,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массаж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\бинарные заняти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632848" cy="504056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</a:rPr>
              <a:t>Упражнения на развитие мелкой моторики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6400800" cy="36553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1. «Домик»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2. «Ладошка»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3. «Лезгинка»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4. «Ухо-нос»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5. «Симметричные рисунки»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7. «Ожерелье»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6. «Кулак - ребро-ладонь»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6. «Зеркальное рисование»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G:\1\бинарные занятия\мои фото\IMG-20181030-WA0051.jpg"/>
          <p:cNvPicPr/>
          <p:nvPr/>
        </p:nvPicPr>
        <p:blipFill>
          <a:blip r:embed="rId3" cstate="print"/>
          <a:srcRect r="57168"/>
          <a:stretch>
            <a:fillRect/>
          </a:stretch>
        </p:blipFill>
        <p:spPr bwMode="auto">
          <a:xfrm>
            <a:off x="5292080" y="1738998"/>
            <a:ext cx="3645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395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Консультация для воспитателей «Использование методов кинезиологии в работе с дошкольниками»</vt:lpstr>
      <vt:lpstr>«Забота о здоровье детей – это величайший труд педагога».  В. А. Сухомлинский</vt:lpstr>
      <vt:lpstr>Слайд 3</vt:lpstr>
      <vt:lpstr>Кинезиологические упражнения:</vt:lpstr>
      <vt:lpstr>Занятия проводятся по специально разработанному комплексу, в который включены:</vt:lpstr>
      <vt:lpstr>Требования</vt:lpstr>
      <vt:lpstr>Цель занятия: </vt:lpstr>
      <vt:lpstr>в кинезиологические упражнения входят:</vt:lpstr>
      <vt:lpstr>Упражнения на развитие мелкой моторики </vt:lpstr>
      <vt:lpstr>Растяжки </vt:lpstr>
      <vt:lpstr>Дыхательные упражнения  </vt:lpstr>
      <vt:lpstr>Глазодвигательные упражнения </vt:lpstr>
      <vt:lpstr>Телесные упражнения </vt:lpstr>
      <vt:lpstr>Упражнения на релаксацию </vt:lpstr>
      <vt:lpstr>       1. Владеют навыками пересказа. 2. Владеют навыками диалогической и монологической речи. 3. Грамматически правильно оформляют самостоятельную речь в соответствии с нормами языка (дифференцируют грамматические значения рода, числа и падежа). 4. Правильно употребляют простые и сложные предлоги. 5. Владеют  приёмами словообразования.  6. Используют в общении слова различных лексико-грамматических категорий.    </vt:lpstr>
      <vt:lpstr>1.Улучшается концентрация, распределение, переключаемость и устойчивость внимания. 2. Расширяется объём памяти, она становится более произвольной и целенаправленной. 3. Формируется словесно-логическое мышление. 4. Расширяется поле восприятия. 5. Развивается творческое воображение.  Помимо этого дети овладевают навыками саморегуляции: управляют своими эмоциями, умеют преодолевать усталость.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Бинарное занятие учителя-логопеда и педагога-психолога, как наиболее эффективный способ овладения лексико-грамматическими категориями детьми с ОНР. </dc:title>
  <cp:lastModifiedBy>Admin</cp:lastModifiedBy>
  <cp:revision>96</cp:revision>
  <dcterms:modified xsi:type="dcterms:W3CDTF">2019-01-12T11:31:59Z</dcterms:modified>
</cp:coreProperties>
</file>