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4" r:id="rId5"/>
    <p:sldId id="261" r:id="rId6"/>
    <p:sldId id="263" r:id="rId7"/>
    <p:sldId id="262" r:id="rId8"/>
    <p:sldId id="258" r:id="rId9"/>
    <p:sldId id="259" r:id="rId10"/>
    <p:sldId id="266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204" autoAdjust="0"/>
    <p:restoredTop sz="94660"/>
  </p:normalViewPr>
  <p:slideViewPr>
    <p:cSldViewPr>
      <p:cViewPr varScale="1">
        <p:scale>
          <a:sx n="93" d="100"/>
          <a:sy n="93" d="100"/>
        </p:scale>
        <p:origin x="-120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7356" y="1500174"/>
            <a:ext cx="548244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2"/>
                </a:solidFill>
              </a:rPr>
              <a:t>Модель организации внеурочной деятельности </a:t>
            </a:r>
            <a:br>
              <a:rPr lang="ru-RU" sz="3200" b="1" i="1" dirty="0" smtClean="0">
                <a:solidFill>
                  <a:schemeClr val="accent2"/>
                </a:solidFill>
              </a:rPr>
            </a:br>
            <a:r>
              <a:rPr lang="ru-RU" sz="3200" b="1" i="1" dirty="0" smtClean="0">
                <a:solidFill>
                  <a:schemeClr val="accent2"/>
                </a:solidFill>
              </a:rPr>
              <a:t>в условиях реализации ФГОС ООО </a:t>
            </a:r>
            <a:br>
              <a:rPr lang="ru-RU" sz="3200" b="1" i="1" dirty="0" smtClean="0">
                <a:solidFill>
                  <a:schemeClr val="accent2"/>
                </a:solidFill>
              </a:rPr>
            </a:br>
            <a:r>
              <a:rPr lang="ru-RU" sz="3200" b="1" i="1" dirty="0" smtClean="0">
                <a:solidFill>
                  <a:schemeClr val="accent2"/>
                </a:solidFill>
              </a:rPr>
              <a:t> МОУ </a:t>
            </a:r>
            <a:r>
              <a:rPr lang="ru-RU" sz="3200" b="1" i="1" dirty="0" smtClean="0">
                <a:solidFill>
                  <a:schemeClr val="accent2"/>
                </a:solidFill>
              </a:rPr>
              <a:t>"Лицей №1" г. </a:t>
            </a:r>
            <a:r>
              <a:rPr lang="ru-RU" sz="3200" b="1" i="1" dirty="0" smtClean="0">
                <a:solidFill>
                  <a:schemeClr val="accent2"/>
                </a:solidFill>
              </a:rPr>
              <a:t>     Подольска</a:t>
            </a:r>
            <a:endParaRPr lang="ru-RU" sz="3200" b="1" i="1" dirty="0" smtClean="0">
              <a:solidFill>
                <a:schemeClr val="accent2"/>
              </a:solidFill>
            </a:endParaRP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714348" y="571480"/>
            <a:ext cx="807249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Показатели деятельности педагогов по реализации модели внеурочной деятельности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промежуточной и итоговой аттестации обучающихся (итоги учебного года);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Проектная деятельность обучающихся;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Участие обучающихся в выставках, конкурсах, проектах, соревнованиях и т.п. вне школы;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Количество обучающихся, задействованных в общешкольных и внешкольных мероприятиях;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Посещаемость занятий, курсов;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Количество обучающихся, с которыми произошел случай травматизма во время образовательного процесса;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Участие родителей в мероприятиях;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Наличие благодарностей, грамот;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Наличие рабочей программы курса внеурочной деятельности и ее соответствие предъявляемым требованиям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Ведение аналитической деятельности своей внеурочной работы с обучающимися (отслеживание результатов, коррекция своей деятельности);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Применение современных технологий, обеспечивающих индивидуализацию обучения;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Удовлетворенность обучающихся и их родителей выбранным курсов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внурочной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деятельности;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Презентация опыта на различных уровнях;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1289674"/>
          <a:ext cx="7715305" cy="5065761"/>
        </p:xfrm>
        <a:graphic>
          <a:graphicData uri="http://schemas.openxmlformats.org/drawingml/2006/table">
            <a:tbl>
              <a:tblPr/>
              <a:tblGrid>
                <a:gridCol w="1716125"/>
                <a:gridCol w="999380"/>
                <a:gridCol w="999960"/>
                <a:gridCol w="999960"/>
                <a:gridCol w="999960"/>
                <a:gridCol w="999960"/>
                <a:gridCol w="999960"/>
              </a:tblGrid>
              <a:tr h="4962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Направление деятельности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Количество часов в неделю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5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accent2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1а,1б,1в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2а,2б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3а,3б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4а,4б,4в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5а,5б,5в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6а,6б,6в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1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Спортивно-оздоровительное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54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Общекультурное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54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Общеинтеллектуальное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54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Духовно-нравственное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39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Социальное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39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Итого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49524" marR="49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714348" y="500042"/>
            <a:ext cx="67151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План  внеурочной деятельности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МОУ  « Лицей № 1» на 2015-2016 учебный год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1000108"/>
            <a:ext cx="4860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2"/>
                </a:solidFill>
              </a:rPr>
              <a:t>Нормативные документы</a:t>
            </a:r>
            <a:endParaRPr lang="ru-RU" sz="2800" i="1" dirty="0">
              <a:solidFill>
                <a:schemeClr val="accent2"/>
              </a:solidFill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785786" y="1571612"/>
            <a:ext cx="750099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Международные документы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Рекомендация о воспитании в духе уважения прав человека и основных свобод (издательство ЮНЕСКО, принята 19.11.74г.).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Международный пакт об экономических, социальных и культурных правах (издательство ЮНЕСКО, принята 21.11.78г.).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Всеобщая декларация прав человека (принята 10.12.48г.).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4.Декларация прав ребёнка (издательство ЮНЕСКО, принята 20.11.59г.).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714348" y="642918"/>
            <a:ext cx="785818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Федеральные законы, нормативно-правовые документы, принятые Правительством РФ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Федеральный Закон   «Об образовании в Российской Федерации» (29.12.2012).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Федеральный закон «Об основных гарантиях прав ребенка в Российской Федерации» (от 24.07.98г. № 124-ФЗ). С изменениями и дополнениями от: 20 июля 2000 г., 22 августа, 21 декабря 2004 г., 26, 30 июня 2007 г., 23 июля 2008 г., 28 апреля, 3 июня, 17 декабря 2009 г., 21 июля, 3 декабря 2011 г., 5 апреля, 29 июня, 2 июля, 25 ноября, 2 декабря 2013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Концепция федеральной целевой программы развития образования 2016-2020 годы (утверждена Распоряжением Правительства РФ от 29.12.2014г. № 2765-р).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ФГОС НОО (Утвержден Приказом Министерства образования и науки Российской Федерации от 6 октября 2009 г. № 373 (в ред. приказов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Минобрнауки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России от 26.11.2010 № 1241, от 22.09.2011 № 2357).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Национальная стратегия действий в интересах детей на 2012-2017 годы (указ Президента РФ от 01.06.2012г. №761).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Основы государственной культурной политики (указ Президента РФ от 24.12.2014г. №808).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Профессиональный стандарт «Педагог».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Стратегия развития воспитания в Российской Федерации на период до 2025 года (проект).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9.Программа развития воспитательной компоненты в общеобразовательных учреждениях (письмо Министерства образования и науки РФ от 13.05.2013г. № ИР-352/09).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13572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928662" y="785794"/>
            <a:ext cx="771530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Внеурочная деятельность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МОУ "Лицей №1"  осуществляется на основе оптимизационной модели организации внеурочной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деятельности 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объединяет все виды деятельности школьников</a:t>
            </a:r>
            <a:r>
              <a:rPr lang="ru-RU" sz="32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(кроме учебной деятельности на уроке), в которых возможно и целесообразно решение задач воспитания и социализации детей.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71472" y="714356"/>
            <a:ext cx="8072494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b="1" i="1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Оптимизационная модель.</a:t>
            </a:r>
            <a:r>
              <a:rPr kumimoji="0" lang="ru-RU" altLang="ja-JP" b="0" i="1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ja-JP" sz="1600" b="0" i="0" u="none" strike="noStrike" cap="none" normalizeH="0" baseline="0" dirty="0" smtClean="0">
              <a:ln>
                <a:noFill/>
              </a:ln>
              <a:solidFill>
                <a:srgbClr val="3333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Модель внеурочной деятельности на основе оптимизации всех внутренних ресурсов школы предполагает, что в ее реализации принимают участие педагогические работники школы (учителя, педагог-организатор, социальный педагог, педагог-психолог, библиотекарь).</a:t>
            </a:r>
            <a:endParaRPr kumimoji="0" lang="ru-RU" altLang="ja-JP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Координирующую роль выполняет на уровне класса классный руководитель, который в соответствии со своими функциями и задачами:</a:t>
            </a:r>
            <a:endParaRPr kumimoji="0" lang="ru-RU" altLang="ja-JP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altLang="ja-JP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взаимодействует с педагогическими работниками, а также учебно-вспомогательным персоналом школы;</a:t>
            </a:r>
            <a:endParaRPr kumimoji="0" lang="ru-RU" altLang="ja-JP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altLang="ja-JP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организует в классе образовательный процесс, оптимальный для развития положительного потенциала личности обучающихся в рамках деятельности общешкольного коллектива;</a:t>
            </a:r>
            <a:endParaRPr kumimoji="0" lang="ru-RU" altLang="ja-JP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altLang="ja-JP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организует систему отношений через разнообразные формы воспитывающей деятельности коллектива класса, в том числе, через органы самоуправления;</a:t>
            </a:r>
            <a:endParaRPr kumimoji="0" lang="ru-RU" altLang="ja-JP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altLang="ja-JP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организует социально значимую, творческую деятельность обучающихся.</a:t>
            </a:r>
            <a:endParaRPr kumimoji="0" lang="ru-RU" altLang="ja-JP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385" name="Object 1"/>
          <p:cNvGraphicFramePr>
            <a:graphicFrameLocks noChangeAspect="1"/>
          </p:cNvGraphicFramePr>
          <p:nvPr/>
        </p:nvGraphicFramePr>
        <p:xfrm>
          <a:off x="473143" y="428604"/>
          <a:ext cx="8216181" cy="5715040"/>
        </p:xfrm>
        <a:graphic>
          <a:graphicData uri="http://schemas.openxmlformats.org/presentationml/2006/ole">
            <p:oleObj spid="_x0000_s16385" name="Слайд" r:id="rId3" imgW="4570586" imgH="3427608" progId="PowerPoint.Slide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14348" y="642918"/>
            <a:ext cx="7715304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Модель внеурочной деятельности в лицее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обеспечивает учет индивидуальных особенностей и потребностей учащихся через организацию внеурочной деятельности, которая осуществляется по направлениям развития личности: </a:t>
            </a: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спортивно-оздоровительное</a:t>
            </a:r>
            <a:r>
              <a:rPr lang="ru-RU" sz="32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духовно-нравственное</a:t>
            </a:r>
            <a:r>
              <a:rPr lang="ru-RU" sz="32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гражданско-патриотическое</a:t>
            </a:r>
            <a:r>
              <a:rPr lang="ru-RU" sz="32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художественно-эстетическое.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714356"/>
            <a:ext cx="778674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Формы внеурочной деятельности в лицее</a:t>
            </a:r>
            <a:r>
              <a:rPr lang="ru-RU" sz="28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lang="ru-RU" sz="2800" dirty="0" smtClean="0">
              <a:solidFill>
                <a:schemeClr val="accent2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</a:t>
            </a: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кскурсии;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ружки;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екции;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круглые столы</a:t>
            </a: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»;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Конференции;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диспуты, </a:t>
            </a: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деятельность лицейского научного общества </a:t>
            </a: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"</a:t>
            </a: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Спектр";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олимпиады</a:t>
            </a: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lang="ru-RU" sz="2400" dirty="0" smtClean="0">
              <a:solidFill>
                <a:schemeClr val="accent2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соревнования;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поисковые </a:t>
            </a: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научные </a:t>
            </a: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</a:t>
            </a: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lang="ru-RU" sz="2400" dirty="0" smtClean="0">
              <a:solidFill>
                <a:schemeClr val="accent2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общественно полезные практики, на добровольной основе в соответствии с выбором участников образовательного процесса.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0430" y="13572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428992" y="7143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14744" y="12144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00034" y="571480"/>
            <a:ext cx="792961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Материально-техническое обеспечение 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реализации модели внеурочной деятельности в лицее имеются необходимые условия, предусмотренные ФГОС ООО.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организации внеурочной деятельности лицей располагает: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оборудованным спортивным залом;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библиотекой с местами школьника для выхода в Интернет, спортивной площадкой;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кабинетами по предметам.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Лицей  располагает  двумя кабинетами, оборудованными компьютерной техникой, большинство предметных кабинетов  подключены  к локальной сети Интернет и оснащены интерактивным оборудованием.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84</TotalTime>
  <Words>779</Words>
  <PresentationFormat>Экран (4:3)</PresentationFormat>
  <Paragraphs>118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Аспект</vt:lpstr>
      <vt:lpstr>Слайд Microsoft Office PowerPoint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12</cp:revision>
  <dcterms:created xsi:type="dcterms:W3CDTF">2015-10-13T13:55:57Z</dcterms:created>
  <dcterms:modified xsi:type="dcterms:W3CDTF">2015-10-13T15:31:00Z</dcterms:modified>
</cp:coreProperties>
</file>