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Правописание приставок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6750"/>
            <a:ext cx="9144000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dirty="0" smtClean="0"/>
              <a:t>Прочитайте текст. Выпишите слова с орфограммой в приставках, сгруппировав по принципу правописания.</a:t>
            </a:r>
          </a:p>
          <a:p>
            <a:r>
              <a:rPr lang="ru-RU" sz="2800" dirty="0" smtClean="0"/>
              <a:t>	</a:t>
            </a:r>
            <a:r>
              <a:rPr lang="ru-RU" sz="2700" dirty="0" smtClean="0"/>
              <a:t>С </a:t>
            </a:r>
            <a:r>
              <a:rPr lang="ru-RU" sz="2700" dirty="0" smtClean="0"/>
              <a:t>самого </a:t>
            </a:r>
            <a:r>
              <a:rPr lang="ru-RU" sz="2700" dirty="0" err="1" smtClean="0"/>
              <a:t>ра</a:t>
            </a:r>
            <a:r>
              <a:rPr lang="ru-RU" sz="2700" dirty="0" smtClean="0"/>
              <a:t>…света идет мелкий дождь. Это (не) летний, грозовой, шумящий и ни…</a:t>
            </a:r>
            <a:r>
              <a:rPr lang="ru-RU" sz="2700" dirty="0" err="1" smtClean="0"/>
              <a:t>вергающийся</a:t>
            </a:r>
            <a:r>
              <a:rPr lang="ru-RU" sz="2700" dirty="0" smtClean="0"/>
              <a:t> подобно водопаду. Он льёт (не) п…р…ставая, </a:t>
            </a:r>
            <a:r>
              <a:rPr lang="ru-RU" sz="2700" dirty="0" err="1" smtClean="0"/>
              <a:t>бе</a:t>
            </a:r>
            <a:r>
              <a:rPr lang="ru-RU" sz="2700" dirty="0" smtClean="0"/>
              <a:t>…шумными, </a:t>
            </a:r>
            <a:r>
              <a:rPr lang="ru-RU" sz="2700" dirty="0" smtClean="0"/>
              <a:t>тонкими </a:t>
            </a:r>
            <a:r>
              <a:rPr lang="ru-RU" sz="2700" dirty="0" smtClean="0"/>
              <a:t>струйками. Ветер сосредоточенно дует, далеко </a:t>
            </a:r>
            <a:r>
              <a:rPr lang="ru-RU" sz="2700" dirty="0" err="1" smtClean="0"/>
              <a:t>ра</a:t>
            </a:r>
            <a:r>
              <a:rPr lang="ru-RU" sz="2700" dirty="0" smtClean="0"/>
              <a:t>…нося  с…зревшие сем…на деревьев и трав.</a:t>
            </a:r>
          </a:p>
          <a:p>
            <a:r>
              <a:rPr lang="ru-RU" sz="2700" dirty="0" smtClean="0"/>
              <a:t>	Первой </a:t>
            </a:r>
            <a:r>
              <a:rPr lang="ru-RU" sz="2700" dirty="0" smtClean="0"/>
              <a:t>весной </a:t>
            </a:r>
            <a:r>
              <a:rPr lang="ru-RU" sz="2700" dirty="0" err="1" smtClean="0"/>
              <a:t>ра</a:t>
            </a:r>
            <a:r>
              <a:rPr lang="ru-RU" sz="2700" dirty="0" smtClean="0"/>
              <a:t>…пускается берёза, и теперь она первая п…желтела. А осина </a:t>
            </a:r>
            <a:r>
              <a:rPr lang="ru-RU" sz="2700" dirty="0" err="1" smtClean="0"/>
              <a:t>ра</a:t>
            </a:r>
            <a:r>
              <a:rPr lang="ru-RU" sz="2700" dirty="0" smtClean="0"/>
              <a:t>….</a:t>
            </a:r>
            <a:r>
              <a:rPr lang="ru-RU" sz="2700" dirty="0" err="1" smtClean="0"/>
              <a:t>цветилась</a:t>
            </a:r>
            <a:r>
              <a:rPr lang="ru-RU" sz="2700" dirty="0" smtClean="0"/>
              <a:t>  красными, б…</a:t>
            </a:r>
            <a:r>
              <a:rPr lang="ru-RU" sz="2700" dirty="0" err="1" smtClean="0"/>
              <a:t>гровыми</a:t>
            </a:r>
            <a:r>
              <a:rPr lang="ru-RU" sz="2700" dirty="0" smtClean="0"/>
              <a:t>, золотистыми листьями. Но п…</a:t>
            </a:r>
            <a:r>
              <a:rPr lang="ru-RU" sz="2700" dirty="0" err="1" smtClean="0"/>
              <a:t>рывистый</a:t>
            </a:r>
            <a:r>
              <a:rPr lang="ru-RU" sz="2700" dirty="0" smtClean="0"/>
              <a:t> осенний ветер …</a:t>
            </a:r>
            <a:r>
              <a:rPr lang="ru-RU" sz="2700" dirty="0" err="1" smtClean="0"/>
              <a:t>брасывает</a:t>
            </a:r>
            <a:r>
              <a:rPr lang="ru-RU" sz="2700" dirty="0" smtClean="0"/>
              <a:t> и это последнее убранство. Крутя в воздухе лёгкие и…сохшие листья, он </a:t>
            </a:r>
            <a:r>
              <a:rPr lang="ru-RU" sz="2700" dirty="0" err="1" smtClean="0"/>
              <a:t>ра</a:t>
            </a:r>
            <a:r>
              <a:rPr lang="ru-RU" sz="2700" dirty="0" smtClean="0"/>
              <a:t>…</a:t>
            </a:r>
            <a:r>
              <a:rPr lang="ru-RU" sz="2700" dirty="0" err="1" smtClean="0"/>
              <a:t>ст</a:t>
            </a:r>
            <a:r>
              <a:rPr lang="ru-RU" sz="2700" dirty="0" smtClean="0"/>
              <a:t>…лает их по мокрой земле. Цветы и…</a:t>
            </a:r>
            <a:r>
              <a:rPr lang="ru-RU" sz="2700" dirty="0" err="1" smtClean="0"/>
              <a:t>чезли</a:t>
            </a:r>
            <a:r>
              <a:rPr lang="ru-RU" sz="2700" dirty="0" smtClean="0"/>
              <a:t>: как будто мёртвая рука осени …жала и и…мяла их. И…мокшие заборы смотрят уныло из(под) </a:t>
            </a:r>
            <a:r>
              <a:rPr lang="ru-RU" sz="2700" dirty="0" err="1" smtClean="0"/>
              <a:t>бе</a:t>
            </a:r>
            <a:r>
              <a:rPr lang="ru-RU" sz="2700" dirty="0" smtClean="0"/>
              <a:t>…конечной сетки дождя. Всё позже во…ходит солнышко, всё раньше ни…ходит оно к краю земли.</a:t>
            </a:r>
          </a:p>
          <a:p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00142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3187347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С</a:t>
            </a:r>
            <a:r>
              <a:rPr lang="ru-RU" sz="2800" dirty="0" smtClean="0"/>
              <a:t>ВЕТ</a:t>
            </a:r>
          </a:p>
          <a:p>
            <a:r>
              <a:rPr lang="ru-RU" sz="2800" dirty="0" smtClean="0"/>
              <a:t>НИ</a:t>
            </a:r>
            <a:r>
              <a:rPr lang="ru-RU" sz="2800" u="sng" dirty="0" smtClean="0">
                <a:solidFill>
                  <a:srgbClr val="FF0000"/>
                </a:solidFill>
              </a:rPr>
              <a:t>З</a:t>
            </a:r>
            <a:r>
              <a:rPr lang="ru-RU" sz="2800" u="sng" dirty="0" smtClean="0">
                <a:solidFill>
                  <a:srgbClr val="92D050"/>
                </a:solidFill>
              </a:rPr>
              <a:t>В</a:t>
            </a:r>
            <a:r>
              <a:rPr lang="ru-RU" sz="2800" dirty="0" smtClean="0"/>
              <a:t>ЕРГАЮЩИЙСЯ</a:t>
            </a:r>
          </a:p>
          <a:p>
            <a:r>
              <a:rPr lang="ru-RU" sz="2800" dirty="0" smtClean="0"/>
              <a:t>БЕ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Ш</a:t>
            </a:r>
            <a:r>
              <a:rPr lang="ru-RU" sz="2800" dirty="0" smtClean="0"/>
              <a:t>УМНЫЙ</a:t>
            </a:r>
          </a:p>
          <a:p>
            <a:r>
              <a:rPr lang="ru-RU" sz="2800" dirty="0" smtClean="0"/>
              <a:t>РА</a:t>
            </a:r>
            <a:r>
              <a:rPr lang="ru-RU" sz="2800" u="sng" dirty="0" smtClean="0">
                <a:solidFill>
                  <a:srgbClr val="FF0000"/>
                </a:solidFill>
              </a:rPr>
              <a:t>З</a:t>
            </a:r>
            <a:r>
              <a:rPr lang="ru-RU" sz="2800" u="sng" dirty="0" smtClean="0">
                <a:solidFill>
                  <a:srgbClr val="92D050"/>
                </a:solidFill>
              </a:rPr>
              <a:t>Н</a:t>
            </a:r>
            <a:r>
              <a:rPr lang="ru-RU" sz="2800" dirty="0" smtClean="0"/>
              <a:t>ОСЯ</a:t>
            </a:r>
          </a:p>
          <a:p>
            <a:r>
              <a:rPr lang="ru-RU" sz="2800" dirty="0" smtClean="0"/>
              <a:t>РА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П</a:t>
            </a:r>
            <a:r>
              <a:rPr lang="ru-RU" sz="2800" dirty="0" smtClean="0"/>
              <a:t>УСКАТЬСЯ</a:t>
            </a:r>
          </a:p>
          <a:p>
            <a:r>
              <a:rPr lang="ru-RU" sz="2800" dirty="0" smtClean="0"/>
              <a:t>РА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Ц</a:t>
            </a:r>
            <a:r>
              <a:rPr lang="ru-RU" sz="2800" dirty="0" smtClean="0"/>
              <a:t>ВЕТИТЬСЯ </a:t>
            </a:r>
          </a:p>
          <a:p>
            <a:r>
              <a:rPr lang="ru-RU" sz="2800" dirty="0" smtClean="0"/>
              <a:t>И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С</a:t>
            </a:r>
            <a:r>
              <a:rPr lang="ru-RU" sz="2800" dirty="0" smtClean="0"/>
              <a:t>ОХШИЙ</a:t>
            </a:r>
          </a:p>
          <a:p>
            <a:r>
              <a:rPr lang="ru-RU" sz="2800" dirty="0" smtClean="0"/>
              <a:t>РА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С</a:t>
            </a:r>
            <a:r>
              <a:rPr lang="ru-RU" sz="2800" dirty="0" smtClean="0"/>
              <a:t>ТИЛАТЬ</a:t>
            </a:r>
          </a:p>
          <a:p>
            <a:r>
              <a:rPr lang="ru-RU" sz="2800" dirty="0" smtClean="0"/>
              <a:t>И</a:t>
            </a:r>
            <a:r>
              <a:rPr lang="ru-RU" sz="2800" u="sng" dirty="0" smtClean="0">
                <a:solidFill>
                  <a:srgbClr val="FF0000"/>
                </a:solidFill>
              </a:rPr>
              <a:t>З</a:t>
            </a:r>
            <a:r>
              <a:rPr lang="ru-RU" sz="2800" u="sng" dirty="0" smtClean="0">
                <a:solidFill>
                  <a:srgbClr val="92D050"/>
                </a:solidFill>
              </a:rPr>
              <a:t>М</a:t>
            </a:r>
            <a:r>
              <a:rPr lang="ru-RU" sz="2800" dirty="0" smtClean="0"/>
              <a:t>ЯТЬ</a:t>
            </a:r>
          </a:p>
          <a:p>
            <a:r>
              <a:rPr lang="ru-RU" sz="2800" dirty="0" smtClean="0"/>
              <a:t>И</a:t>
            </a:r>
            <a:r>
              <a:rPr lang="ru-RU" sz="2800" u="sng" dirty="0" smtClean="0">
                <a:solidFill>
                  <a:srgbClr val="FF0000"/>
                </a:solidFill>
              </a:rPr>
              <a:t>З</a:t>
            </a:r>
            <a:r>
              <a:rPr lang="ru-RU" sz="2800" u="sng" dirty="0" smtClean="0">
                <a:solidFill>
                  <a:srgbClr val="92D050"/>
                </a:solidFill>
              </a:rPr>
              <a:t>М</a:t>
            </a:r>
            <a:r>
              <a:rPr lang="ru-RU" sz="2800" dirty="0" smtClean="0"/>
              <a:t>ОКШИЙ</a:t>
            </a:r>
          </a:p>
          <a:p>
            <a:r>
              <a:rPr lang="ru-RU" sz="2800" dirty="0" smtClean="0"/>
              <a:t>БЕ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К</a:t>
            </a:r>
            <a:r>
              <a:rPr lang="ru-RU" sz="2800" dirty="0" smtClean="0"/>
              <a:t>ОНЕЧНЫЙ</a:t>
            </a:r>
          </a:p>
          <a:p>
            <a:r>
              <a:rPr lang="ru-RU" sz="2800" dirty="0" smtClean="0"/>
              <a:t>ВО</a:t>
            </a:r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Х</a:t>
            </a:r>
            <a:r>
              <a:rPr lang="ru-RU" sz="2800" dirty="0" smtClean="0"/>
              <a:t>ОДИТЬ</a:t>
            </a:r>
          </a:p>
          <a:p>
            <a:r>
              <a:rPr lang="ru-RU" sz="2800" dirty="0" smtClean="0"/>
              <a:t>НИ</a:t>
            </a:r>
            <a:r>
              <a:rPr lang="ru-RU" sz="2800" u="sng" dirty="0" smtClean="0"/>
              <a:t>С</a:t>
            </a:r>
            <a:r>
              <a:rPr lang="ru-RU" sz="2800" u="sng" dirty="0" smtClean="0">
                <a:solidFill>
                  <a:srgbClr val="92D050"/>
                </a:solidFill>
              </a:rPr>
              <a:t>Х</a:t>
            </a:r>
            <a:r>
              <a:rPr lang="ru-RU" sz="2800" dirty="0" smtClean="0"/>
              <a:t>ОДИТЬ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08333" y="789501"/>
            <a:ext cx="240161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СТАВАЯ</a:t>
            </a:r>
          </a:p>
          <a:p>
            <a:r>
              <a:rPr lang="ru-RU" sz="2800" dirty="0" smtClean="0"/>
              <a:t>С</a:t>
            </a:r>
            <a:r>
              <a:rPr lang="ru-RU" sz="2800" u="sng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ЗРЕВШИЙ</a:t>
            </a:r>
          </a:p>
          <a:p>
            <a:r>
              <a:rPr lang="ru-RU" sz="2800" dirty="0" smtClean="0"/>
              <a:t>П</a:t>
            </a:r>
            <a:r>
              <a:rPr lang="ru-RU" sz="2800" u="sng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РЫВИСТЫЙ</a:t>
            </a:r>
          </a:p>
          <a:p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dirty="0" smtClean="0"/>
              <a:t>БРАСЫВАТЬ</a:t>
            </a:r>
          </a:p>
          <a:p>
            <a:r>
              <a:rPr lang="ru-RU" sz="2800" u="sng" dirty="0" smtClean="0">
                <a:solidFill>
                  <a:srgbClr val="FF0000"/>
                </a:solidFill>
              </a:rPr>
              <a:t>С</a:t>
            </a:r>
            <a:r>
              <a:rPr lang="ru-RU" sz="2800" dirty="0" smtClean="0"/>
              <a:t>ЖАТЬ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056" y="171267"/>
            <a:ext cx="93586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Проверьте правильность выполнения своей работы.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83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628800"/>
            <a:ext cx="3186642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НЕ</a:t>
            </a:r>
            <a:r>
              <a:rPr lang="ru-RU" sz="3200" b="1" u="sng" dirty="0" smtClean="0">
                <a:solidFill>
                  <a:srgbClr val="FF0000"/>
                </a:solidFill>
              </a:rPr>
              <a:t>    </a:t>
            </a:r>
            <a:r>
              <a:rPr lang="ru-RU" sz="3200" dirty="0" smtClean="0"/>
              <a:t>ЛЕТНИЙ</a:t>
            </a:r>
          </a:p>
          <a:p>
            <a:r>
              <a:rPr lang="ru-RU" sz="3200" dirty="0" smtClean="0"/>
              <a:t>НЕ</a:t>
            </a:r>
            <a:r>
              <a:rPr lang="ru-RU" sz="3200" b="1" u="sng" dirty="0" smtClean="0">
                <a:solidFill>
                  <a:srgbClr val="FF0000"/>
                </a:solidFill>
              </a:rPr>
              <a:t>    </a:t>
            </a:r>
            <a:r>
              <a:rPr lang="ru-RU" sz="3200" dirty="0" smtClean="0"/>
              <a:t>ПЕРЕСТАВАЯ</a:t>
            </a:r>
          </a:p>
          <a:p>
            <a:r>
              <a:rPr lang="ru-RU" sz="3200" dirty="0" smtClean="0"/>
              <a:t>СЕМ</a:t>
            </a:r>
            <a:r>
              <a:rPr lang="ru-RU" sz="3200" u="sng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/>
              <a:t>НА</a:t>
            </a:r>
          </a:p>
          <a:p>
            <a:r>
              <a:rPr lang="ru-RU" sz="3200" dirty="0" smtClean="0"/>
              <a:t>Б</a:t>
            </a:r>
            <a:r>
              <a:rPr lang="ru-RU" sz="3200" u="sng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/>
              <a:t>ГРОВЫМИ</a:t>
            </a:r>
          </a:p>
          <a:p>
            <a:r>
              <a:rPr lang="ru-RU" sz="3200" dirty="0" smtClean="0"/>
              <a:t>РАССТ</a:t>
            </a:r>
            <a:r>
              <a:rPr lang="ru-RU" sz="3200" u="sng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ЛАЕТ</a:t>
            </a:r>
          </a:p>
          <a:p>
            <a:r>
              <a:rPr lang="ru-RU" sz="3200" dirty="0" smtClean="0"/>
              <a:t>ИЗ</a:t>
            </a:r>
            <a:r>
              <a:rPr lang="ru-RU" sz="3200" u="sng" dirty="0" smtClean="0">
                <a:solidFill>
                  <a:srgbClr val="FF0000"/>
                </a:solidFill>
              </a:rPr>
              <a:t>-</a:t>
            </a:r>
            <a:r>
              <a:rPr lang="ru-RU" sz="3200" dirty="0" smtClean="0"/>
              <a:t>ПОД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41484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Выпишите остальные слова с пропущенными буквами, объясните их правописание.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307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4249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3200" dirty="0" smtClean="0">
              <a:solidFill>
                <a:prstClr val="black"/>
              </a:solidFill>
            </a:endParaRPr>
          </a:p>
          <a:p>
            <a:pPr lvl="0"/>
            <a:endParaRPr lang="ru-RU" sz="3200" dirty="0">
              <a:solidFill>
                <a:prstClr val="black"/>
              </a:solidFill>
            </a:endParaRPr>
          </a:p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Ветер </a:t>
            </a:r>
            <a:r>
              <a:rPr lang="ru-RU" sz="3200" dirty="0">
                <a:solidFill>
                  <a:prstClr val="black"/>
                </a:solidFill>
              </a:rPr>
              <a:t>сосредоточенно дует, </a:t>
            </a:r>
            <a:r>
              <a:rPr lang="ru-RU" sz="3200" dirty="0" smtClean="0">
                <a:solidFill>
                  <a:srgbClr val="FF0000"/>
                </a:solidFill>
              </a:rPr>
              <a:t>/</a:t>
            </a:r>
            <a:r>
              <a:rPr lang="ru-RU" sz="3200" u="dotDash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далеко ра</a:t>
            </a:r>
            <a:r>
              <a:rPr lang="ru-RU" sz="3200" u="dotDash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з</a:t>
            </a:r>
            <a:r>
              <a:rPr lang="ru-RU" sz="3200" u="dotDash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нося  созревшие семена деревьев и трав</a:t>
            </a:r>
            <a:r>
              <a:rPr lang="ru-RU" sz="3200" dirty="0" smtClean="0">
                <a:solidFill>
                  <a:srgbClr val="FF0000"/>
                </a:solidFill>
              </a:rPr>
              <a:t>/</a:t>
            </a:r>
            <a:r>
              <a:rPr lang="ru-RU" sz="3200" dirty="0" smtClean="0">
                <a:solidFill>
                  <a:prstClr val="black"/>
                </a:solidFill>
              </a:rPr>
              <a:t>.</a:t>
            </a:r>
            <a:endParaRPr lang="ru-RU" sz="3200" u="sng" dirty="0" smtClean="0">
              <a:solidFill>
                <a:prstClr val="black"/>
              </a:solidFill>
            </a:endParaRPr>
          </a:p>
          <a:p>
            <a:pPr lvl="0"/>
            <a:endParaRPr lang="ru-RU" sz="3200" u="sng" dirty="0">
              <a:solidFill>
                <a:prstClr val="black"/>
              </a:solidFill>
            </a:endParaRPr>
          </a:p>
          <a:p>
            <a:pPr lvl="0"/>
            <a:r>
              <a:rPr lang="ru-RU" sz="3200" dirty="0" smtClean="0">
                <a:solidFill>
                  <a:srgbClr val="FF0000"/>
                </a:solidFill>
              </a:rPr>
              <a:t>/</a:t>
            </a:r>
            <a:r>
              <a:rPr lang="ru-RU" sz="3200" u="dotDash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Крутя </a:t>
            </a:r>
            <a:r>
              <a:rPr lang="ru-RU" sz="3200" u="dotDash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в воздухе лёгкие </a:t>
            </a:r>
            <a:r>
              <a:rPr lang="ru-RU" sz="3200" u="dotDash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иссохшие листья</a:t>
            </a:r>
            <a:r>
              <a:rPr lang="ru-RU" sz="3200" dirty="0" smtClean="0">
                <a:solidFill>
                  <a:srgbClr val="FF0000"/>
                </a:solidFill>
              </a:rPr>
              <a:t>/</a:t>
            </a:r>
            <a:r>
              <a:rPr lang="ru-RU" sz="3200" dirty="0" smtClean="0"/>
              <a:t>, </a:t>
            </a:r>
            <a:r>
              <a:rPr lang="ru-RU" sz="3200" dirty="0"/>
              <a:t>он </a:t>
            </a:r>
            <a:r>
              <a:rPr lang="ru-RU" sz="3200" dirty="0" smtClean="0"/>
              <a:t>расст</a:t>
            </a:r>
            <a:r>
              <a:rPr lang="ru-RU" sz="3200" dirty="0"/>
              <a:t>и</a:t>
            </a:r>
            <a:r>
              <a:rPr lang="ru-RU" sz="3200" dirty="0" smtClean="0"/>
              <a:t>лает </a:t>
            </a:r>
            <a:r>
              <a:rPr lang="ru-RU" sz="3200" dirty="0"/>
              <a:t>их по мокрой земле.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40" y="359078"/>
            <a:ext cx="8750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Выпишите предложения с деепричастными оборотами.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100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81437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Можно ли сказать, что мы повторили правописание приставок?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59" y="2348880"/>
            <a:ext cx="8143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Какое правило мы не повторили?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58" y="3356992"/>
            <a:ext cx="8143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 чего зависит правописание приставок ПРЕ-, </a:t>
            </a:r>
            <a:r>
              <a:rPr lang="ru-RU" sz="2800" dirty="0" smtClean="0"/>
              <a:t>ПРИ?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293096"/>
            <a:ext cx="8143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Запишите самостоятельно по 1-2 слова на каждый случай правописания приставок ПРЕ- и ПРИ-.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339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726" y="1384338"/>
            <a:ext cx="4104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ВОСХОДСТВО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ВРАЩАТЬ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ВЫШЕНИЕ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ЕМСТВЕННОСТЬ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ЛОМИТЬ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МУДРЫЙ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ОБРАЖЁННЫЙ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ОГРОМНЫЙ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ОДОЛЕВАТЬ</a:t>
            </a:r>
          </a:p>
          <a:p>
            <a:r>
              <a:rPr lang="ru-RU" sz="2800" dirty="0" smtClean="0"/>
              <a:t>(ЗНАКИ) 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ПИНАНИЯ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ПОДАВАТЬ</a:t>
            </a:r>
          </a:p>
          <a:p>
            <a:r>
              <a:rPr lang="ru-RU" sz="2800" dirty="0" smtClean="0"/>
              <a:t>БЕСПР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СТАННО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08791" y="1384337"/>
            <a:ext cx="283648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ПОДНЕСЕНИЕ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РВАТЬСЯ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СЕЧЕНИЕ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СЛЕДОВАТЬ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СПОКОЙНЫЙ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СТРАННЫЙ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СТУПНИК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СЫЩЕНИЕ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ТЕРПЕТЬ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УВЕЛИЧЕНИЕ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УСПЕВАТЬ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СТАРЕЛЫЙ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97086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Прочитайте слова с трудными случаями правописания ПРЕ.</a:t>
            </a:r>
          </a:p>
          <a:p>
            <a:r>
              <a:rPr lang="ru-RU" sz="2400" dirty="0" smtClean="0"/>
              <a:t>Все ли слова вам понятны?</a:t>
            </a:r>
          </a:p>
          <a:p>
            <a:r>
              <a:rPr lang="ru-RU" sz="2400" dirty="0" smtClean="0"/>
              <a:t>Составьте 3-4 словосочетания (предложения) с этими словами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77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5835"/>
            <a:ext cx="40679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БАВЛЕННЫЙ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БЛИЖЁННЫЙ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БРЕЖНЫЙ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ВИТЬ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ВНЕСЕНИЕ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ВОЛЖСКИЙ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ГЛУШЁННЫЙ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ГНАТЬ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ГОВОРЁННЫЙ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ДАНОЕ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ДНЕПРОВСКИЙ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ДОРОЖНЫЙ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ЁМ-ВЫДАЧА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ЖЕЧЬ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ЖИЗНЕННЫЙ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ЗВАННЫЙ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2065" y="835834"/>
            <a:ext cx="345638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</a:t>
            </a:r>
            <a:r>
              <a:rPr lang="ru-RU" sz="2400" u="sng" dirty="0">
                <a:solidFill>
                  <a:srgbClr val="FF0000"/>
                </a:solidFill>
              </a:rPr>
              <a:t>И</a:t>
            </a:r>
            <a:r>
              <a:rPr lang="ru-RU" sz="2400" dirty="0"/>
              <a:t>МОРЬЕ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НЯВШИЙ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НАРЯДИТЬСЯ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НИЖЕННЫЙ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ОЗЁРНЫЙ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ОТВОРЁННЫЙ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СУТСТВОВАТЬ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ПЛЮСОВАННЫЙ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ПОДНИМАТЬ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УМОЛКНУТЬ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ХВАТИТЬ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ЦЕЛИТЬСЯ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ШЕЛЕЦ</a:t>
            </a:r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ЧУДЛИВЫЙ </a:t>
            </a:r>
            <a:r>
              <a:rPr lang="ru-RU" sz="2400" dirty="0"/>
              <a:t>ПР</a:t>
            </a:r>
            <a:r>
              <a:rPr lang="ru-RU" sz="2400" u="sng" dirty="0">
                <a:solidFill>
                  <a:srgbClr val="FF0000"/>
                </a:solidFill>
              </a:rPr>
              <a:t>И</a:t>
            </a:r>
            <a:r>
              <a:rPr lang="ru-RU" sz="2400" dirty="0"/>
              <a:t>НАДЛЕЖНОСТИ </a:t>
            </a:r>
            <a:endParaRPr lang="ru-RU" sz="2400" dirty="0" smtClean="0"/>
          </a:p>
          <a:p>
            <a:r>
              <a:rPr lang="ru-RU" sz="2400" dirty="0" smtClean="0"/>
              <a:t>ПР</a:t>
            </a:r>
            <a:r>
              <a:rPr lang="ru-RU" sz="2400" u="sng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/>
              <a:t>ОБРЕСТИ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256"/>
            <a:ext cx="6413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Прочитайте </a:t>
            </a:r>
            <a:r>
              <a:rPr lang="ru-RU" dirty="0" smtClean="0"/>
              <a:t>слова, в которых пишется ПРИ.</a:t>
            </a:r>
            <a:endParaRPr lang="ru-RU" dirty="0"/>
          </a:p>
          <a:p>
            <a:r>
              <a:rPr lang="ru-RU" dirty="0"/>
              <a:t>Все ли слова вам понятны?</a:t>
            </a:r>
          </a:p>
          <a:p>
            <a:r>
              <a:rPr lang="ru-RU" dirty="0"/>
              <a:t>Составьте 3-4 словосочетания (предложения) с этими словами.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32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892" y="733246"/>
            <a:ext cx="87129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бывать </a:t>
            </a:r>
            <a:r>
              <a:rPr lang="ru-RU" sz="2800" dirty="0"/>
              <a:t>в неведении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бывать по </a:t>
            </a:r>
            <a:r>
              <a:rPr lang="ru-RU" sz="2800" dirty="0" smtClean="0"/>
              <a:t>расписанию</a:t>
            </a:r>
          </a:p>
          <a:p>
            <a:r>
              <a:rPr lang="ru-RU" sz="2800" dirty="0" smtClean="0"/>
              <a:t>старинное </a:t>
            </a:r>
            <a:r>
              <a:rPr lang="ru-RU" sz="2800" dirty="0"/>
              <a:t>пр</a:t>
            </a:r>
            <a:r>
              <a:rPr lang="ru-RU" sz="2800" u="sng" dirty="0">
                <a:solidFill>
                  <a:srgbClr val="FF0000"/>
                </a:solidFill>
              </a:rPr>
              <a:t>е</a:t>
            </a:r>
            <a:r>
              <a:rPr lang="ru-RU" sz="2800" dirty="0"/>
              <a:t>дание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дание </a:t>
            </a:r>
            <a:r>
              <a:rPr lang="ru-RU" sz="2800" dirty="0" smtClean="0"/>
              <a:t>силы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емник </a:t>
            </a:r>
            <a:r>
              <a:rPr lang="ru-RU" sz="2800" dirty="0"/>
              <a:t>традиций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ёмник «</a:t>
            </a:r>
            <a:r>
              <a:rPr lang="ru-RU" sz="2800" dirty="0" smtClean="0"/>
              <a:t>Турист 2</a:t>
            </a:r>
            <a:r>
              <a:rPr lang="ru-RU" sz="2800" dirty="0"/>
              <a:t>» 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емственность </a:t>
            </a:r>
            <a:r>
              <a:rPr lang="ru-RU" sz="2800" dirty="0"/>
              <a:t>поколений — </a:t>
            </a:r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емл</a:t>
            </a:r>
            <a:r>
              <a:rPr lang="ru-RU" sz="2800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мый вариант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зрение </a:t>
            </a:r>
            <a:r>
              <a:rPr lang="ru-RU" sz="2800" dirty="0"/>
              <a:t>к смерти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зрение сироты — </a:t>
            </a:r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зор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зирать </a:t>
            </a:r>
            <a:r>
              <a:rPr lang="ru-RU" sz="2800" dirty="0"/>
              <a:t>угрозы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зирать детей, потерявших </a:t>
            </a:r>
            <a:r>
              <a:rPr lang="ru-RU" sz="2800" dirty="0" smtClean="0"/>
              <a:t>родителей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творить </a:t>
            </a:r>
            <a:r>
              <a:rPr lang="ru-RU" sz="2800" dirty="0"/>
              <a:t>в жизнь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творить </a:t>
            </a:r>
            <a:r>
              <a:rPr lang="ru-RU" sz="2800" dirty="0" smtClean="0"/>
              <a:t>дверь 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ткнуться </a:t>
            </a:r>
            <a:r>
              <a:rPr lang="ru-RU" sz="2800" dirty="0"/>
              <a:t>о камень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ткнуться в </a:t>
            </a:r>
            <a:r>
              <a:rPr lang="ru-RU" sz="2800" dirty="0" smtClean="0"/>
              <a:t>уголок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ходящий </a:t>
            </a:r>
            <a:r>
              <a:rPr lang="ru-RU" sz="2800" dirty="0"/>
              <a:t>момент — пр</a:t>
            </a:r>
            <a:r>
              <a:rPr lang="ru-RU" sz="2800" u="sng" dirty="0">
                <a:solidFill>
                  <a:srgbClr val="FF0000"/>
                </a:solidFill>
              </a:rPr>
              <a:t>и</a:t>
            </a:r>
            <a:r>
              <a:rPr lang="ru-RU" sz="2800" dirty="0"/>
              <a:t>ходящий </a:t>
            </a:r>
            <a:r>
              <a:rPr lang="ru-RU" sz="2800" dirty="0" smtClean="0"/>
              <a:t>медработник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дел </a:t>
            </a:r>
            <a:r>
              <a:rPr lang="ru-RU" sz="2800" dirty="0"/>
              <a:t>в храме—пр</a:t>
            </a:r>
            <a:r>
              <a:rPr lang="ru-RU" sz="2800" u="sng" dirty="0">
                <a:solidFill>
                  <a:srgbClr val="FF0000"/>
                </a:solidFill>
              </a:rPr>
              <a:t>е</a:t>
            </a:r>
            <a:r>
              <a:rPr lang="ru-RU" sz="2800" dirty="0"/>
              <a:t>дел </a:t>
            </a:r>
            <a:r>
              <a:rPr lang="ru-RU" sz="2800" dirty="0" smtClean="0"/>
              <a:t>всему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клонить </a:t>
            </a:r>
            <a:r>
              <a:rPr lang="ru-RU" sz="2800" dirty="0"/>
              <a:t>ветви — пр</a:t>
            </a:r>
            <a:r>
              <a:rPr lang="ru-RU" sz="2800" u="sng" dirty="0">
                <a:solidFill>
                  <a:srgbClr val="FF0000"/>
                </a:solidFill>
              </a:rPr>
              <a:t>е</a:t>
            </a:r>
            <a:r>
              <a:rPr lang="ru-RU" sz="2800" dirty="0"/>
              <a:t>клонить </a:t>
            </a:r>
            <a:r>
              <a:rPr lang="ru-RU" sz="2800" dirty="0" smtClean="0"/>
              <a:t>колена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падать </a:t>
            </a:r>
            <a:r>
              <a:rPr lang="ru-RU" sz="2800" dirty="0"/>
              <a:t>к земле— </a:t>
            </a:r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подать урок</a:t>
            </a:r>
          </a:p>
          <a:p>
            <a:r>
              <a:rPr lang="ru-RU" sz="2800" dirty="0" smtClean="0"/>
              <a:t>пр</a:t>
            </a:r>
            <a:r>
              <a:rPr lang="ru-RU" sz="2800" u="sng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скорбный </a:t>
            </a:r>
            <a:r>
              <a:rPr lang="ru-RU" sz="2800" dirty="0"/>
              <a:t>факт — пр</a:t>
            </a:r>
            <a:r>
              <a:rPr lang="ru-RU" sz="2800" u="sng" dirty="0">
                <a:solidFill>
                  <a:srgbClr val="FF0000"/>
                </a:solidFill>
              </a:rPr>
              <a:t>е</a:t>
            </a:r>
            <a:r>
              <a:rPr lang="ru-RU" sz="2800" dirty="0"/>
              <a:t>светлый образ.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0892" y="8149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чего зависит правописание ПРЕ и ПРИ в приведенных ниже словосочетаниях?</a:t>
            </a:r>
          </a:p>
          <a:p>
            <a:r>
              <a:rPr lang="ru-RU" dirty="0" smtClean="0"/>
              <a:t>Составьте и запишите несколько предложений с этими словосочетаниями.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56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327</Words>
  <Application>Microsoft Office PowerPoint</Application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Правописание приставок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12</cp:revision>
  <dcterms:created xsi:type="dcterms:W3CDTF">2018-10-02T05:56:12Z</dcterms:created>
  <dcterms:modified xsi:type="dcterms:W3CDTF">2019-01-12T17:04:04Z</dcterms:modified>
</cp:coreProperties>
</file>