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6" r:id="rId3"/>
    <p:sldId id="263" r:id="rId4"/>
    <p:sldId id="264" r:id="rId5"/>
    <p:sldId id="262" r:id="rId6"/>
    <p:sldId id="261" r:id="rId7"/>
    <p:sldId id="265" r:id="rId8"/>
    <p:sldId id="260" r:id="rId9"/>
    <p:sldId id="266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858" y="-6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12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microsoft.com/office/2007/relationships/hdphoto" Target="../media/hdphoto3.wdp"/><Relationship Id="rId5" Type="http://schemas.openxmlformats.org/officeDocument/2006/relationships/image" Target="../media/image6.jpe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microsoft.com/office/2007/relationships/hdphoto" Target="../media/hdphoto8.wdp"/><Relationship Id="rId3" Type="http://schemas.microsoft.com/office/2007/relationships/hdphoto" Target="../media/hdphoto4.wdp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0" Type="http://schemas.microsoft.com/office/2007/relationships/hdphoto" Target="../media/hdphoto7.wdp"/><Relationship Id="rId4" Type="http://schemas.openxmlformats.org/officeDocument/2006/relationships/image" Target="../media/image9.png"/><Relationship Id="rId9" Type="http://schemas.openxmlformats.org/officeDocument/2006/relationships/image" Target="../media/image15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60648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Quantifiers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9409" y="1124744"/>
            <a:ext cx="3405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[ˈ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kwɒntɪfaɪərs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988838"/>
            <a:ext cx="864096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Berlin Sans FB" panose="020E0602020502020306" pitchFamily="34" charset="0"/>
              </a:rPr>
              <a:t>some, any, much, many, a lot of, lots of, </a:t>
            </a:r>
          </a:p>
          <a:p>
            <a:pPr algn="ctr"/>
            <a:r>
              <a:rPr lang="en-US" sz="3200" dirty="0" smtClean="0">
                <a:latin typeface="Berlin Sans FB" panose="020E0602020502020306" pitchFamily="34" charset="0"/>
              </a:rPr>
              <a:t>few, a few, little, a little,</a:t>
            </a:r>
          </a:p>
          <a:p>
            <a:pPr algn="ctr"/>
            <a:r>
              <a:rPr lang="en-US" sz="3200" dirty="0" smtClean="0">
                <a:latin typeface="Berlin Sans FB" panose="020E0602020502020306" pitchFamily="34" charset="0"/>
              </a:rPr>
              <a:t>a couple of, a great/good deal of, </a:t>
            </a:r>
          </a:p>
          <a:p>
            <a:pPr algn="ctr"/>
            <a:r>
              <a:rPr lang="en-US" sz="3200" dirty="0" smtClean="0">
                <a:latin typeface="Berlin Sans FB" panose="020E0602020502020306" pitchFamily="34" charset="0"/>
              </a:rPr>
              <a:t>a </a:t>
            </a:r>
            <a:r>
              <a:rPr lang="en-US" sz="3200" dirty="0">
                <a:latin typeface="Berlin Sans FB" panose="020E0602020502020306" pitchFamily="34" charset="0"/>
              </a:rPr>
              <a:t>great/good </a:t>
            </a:r>
            <a:r>
              <a:rPr lang="en-US" sz="3200" dirty="0" smtClean="0">
                <a:latin typeface="Berlin Sans FB" panose="020E0602020502020306" pitchFamily="34" charset="0"/>
              </a:rPr>
              <a:t>number of, plenty of, hardly any,</a:t>
            </a:r>
          </a:p>
          <a:p>
            <a:pPr algn="ctr"/>
            <a:r>
              <a:rPr lang="en-US" sz="3200" dirty="0" smtClean="0">
                <a:latin typeface="Berlin Sans FB" panose="020E0602020502020306" pitchFamily="34" charset="0"/>
              </a:rPr>
              <a:t>a large/small amount of</a:t>
            </a:r>
            <a:r>
              <a:rPr lang="en-US" sz="3200" dirty="0">
                <a:latin typeface="Berlin Sans FB" panose="020E0602020502020306" pitchFamily="34" charset="0"/>
              </a:rPr>
              <a:t>, </a:t>
            </a:r>
            <a:r>
              <a:rPr lang="en-US" sz="3200" dirty="0" smtClean="0">
                <a:latin typeface="Berlin Sans FB" panose="020E0602020502020306" pitchFamily="34" charset="0"/>
              </a:rPr>
              <a:t>a large/small quantity </a:t>
            </a:r>
            <a:r>
              <a:rPr lang="en-US" sz="3200" dirty="0">
                <a:latin typeface="Berlin Sans FB" panose="020E0602020502020306" pitchFamily="34" charset="0"/>
              </a:rPr>
              <a:t>of</a:t>
            </a:r>
            <a:endParaRPr lang="en-US" sz="3200" dirty="0" smtClean="0">
              <a:latin typeface="Berlin Sans FB" panose="020E0602020502020306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69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967334"/>
            <a:ext cx="7128792" cy="312596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Good Luck!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8" name="Picture 6" descr="http://www.chitalnya.ru/upload2/641/c6025e82e2f7f35c6a3b21d9b93d417e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33170"/>
            <a:ext cx="5040560" cy="299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13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78497"/>
            <a:ext cx="3768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erlin Sans FB" panose="020E0602020502020306" pitchFamily="34" charset="0"/>
              </a:rPr>
              <a:t>Countable nouns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130274"/>
            <a:ext cx="4277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erlin Sans FB" panose="020E0602020502020306" pitchFamily="34" charset="0"/>
              </a:rPr>
              <a:t>Uncountable nouns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947503"/>
            <a:ext cx="3096344" cy="56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58"/>
          <a:stretch/>
        </p:blipFill>
        <p:spPr bwMode="auto">
          <a:xfrm>
            <a:off x="5041816" y="838160"/>
            <a:ext cx="3303359" cy="56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188757" y="1916832"/>
            <a:ext cx="576064" cy="845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book</a:t>
            </a:r>
            <a:endParaRPr lang="ru-RU" sz="1400" dirty="0"/>
          </a:p>
        </p:txBody>
      </p:sp>
      <p:sp>
        <p:nvSpPr>
          <p:cNvPr id="8" name="Блок-схема: ИЛИ 7"/>
          <p:cNvSpPr/>
          <p:nvPr/>
        </p:nvSpPr>
        <p:spPr>
          <a:xfrm rot="511631">
            <a:off x="3116996" y="4608523"/>
            <a:ext cx="719585" cy="711621"/>
          </a:xfrm>
          <a:prstGeom prst="flowChar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197138" y="526055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ball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228184" y="6353784"/>
            <a:ext cx="806631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seafood</a:t>
            </a:r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286398" y="6366613"/>
            <a:ext cx="856325" cy="307777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1400" dirty="0"/>
              <a:t>mustard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168429" y="6366613"/>
            <a:ext cx="691215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butter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961852" y="6263825"/>
            <a:ext cx="830677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cherries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8554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6307" y="263878"/>
            <a:ext cx="3074881" cy="70788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erlin Sans FB" panose="020E0602020502020306" pitchFamily="34" charset="0"/>
              </a:rPr>
              <a:t>How many…?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947503"/>
            <a:ext cx="3096344" cy="56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58"/>
          <a:stretch/>
        </p:blipFill>
        <p:spPr bwMode="auto">
          <a:xfrm>
            <a:off x="5041816" y="838160"/>
            <a:ext cx="3303359" cy="56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188757" y="1916832"/>
            <a:ext cx="576064" cy="845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book</a:t>
            </a:r>
            <a:endParaRPr lang="ru-RU" sz="1400" dirty="0"/>
          </a:p>
        </p:txBody>
      </p:sp>
      <p:sp>
        <p:nvSpPr>
          <p:cNvPr id="8" name="Блок-схема: ИЛИ 7"/>
          <p:cNvSpPr/>
          <p:nvPr/>
        </p:nvSpPr>
        <p:spPr>
          <a:xfrm rot="511631">
            <a:off x="3116996" y="4608523"/>
            <a:ext cx="719585" cy="711621"/>
          </a:xfrm>
          <a:prstGeom prst="flowChar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197138" y="526055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ball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286398" y="6366613"/>
            <a:ext cx="838691" cy="307777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1400" dirty="0"/>
              <a:t>mustard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228184" y="6353784"/>
            <a:ext cx="806631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seafood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168429" y="6366613"/>
            <a:ext cx="691215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butter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961852" y="6263825"/>
            <a:ext cx="830677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cherries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7632"/>
            <a:ext cx="374441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7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1785" y="39578"/>
            <a:ext cx="42466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erlin Sans FB" panose="020E0602020502020306" pitchFamily="34" charset="0"/>
              </a:rPr>
              <a:t>How many apples?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39578"/>
            <a:ext cx="3768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erlin Sans FB" panose="020E0602020502020306" pitchFamily="34" charset="0"/>
              </a:rPr>
              <a:t>How much </a:t>
            </a:r>
            <a:r>
              <a:rPr lang="en-US" sz="4000" dirty="0" smtClean="0">
                <a:latin typeface="Berlin Sans FB" panose="020E0602020502020306" pitchFamily="34" charset="0"/>
              </a:rPr>
              <a:t>milk?</a:t>
            </a:r>
            <a:endParaRPr lang="ru-RU" sz="4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868" y="2067841"/>
            <a:ext cx="28590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трелка вниз 12"/>
          <p:cNvSpPr/>
          <p:nvPr/>
        </p:nvSpPr>
        <p:spPr>
          <a:xfrm rot="16899239">
            <a:off x="6354017" y="2302847"/>
            <a:ext cx="353297" cy="17226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4743118">
            <a:off x="2809539" y="2359328"/>
            <a:ext cx="321283" cy="1609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87665" y="703453"/>
            <a:ext cx="1991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erlin Sans FB Demi" panose="020E0802020502020306" pitchFamily="34" charset="0"/>
              </a:rPr>
              <a:t>too many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747464"/>
            <a:ext cx="2016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rlin Sans FB Demi" panose="020E0802020502020306" pitchFamily="34" charset="0"/>
              </a:rPr>
              <a:t>too much</a:t>
            </a:r>
            <a:endParaRPr lang="ru-RU" sz="3200" dirty="0"/>
          </a:p>
        </p:txBody>
      </p:sp>
      <p:pic>
        <p:nvPicPr>
          <p:cNvPr id="1030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91785" y="1405947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404144" y="1318660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684780" y="1540214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786805" y="1173346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339783" y="1201279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899693" y="1180174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957394" y="1532096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594207" y="1483837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57391" y="1180174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270455" y="1648268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506404" y="1288228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226375" y="1596277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314018" y="1619520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4.depositphotos.com/1002053/388/v/110/depositphotos_3886164-Mil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119" y="784129"/>
            <a:ext cx="1512169" cy="15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398988" y="1833230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883476" y="1685511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724" r="6449" b="4689"/>
          <a:stretch/>
        </p:blipFill>
        <p:spPr bwMode="auto">
          <a:xfrm>
            <a:off x="1243564" y="1852601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719535" y="1883044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421054" y="2681590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06435" y="2696397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-1373" y="2942007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388798" y="3027793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868671" y="2780928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314018" y="2780928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845920" y="3188324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214312" y="3056437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724" r="6449" b="4689"/>
          <a:stretch/>
        </p:blipFill>
        <p:spPr bwMode="auto">
          <a:xfrm>
            <a:off x="1586632" y="2942007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fermanasha.ru/108-thickbox_default/moloko-korove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6034" y="2580448"/>
            <a:ext cx="1167425" cy="116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513326" y="5169349"/>
            <a:ext cx="227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erlin Sans FB Demi" panose="020E0802020502020306" pitchFamily="34" charset="0"/>
              </a:rPr>
              <a:t>+some-,? any</a:t>
            </a:r>
            <a:endParaRPr lang="ru-RU" sz="2800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64" y="5156500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158" y="5536139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043020" y="4917449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1157371" y="5277489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6" y="5506867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39" y="5304925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16750" y1="61875" x2="16750" y2="61875"/>
                        <a14:foregroundMark x1="49250" y1="95875" x2="49250" y2="95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57" t="2938" r="15215"/>
          <a:stretch/>
        </p:blipFill>
        <p:spPr bwMode="auto">
          <a:xfrm>
            <a:off x="7150004" y="5146827"/>
            <a:ext cx="1231784" cy="1091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33" y="5519244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77108" y="6224509"/>
            <a:ext cx="1946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erlin Sans FB Demi" panose="020E0802020502020306" pitchFamily="34" charset="0"/>
              </a:rPr>
              <a:t>not many</a:t>
            </a:r>
            <a:endParaRPr lang="ru-RU" sz="3200" dirty="0"/>
          </a:p>
        </p:txBody>
      </p:sp>
      <p:sp>
        <p:nvSpPr>
          <p:cNvPr id="53" name="TextBox 52"/>
          <p:cNvSpPr txBox="1"/>
          <p:nvPr/>
        </p:nvSpPr>
        <p:spPr>
          <a:xfrm>
            <a:off x="6726769" y="6030412"/>
            <a:ext cx="2016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rlin Sans FB Demi" panose="020E0802020502020306" pitchFamily="34" charset="0"/>
              </a:rPr>
              <a:t>not much</a:t>
            </a:r>
            <a:endParaRPr lang="ru-RU" sz="32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7391" y="3902628"/>
            <a:ext cx="3781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Berlin Sans FB" panose="020E0602020502020306" pitchFamily="34" charset="0"/>
              </a:rPr>
              <a:t>a great/good number of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05071" y="2607238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Berlin Sans FB" panose="020E0602020502020306" pitchFamily="34" charset="0"/>
              </a:rPr>
              <a:t>plenty of</a:t>
            </a:r>
            <a:endParaRPr lang="ru-RU" sz="3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83499" y="3662087"/>
            <a:ext cx="3252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Berlin Sans FB" panose="020E0602020502020306" pitchFamily="34" charset="0"/>
              </a:rPr>
              <a:t>a great/good deal of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67257" y="4161993"/>
            <a:ext cx="33380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Berlin Sans FB" panose="020E0602020502020306" pitchFamily="34" charset="0"/>
              </a:rPr>
              <a:t>a </a:t>
            </a:r>
            <a:r>
              <a:rPr lang="en-US" sz="2800" dirty="0" smtClean="0">
                <a:latin typeface="Berlin Sans FB" panose="020E0602020502020306" pitchFamily="34" charset="0"/>
              </a:rPr>
              <a:t>large </a:t>
            </a:r>
            <a:r>
              <a:rPr lang="en-US" sz="2800" dirty="0">
                <a:latin typeface="Berlin Sans FB" panose="020E0602020502020306" pitchFamily="34" charset="0"/>
              </a:rPr>
              <a:t>amount </a:t>
            </a:r>
            <a:r>
              <a:rPr lang="en-US" sz="2800" dirty="0" smtClean="0">
                <a:latin typeface="Berlin Sans FB" panose="020E0602020502020306" pitchFamily="34" charset="0"/>
              </a:rPr>
              <a:t>of </a:t>
            </a:r>
          </a:p>
          <a:p>
            <a:pPr algn="ctr"/>
            <a:r>
              <a:rPr lang="en-US" sz="2800" dirty="0" smtClean="0">
                <a:latin typeface="Berlin Sans FB" panose="020E0602020502020306" pitchFamily="34" charset="0"/>
              </a:rPr>
              <a:t>a large </a:t>
            </a:r>
            <a:r>
              <a:rPr lang="en-US" sz="2800" dirty="0">
                <a:latin typeface="Berlin Sans FB" panose="020E0602020502020306" pitchFamily="34" charset="0"/>
              </a:rPr>
              <a:t>quantity of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69851" y="5768802"/>
            <a:ext cx="1217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erlin Sans FB" panose="020E0602020502020306" pitchFamily="34" charset="0"/>
              </a:rPr>
              <a:t>several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5328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2" grpId="0"/>
      <p:bldP spid="3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1785" y="39578"/>
            <a:ext cx="42466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erlin Sans FB" panose="020E0602020502020306" pitchFamily="34" charset="0"/>
              </a:rPr>
              <a:t>How many apples?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39578"/>
            <a:ext cx="3768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erlin Sans FB" panose="020E0602020502020306" pitchFamily="34" charset="0"/>
              </a:rPr>
              <a:t>How much </a:t>
            </a:r>
            <a:r>
              <a:rPr lang="en-US" sz="4000" dirty="0" smtClean="0">
                <a:latin typeface="Berlin Sans FB" panose="020E0602020502020306" pitchFamily="34" charset="0"/>
              </a:rPr>
              <a:t>milk?</a:t>
            </a:r>
            <a:endParaRPr lang="ru-RU" sz="4000" dirty="0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5832729" y="5518658"/>
            <a:ext cx="353297" cy="17226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>
            <a:off x="2203762" y="5559134"/>
            <a:ext cx="321283" cy="1609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2277" y="3356992"/>
            <a:ext cx="62923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349496" y="6093296"/>
            <a:ext cx="1654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erlin Sans FB Demi" panose="020E0802020502020306" pitchFamily="34" charset="0"/>
              </a:rPr>
              <a:t>- not any</a:t>
            </a:r>
            <a:endParaRPr lang="ru-RU" sz="2800" dirty="0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8" y="1052736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74" b="9895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4" r="6449" b="4689"/>
          <a:stretch/>
        </p:blipFill>
        <p:spPr bwMode="auto">
          <a:xfrm>
            <a:off x="945063" y="1052736"/>
            <a:ext cx="64081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6" descr="http://www.morecoloringpages.com/coloring_pages/sm_color/apple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6408" y="3356992"/>
            <a:ext cx="6292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32396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175" y="1432396"/>
            <a:ext cx="628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58594" y1="25086" x2="58594" y2="25086"/>
                        <a14:backgroundMark x1="13672" y1="92440" x2="13672" y2="92440"/>
                        <a14:backgroundMark x1="66797" y1="97938" x2="66797" y2="979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62726" y="761349"/>
            <a:ext cx="1325816" cy="150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8">
                        <a14:foregroundMark x1="75166" y1="47876" x2="75166" y2="47876"/>
                        <a14:foregroundMark x1="48115" y1="23552" x2="48115" y2="23552"/>
                        <a14:foregroundMark x1="26608" y1="45560" x2="26608" y2="45560"/>
                        <a14:foregroundMark x1="24390" y1="50965" x2="24390" y2="50965"/>
                        <a14:foregroundMark x1="21508" y1="84749" x2="21508" y2="84749"/>
                        <a14:foregroundMark x1="76275" y1="66023" x2="76275" y2="66023"/>
                        <a14:foregroundMark x1="74723" y1="63900" x2="74723" y2="63900"/>
                        <a14:foregroundMark x1="45455" y1="93436" x2="45455" y2="93436"/>
                        <a14:foregroundMark x1="41020" y1="93436" x2="41020" y2="93436"/>
                        <a14:foregroundMark x1="33481" y1="92278" x2="33481" y2="92278"/>
                        <a14:foregroundMark x1="30820" y1="91892" x2="30820" y2="91892"/>
                        <a14:foregroundMark x1="36585" y1="92471" x2="36585" y2="92471"/>
                        <a14:foregroundMark x1="43902" y1="92278" x2="43902" y2="92278"/>
                        <a14:foregroundMark x1="50554" y1="92278" x2="50554" y2="92278"/>
                        <a14:foregroundMark x1="55876" y1="92085" x2="55876" y2="92085"/>
                        <a14:foregroundMark x1="59645" y1="91892" x2="59645" y2="91892"/>
                        <a14:foregroundMark x1="61419" y1="91313" x2="61419" y2="91313"/>
                        <a14:foregroundMark x1="62749" y1="89961" x2="62749" y2="89961"/>
                        <a14:foregroundMark x1="63415" y1="88417" x2="63415" y2="88417"/>
                        <a14:foregroundMark x1="63415" y1="88417" x2="62084" y2="88417"/>
                        <a14:foregroundMark x1="56541" y1="88803" x2="55432" y2="89382"/>
                        <a14:foregroundMark x1="52106" y1="91506" x2="52106" y2="91506"/>
                        <a14:foregroundMark x1="50333" y1="92664" x2="50333" y2="92664"/>
                        <a14:foregroundMark x1="48780" y1="93243" x2="48780" y2="93243"/>
                        <a14:foregroundMark x1="47007" y1="93243" x2="46120" y2="93822"/>
                        <a14:foregroundMark x1="45233" y1="93822" x2="44346" y2="93822"/>
                        <a14:foregroundMark x1="40798" y1="92857" x2="40798" y2="92857"/>
                        <a14:foregroundMark x1="39024" y1="92664" x2="39024" y2="92664"/>
                        <a14:foregroundMark x1="35920" y1="91892" x2="35920" y2="91892"/>
                        <a14:foregroundMark x1="32594" y1="91313" x2="32594" y2="91313"/>
                        <a14:foregroundMark x1="29268" y1="90734" x2="29268" y2="90734"/>
                        <a14:foregroundMark x1="27494" y1="90734" x2="27494" y2="90734"/>
                        <a14:foregroundMark x1="27494" y1="90734" x2="27494" y2="90734"/>
                        <a14:foregroundMark x1="35920" y1="90541" x2="35920" y2="90541"/>
                        <a14:foregroundMark x1="35920" y1="90347" x2="35920" y2="90347"/>
                        <a14:foregroundMark x1="38137" y1="90347" x2="39246" y2="90541"/>
                        <a14:foregroundMark x1="42129" y1="91120" x2="43459" y2="91313"/>
                        <a14:foregroundMark x1="44346" y1="91313" x2="45455" y2="91506"/>
                        <a14:foregroundMark x1="46563" y1="91892" x2="46563" y2="91892"/>
                        <a14:foregroundMark x1="48115" y1="91892" x2="48115" y2="91892"/>
                        <a14:foregroundMark x1="49224" y1="91506" x2="49224" y2="91506"/>
                        <a14:foregroundMark x1="50554" y1="91313" x2="51441" y2="90734"/>
                        <a14:foregroundMark x1="52328" y1="90734" x2="52328" y2="90734"/>
                        <a14:foregroundMark x1="54545" y1="89961" x2="55211" y2="89961"/>
                        <a14:foregroundMark x1="59202" y1="89768" x2="61641" y2="89382"/>
                        <a14:foregroundMark x1="65188" y1="87838" x2="65188" y2="87838"/>
                        <a14:foregroundMark x1="65188" y1="87452" x2="65188" y2="87452"/>
                        <a14:foregroundMark x1="65188" y1="88224" x2="65188" y2="88224"/>
                        <a14:foregroundMark x1="56098" y1="90347" x2="54989" y2="90541"/>
                        <a14:foregroundMark x1="50554" y1="89961" x2="49224" y2="89961"/>
                        <a14:foregroundMark x1="47450" y1="89961" x2="46563" y2="89961"/>
                        <a14:foregroundMark x1="45233" y1="89961" x2="44346" y2="89961"/>
                        <a14:foregroundMark x1="43237" y1="89961" x2="41242" y2="90154"/>
                        <a14:foregroundMark x1="39911" y1="90154" x2="39911" y2="90154"/>
                        <a14:foregroundMark x1="36807" y1="90154" x2="35255" y2="90347"/>
                        <a14:foregroundMark x1="32151" y1="90541" x2="30820" y2="91313"/>
                        <a14:foregroundMark x1="29933" y1="91120" x2="29933" y2="91120"/>
                        <a14:foregroundMark x1="29933" y1="91120" x2="29933" y2="91120"/>
                        <a14:foregroundMark x1="27273" y1="90734" x2="27273" y2="90734"/>
                        <a14:foregroundMark x1="26164" y1="90541" x2="26164" y2="90541"/>
                        <a14:foregroundMark x1="65854" y1="88417" x2="65854" y2="88417"/>
                        <a14:foregroundMark x1="54324" y1="89382" x2="54324" y2="89382"/>
                        <a14:foregroundMark x1="56098" y1="89382" x2="56098" y2="89382"/>
                        <a14:foregroundMark x1="57428" y1="89189" x2="58758" y2="89189"/>
                        <a14:foregroundMark x1="59645" y1="88803" x2="59645" y2="88803"/>
                        <a14:foregroundMark x1="60532" y1="89382" x2="60532" y2="89382"/>
                        <a14:foregroundMark x1="50776" y1="90734" x2="50776" y2="90734"/>
                        <a14:foregroundMark x1="51220" y1="89768" x2="51220" y2="89768"/>
                        <a14:foregroundMark x1="38581" y1="91313" x2="38581" y2="91313"/>
                        <a14:foregroundMark x1="35255" y1="91313" x2="34368" y2="91313"/>
                        <a14:foregroundMark x1="32151" y1="91120" x2="30820" y2="90541"/>
                        <a14:foregroundMark x1="28825" y1="89961" x2="27273" y2="89768"/>
                        <a14:foregroundMark x1="26164" y1="89768" x2="26164" y2="89768"/>
                        <a14:foregroundMark x1="25055" y1="90734" x2="25055" y2="90734"/>
                        <a14:foregroundMark x1="32816" y1="87452" x2="32816" y2="87452"/>
                        <a14:foregroundMark x1="26164" y1="83977" x2="26164" y2="83977"/>
                        <a14:foregroundMark x1="34146" y1="85135" x2="34146" y2="85135"/>
                        <a14:foregroundMark x1="36585" y1="85135" x2="38803" y2="86486"/>
                        <a14:foregroundMark x1="46563" y1="87452" x2="46563" y2="87452"/>
                        <a14:foregroundMark x1="46563" y1="87452" x2="48780" y2="87452"/>
                        <a14:foregroundMark x1="61419" y1="88610" x2="61419" y2="88610"/>
                        <a14:foregroundMark x1="69401" y1="85135" x2="69401" y2="85135"/>
                        <a14:foregroundMark x1="69401" y1="83591" x2="69401" y2="83591"/>
                        <a14:foregroundMark x1="66075" y1="83977" x2="66075" y2="83977"/>
                        <a14:foregroundMark x1="62749" y1="84556" x2="60754" y2="85135"/>
                        <a14:foregroundMark x1="53215" y1="85714" x2="53215" y2="85714"/>
                        <a14:foregroundMark x1="53215" y1="85714" x2="53215" y2="85714"/>
                        <a14:foregroundMark x1="52772" y1="85714" x2="52772" y2="85714"/>
                        <a14:foregroundMark x1="46120" y1="85714" x2="46120" y2="85714"/>
                        <a14:foregroundMark x1="42794" y1="85135" x2="42794" y2="85135"/>
                        <a14:foregroundMark x1="42794" y1="85135" x2="42794" y2="85135"/>
                        <a14:foregroundMark x1="56098" y1="86486" x2="56098" y2="86486"/>
                        <a14:foregroundMark x1="56098" y1="86486" x2="56098" y2="86486"/>
                        <a14:foregroundMark x1="45455" y1="89768" x2="45455" y2="89768"/>
                        <a14:foregroundMark x1="37472" y1="89382" x2="37472" y2="89382"/>
                        <a14:foregroundMark x1="27938" y1="85714" x2="27938" y2="85714"/>
                        <a14:foregroundMark x1="27938" y1="85135" x2="27938" y2="85135"/>
                        <a14:foregroundMark x1="37472" y1="86486" x2="37472" y2="86486"/>
                        <a14:foregroundMark x1="45455" y1="88610" x2="45455" y2="88610"/>
                        <a14:foregroundMark x1="19069" y1="84942" x2="19069" y2="84942"/>
                        <a14:foregroundMark x1="22395" y1="88417" x2="22395" y2="88417"/>
                        <a14:foregroundMark x1="70953" y1="83591" x2="70953" y2="83591"/>
                        <a14:foregroundMark x1="15078" y1="82046" x2="15078" y2="82046"/>
                        <a14:foregroundMark x1="35698" y1="88417" x2="35698" y2="88417"/>
                        <a14:foregroundMark x1="52993" y1="87838" x2="52993" y2="87838"/>
                        <a14:foregroundMark x1="57650" y1="87259" x2="57650" y2="87259"/>
                        <a14:foregroundMark x1="61641" y1="84942" x2="61641" y2="84942"/>
                        <a14:foregroundMark x1="69623" y1="83205" x2="69623" y2="83205"/>
                        <a14:foregroundMark x1="70288" y1="84363" x2="70288" y2="84363"/>
                        <a14:foregroundMark x1="60310" y1="83591" x2="60310" y2="83591"/>
                        <a14:foregroundMark x1="54989" y1="83591" x2="54989" y2="83591"/>
                        <a14:foregroundMark x1="12860" y1="47876" x2="12860" y2="47876"/>
                        <a14:foregroundMark x1="55654" y1="29344" x2="55654" y2="29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9377" y="2625555"/>
            <a:ext cx="188238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07" y="3115240"/>
            <a:ext cx="23050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www.autall.eu/WebRoot/StoreLDE/Shops/64188386/54B8/0714/4349/FB9C/51BE/C0A8/2ABB/E224/4792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>
                        <a14:foregroundMark x1="70948" y1="21160" x2="70948" y2="21160"/>
                        <a14:foregroundMark x1="76453" y1="16458" x2="76453" y2="16458"/>
                        <a14:foregroundMark x1="79664" y1="15047" x2="79664" y2="15047"/>
                        <a14:foregroundMark x1="72324" y1="20219" x2="72324" y2="20219"/>
                        <a14:foregroundMark x1="12844" y1="83072" x2="12844" y2="83072"/>
                        <a14:foregroundMark x1="14220" y1="49530" x2="14220" y2="49530"/>
                        <a14:foregroundMark x1="16514" y1="45298" x2="16514" y2="45298"/>
                        <a14:foregroundMark x1="23089" y1="40596" x2="23089" y2="40596"/>
                        <a14:foregroundMark x1="14220" y1="20219" x2="14220" y2="20219"/>
                        <a14:foregroundMark x1="66361" y1="92006" x2="66361" y2="92006"/>
                        <a14:foregroundMark x1="55810" y1="94828" x2="55810" y2="94828"/>
                        <a14:foregroundMark x1="45566" y1="95298" x2="45566" y2="95298"/>
                        <a14:foregroundMark x1="74159" y1="82602" x2="74159" y2="82602"/>
                        <a14:foregroundMark x1="75994" y1="79781" x2="75994" y2="79781"/>
                        <a14:backgroundMark x1="71407" y1="40596" x2="71407" y2="40596"/>
                        <a14:backgroundMark x1="79205" y1="38245" x2="79205" y2="38245"/>
                        <a14:backgroundMark x1="74618" y1="33072" x2="74618" y2="33072"/>
                        <a14:backgroundMark x1="77829" y1="28840" x2="83333" y2="32132"/>
                        <a14:backgroundMark x1="83333" y1="32602" x2="83333" y2="32602"/>
                        <a14:backgroundMark x1="80122" y1="23668" x2="80122" y2="23668"/>
                        <a14:backgroundMark x1="44648" y1="31191" x2="44648" y2="31191"/>
                        <a14:backgroundMark x1="46024" y1="27900" x2="46024" y2="27900"/>
                        <a14:backgroundMark x1="46483" y1="25078" x2="46483" y2="25078"/>
                        <a14:backgroundMark x1="46942" y1="22100" x2="46942" y2="22100"/>
                        <a14:backgroundMark x1="47401" y1="21630" x2="47401" y2="21630"/>
                        <a14:backgroundMark x1="23547" y1="13166" x2="23547" y2="13166"/>
                        <a14:backgroundMark x1="23547" y1="13166" x2="23547" y2="13166"/>
                        <a14:backgroundMark x1="24465" y1="13166" x2="24465" y2="13166"/>
                        <a14:backgroundMark x1="31804" y1="17868" x2="31804" y2="17868"/>
                        <a14:backgroundMark x1="35474" y1="19279" x2="35474" y2="19279"/>
                        <a14:backgroundMark x1="37309" y1="30251" x2="39144" y2="39185"/>
                        <a14:backgroundMark x1="39144" y1="41536" x2="39602" y2="52821"/>
                        <a14:backgroundMark x1="39602" y1="58934" x2="39602" y2="63323"/>
                        <a14:backgroundMark x1="39602" y1="63323" x2="39602" y2="63323"/>
                        <a14:backgroundMark x1="39602" y1="63323" x2="39602" y2="63323"/>
                        <a14:backgroundMark x1="39144" y1="63323" x2="39144" y2="63323"/>
                        <a14:backgroundMark x1="65443" y1="48119" x2="65443" y2="48119"/>
                        <a14:backgroundMark x1="64526" y1="61755" x2="64526" y2="61755"/>
                        <a14:backgroundMark x1="64526" y1="67085" x2="64526" y2="68495"/>
                        <a14:backgroundMark x1="64526" y1="68966" x2="64526" y2="68966"/>
                        <a14:backgroundMark x1="42813" y1="89185" x2="42813" y2="89185"/>
                        <a14:backgroundMark x1="48318" y1="88715" x2="48318" y2="88715"/>
                        <a14:backgroundMark x1="53517" y1="88715" x2="55352" y2="88715"/>
                        <a14:backgroundMark x1="58104" y1="88715" x2="58104" y2="88715"/>
                        <a14:backgroundMark x1="59021" y1="88715" x2="59021" y2="88715"/>
                        <a14:backgroundMark x1="56728" y1="90125" x2="56728" y2="90125"/>
                        <a14:backgroundMark x1="49235" y1="89185" x2="49235" y2="89185"/>
                        <a14:backgroundMark x1="44190" y1="84953" x2="44190" y2="84953"/>
                        <a14:backgroundMark x1="39602" y1="85893" x2="39602" y2="85893"/>
                        <a14:backgroundMark x1="39602" y1="85893" x2="39602" y2="85893"/>
                        <a14:backgroundMark x1="38226" y1="85893" x2="38226" y2="85893"/>
                        <a14:backgroundMark x1="36391" y1="85893" x2="36391" y2="85893"/>
                        <a14:backgroundMark x1="34098" y1="85423" x2="32263" y2="85423"/>
                        <a14:backgroundMark x1="31804" y1="85423" x2="31804" y2="85423"/>
                        <a14:backgroundMark x1="28135" y1="88715" x2="28135" y2="88715"/>
                        <a14:backgroundMark x1="24924" y1="87774" x2="24924" y2="87774"/>
                        <a14:backgroundMark x1="10092" y1="66614" x2="10092" y2="66614"/>
                        <a14:backgroundMark x1="12844" y1="74608" x2="12844" y2="74608"/>
                        <a14:backgroundMark x1="18960" y1="18809" x2="18960" y2="18809"/>
                        <a14:backgroundMark x1="76453" y1="72727" x2="76453" y2="72727"/>
                        <a14:backgroundMark x1="12385" y1="61755" x2="12385" y2="617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549" y="4882831"/>
            <a:ext cx="1833123" cy="178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11881" y="3219113"/>
            <a:ext cx="1024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Berlin Sans FB" panose="020E0602020502020306" pitchFamily="34" charset="0"/>
              </a:rPr>
              <a:t>little</a:t>
            </a:r>
            <a:endParaRPr lang="ru-RU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869" y="1231343"/>
            <a:ext cx="1547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86020" y="1310635"/>
            <a:ext cx="12522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Berlin Sans FB" panose="020E0602020502020306" pitchFamily="34" charset="0"/>
              </a:rPr>
              <a:t>a few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08891" y="3430741"/>
            <a:ext cx="8803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Berlin Sans FB" panose="020E0602020502020306" pitchFamily="34" charset="0"/>
              </a:rPr>
              <a:t>few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3656" y="4139464"/>
            <a:ext cx="2303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Berlin Sans FB" panose="020E0602020502020306" pitchFamily="34" charset="0"/>
              </a:rPr>
              <a:t>a couple of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3542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756026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some, any, much, many, a lot of, lots of, </a:t>
            </a:r>
          </a:p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few, a few, little, a little,</a:t>
            </a:r>
          </a:p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a couple of, a great/good deal of, </a:t>
            </a:r>
          </a:p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a </a:t>
            </a:r>
            <a:r>
              <a:rPr lang="en-US" sz="3600" dirty="0">
                <a:latin typeface="Berlin Sans FB" panose="020E0602020502020306" pitchFamily="34" charset="0"/>
              </a:rPr>
              <a:t>great/good </a:t>
            </a:r>
            <a:r>
              <a:rPr lang="en-US" sz="3600" dirty="0" smtClean="0">
                <a:latin typeface="Berlin Sans FB" panose="020E0602020502020306" pitchFamily="34" charset="0"/>
              </a:rPr>
              <a:t>number of, </a:t>
            </a:r>
          </a:p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plenty of, hardly any,</a:t>
            </a:r>
          </a:p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a large/small amount of</a:t>
            </a:r>
            <a:r>
              <a:rPr lang="en-US" sz="3600" dirty="0">
                <a:latin typeface="Berlin Sans FB" panose="020E0602020502020306" pitchFamily="34" charset="0"/>
              </a:rPr>
              <a:t>, </a:t>
            </a:r>
            <a:endParaRPr lang="en-US" sz="3600" dirty="0" smtClean="0">
              <a:latin typeface="Berlin Sans FB" panose="020E0602020502020306" pitchFamily="34" charset="0"/>
            </a:endParaRPr>
          </a:p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a large/small quantity </a:t>
            </a:r>
            <a:r>
              <a:rPr lang="en-US" sz="3600" dirty="0">
                <a:latin typeface="Berlin Sans FB" panose="020E0602020502020306" pitchFamily="34" charset="0"/>
              </a:rPr>
              <a:t>of</a:t>
            </a:r>
            <a:endParaRPr lang="en-US" sz="3600" dirty="0" smtClean="0">
              <a:latin typeface="Berlin Sans FB" panose="020E0602020502020306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366708"/>
              </p:ext>
            </p:extLst>
          </p:nvPr>
        </p:nvGraphicFramePr>
        <p:xfrm>
          <a:off x="539553" y="332656"/>
          <a:ext cx="8424936" cy="247115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448271"/>
                <a:gridCol w="3024336"/>
                <a:gridCol w="2952329"/>
              </a:tblGrid>
              <a:tr h="1008112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Countable</a:t>
                      </a:r>
                      <a:endParaRPr lang="ru-RU" sz="3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Countable </a:t>
                      </a: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&amp;</a:t>
                      </a:r>
                      <a:endParaRPr kumimoji="0" lang="ru-RU" sz="36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Uncountable</a:t>
                      </a:r>
                      <a:endParaRPr kumimoji="0" lang="ru-RU" sz="36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Uncountable</a:t>
                      </a:r>
                      <a:endParaRPr lang="ru-RU" sz="36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5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2238" y="4149080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a large/small amount of</a:t>
            </a:r>
            <a:r>
              <a:rPr lang="en-US" sz="3600" dirty="0">
                <a:latin typeface="Berlin Sans FB" panose="020E0602020502020306" pitchFamily="34" charset="0"/>
              </a:rPr>
              <a:t>, </a:t>
            </a:r>
            <a:endParaRPr lang="en-US" sz="3600" dirty="0" smtClean="0">
              <a:latin typeface="Berlin Sans FB" panose="020E0602020502020306" pitchFamily="34" charset="0"/>
            </a:endParaRPr>
          </a:p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a large/small quantity </a:t>
            </a:r>
            <a:r>
              <a:rPr lang="en-US" sz="3600" dirty="0">
                <a:latin typeface="Berlin Sans FB" panose="020E0602020502020306" pitchFamily="34" charset="0"/>
              </a:rPr>
              <a:t>of</a:t>
            </a:r>
            <a:endParaRPr lang="en-US" sz="3600" dirty="0" smtClean="0">
              <a:latin typeface="Berlin Sans FB" panose="020E0602020502020306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293248"/>
              </p:ext>
            </p:extLst>
          </p:nvPr>
        </p:nvGraphicFramePr>
        <p:xfrm>
          <a:off x="300250" y="116632"/>
          <a:ext cx="8424936" cy="6492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448271"/>
                <a:gridCol w="3024336"/>
                <a:gridCol w="2952329"/>
              </a:tblGrid>
              <a:tr h="1008112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Countable</a:t>
                      </a:r>
                      <a:endParaRPr lang="ru-RU" sz="3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Countable </a:t>
                      </a:r>
                      <a:r>
                        <a:rPr kumimoji="0" lang="en-US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&amp;</a:t>
                      </a:r>
                      <a:endParaRPr kumimoji="0" lang="ru-RU" sz="36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Uncountable</a:t>
                      </a:r>
                      <a:endParaRPr kumimoji="0" lang="ru-RU" sz="36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Uncountable</a:t>
                      </a:r>
                      <a:endParaRPr lang="ru-RU" sz="36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Berlin Sans FB" panose="020E0602020502020306" pitchFamily="34" charset="0"/>
                        </a:rPr>
                        <a:t>many,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a great/good number of, </a:t>
                      </a:r>
                    </a:p>
                    <a:p>
                      <a:pPr algn="ctr"/>
                      <a:r>
                        <a:rPr lang="en-US" sz="3600" dirty="0" smtClean="0">
                          <a:latin typeface="Berlin Sans FB" panose="020E0602020502020306" pitchFamily="34" charset="0"/>
                        </a:rPr>
                        <a:t>a few,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latin typeface="Berlin Sans FB" panose="020E0602020502020306" pitchFamily="34" charset="0"/>
                        </a:rPr>
                        <a:t>several,</a:t>
                      </a:r>
                    </a:p>
                    <a:p>
                      <a:pPr algn="ctr"/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a couple of,</a:t>
                      </a:r>
                    </a:p>
                    <a:p>
                      <a:pPr algn="ctr"/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3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a lot of, lots of,</a:t>
                      </a:r>
                    </a:p>
                    <a:p>
                      <a:pPr algn="ctr"/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plenty of, </a:t>
                      </a:r>
                    </a:p>
                    <a:p>
                      <a:pPr algn="ctr"/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  some, any,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Berlin Sans FB" panose="020E0602020502020306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Berlin Sans FB" panose="020E0602020502020306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Berlin Sans FB" panose="020E0602020502020306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hardly,</a:t>
                      </a:r>
                    </a:p>
                    <a:p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      </a:t>
                      </a:r>
                    </a:p>
                    <a:p>
                      <a:pPr algn="ctr"/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not any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much,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a great/good deal of,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a large/small amount of,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a large/small quantity of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a little,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erlin Sans FB" panose="020E0602020502020306" pitchFamily="34" charset="0"/>
                          <a:ea typeface="+mn-ea"/>
                          <a:cs typeface="+mn-cs"/>
                        </a:rPr>
                        <a:t>little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71" y="5403494"/>
            <a:ext cx="1335087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53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17693"/>
            <a:ext cx="89644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1)There </a:t>
            </a:r>
            <a:r>
              <a:rPr lang="en-US" sz="3600" dirty="0"/>
              <a:t>is  </a:t>
            </a:r>
            <a:r>
              <a:rPr lang="ru-RU" sz="3600" dirty="0" smtClean="0"/>
              <a:t>_________</a:t>
            </a:r>
            <a:r>
              <a:rPr lang="en-US" sz="3600" dirty="0" smtClean="0"/>
              <a:t>  tea  </a:t>
            </a:r>
            <a:r>
              <a:rPr lang="en-US" sz="3600" dirty="0"/>
              <a:t>in  the  </a:t>
            </a:r>
            <a:r>
              <a:rPr lang="en-US" sz="3600" dirty="0" smtClean="0"/>
              <a:t>cups.</a:t>
            </a:r>
            <a:endParaRPr lang="en-US" sz="3600" dirty="0"/>
          </a:p>
          <a:p>
            <a:r>
              <a:rPr lang="en-US" sz="3600" dirty="0" smtClean="0"/>
              <a:t>2)There  </a:t>
            </a:r>
            <a:r>
              <a:rPr lang="en-US" sz="3600" dirty="0"/>
              <a:t>are  </a:t>
            </a:r>
            <a:r>
              <a:rPr lang="ru-RU" sz="3600" dirty="0" smtClean="0"/>
              <a:t>___</a:t>
            </a:r>
            <a:r>
              <a:rPr lang="en-US" sz="3600" dirty="0" smtClean="0"/>
              <a:t>__  </a:t>
            </a:r>
            <a:r>
              <a:rPr lang="en-US" sz="3600" dirty="0"/>
              <a:t>newspapers  on  the  table.</a:t>
            </a:r>
          </a:p>
          <a:p>
            <a:r>
              <a:rPr lang="en-US" sz="3600" dirty="0" smtClean="0"/>
              <a:t>3)She  </a:t>
            </a:r>
            <a:r>
              <a:rPr lang="en-US" sz="3600" dirty="0"/>
              <a:t>has  got  </a:t>
            </a:r>
            <a:r>
              <a:rPr lang="ru-RU" sz="3600" dirty="0" smtClean="0"/>
              <a:t>_________</a:t>
            </a:r>
            <a:r>
              <a:rPr lang="en-US" sz="3600" dirty="0" smtClean="0"/>
              <a:t>  homework.</a:t>
            </a:r>
            <a:endParaRPr lang="en-US" sz="3600" dirty="0"/>
          </a:p>
          <a:p>
            <a:r>
              <a:rPr lang="en-US" sz="3600" dirty="0" smtClean="0"/>
              <a:t>4)There  isn’t______ </a:t>
            </a:r>
            <a:r>
              <a:rPr lang="en-US" sz="3600" dirty="0"/>
              <a:t>coffee  in  the  cup.</a:t>
            </a:r>
          </a:p>
          <a:p>
            <a:r>
              <a:rPr lang="en-US" sz="3600" dirty="0" smtClean="0"/>
              <a:t>5)Give  </a:t>
            </a:r>
            <a:r>
              <a:rPr lang="en-US" sz="3600" dirty="0"/>
              <a:t>me  </a:t>
            </a:r>
            <a:r>
              <a:rPr lang="en-US" sz="3600" dirty="0" smtClean="0"/>
              <a:t>_________ </a:t>
            </a:r>
            <a:r>
              <a:rPr lang="en-US" sz="3600" dirty="0"/>
              <a:t>bread.</a:t>
            </a:r>
          </a:p>
          <a:p>
            <a:r>
              <a:rPr lang="en-US" sz="3600" dirty="0" smtClean="0"/>
              <a:t>6)There  </a:t>
            </a:r>
            <a:r>
              <a:rPr lang="en-US" sz="3600" dirty="0"/>
              <a:t>are  </a:t>
            </a:r>
            <a:r>
              <a:rPr lang="en-US" sz="3600" dirty="0" smtClean="0"/>
              <a:t>______trees  </a:t>
            </a:r>
            <a:r>
              <a:rPr lang="en-US" sz="3600" dirty="0"/>
              <a:t>in  the  garden.</a:t>
            </a:r>
          </a:p>
          <a:p>
            <a:r>
              <a:rPr lang="en-US" sz="3600" dirty="0" smtClean="0"/>
              <a:t>7)There  </a:t>
            </a:r>
            <a:r>
              <a:rPr lang="en-US" sz="3600" dirty="0"/>
              <a:t>are </a:t>
            </a:r>
            <a:r>
              <a:rPr lang="en-US" sz="3600" dirty="0" smtClean="0"/>
              <a:t>_____ cheese sandwiches table</a:t>
            </a:r>
            <a:r>
              <a:rPr lang="en-US" sz="3600" dirty="0"/>
              <a:t>.</a:t>
            </a:r>
          </a:p>
          <a:p>
            <a:r>
              <a:rPr lang="en-US" sz="3600" dirty="0" smtClean="0"/>
              <a:t>8)There  aren’t _____  </a:t>
            </a:r>
            <a:r>
              <a:rPr lang="en-US" sz="3600" dirty="0"/>
              <a:t>boys  in  the  yard.</a:t>
            </a:r>
          </a:p>
          <a:p>
            <a:r>
              <a:rPr lang="en-US" sz="3600" dirty="0" smtClean="0"/>
              <a:t>9)____ </a:t>
            </a:r>
            <a:r>
              <a:rPr lang="en-US" sz="3600" dirty="0"/>
              <a:t>pupils  were  late  for  </a:t>
            </a:r>
            <a:r>
              <a:rPr lang="en-US" sz="3600" dirty="0" smtClean="0"/>
              <a:t>school.</a:t>
            </a:r>
            <a:endParaRPr lang="en-US" sz="3600" dirty="0"/>
          </a:p>
          <a:p>
            <a:r>
              <a:rPr lang="en-US" sz="3600" dirty="0" smtClean="0"/>
              <a:t>We  </a:t>
            </a:r>
            <a:r>
              <a:rPr lang="en-US" sz="3600" dirty="0"/>
              <a:t>had  </a:t>
            </a:r>
            <a:r>
              <a:rPr lang="en-US" sz="3600" dirty="0" smtClean="0"/>
              <a:t>___________ </a:t>
            </a:r>
            <a:r>
              <a:rPr lang="en-US" sz="3600" dirty="0"/>
              <a:t>problems.</a:t>
            </a:r>
          </a:p>
        </p:txBody>
      </p:sp>
    </p:spTree>
    <p:extLst>
      <p:ext uri="{BB962C8B-B14F-4D97-AF65-F5344CB8AC3E}">
        <p14:creationId xmlns:p14="http://schemas.microsoft.com/office/powerpoint/2010/main" val="37748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47031"/>
            <a:ext cx="5036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gency FB" panose="020B0503020202020204" pitchFamily="34" charset="0"/>
              </a:rPr>
              <a:t>1) There are too </a:t>
            </a:r>
            <a:r>
              <a:rPr lang="en-US" sz="2800" u="sng" dirty="0" smtClean="0">
                <a:latin typeface="Agency FB" panose="020B0503020202020204" pitchFamily="34" charset="0"/>
              </a:rPr>
              <a:t>many\much</a:t>
            </a:r>
            <a:r>
              <a:rPr lang="en-US" sz="2800" dirty="0" smtClean="0">
                <a:latin typeface="Agency FB" panose="020B0503020202020204" pitchFamily="34" charset="0"/>
              </a:rPr>
              <a:t> guards here.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348880"/>
            <a:ext cx="867897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gency FB" panose="020B0503020202020204" pitchFamily="34" charset="0"/>
              </a:rPr>
              <a:t>2) The tornado caused a </a:t>
            </a:r>
            <a:r>
              <a:rPr lang="en-US" sz="2800" u="sng" dirty="0" smtClean="0">
                <a:latin typeface="Agency FB" panose="020B0503020202020204" pitchFamily="34" charset="0"/>
              </a:rPr>
              <a:t>couple\great deal </a:t>
            </a:r>
            <a:r>
              <a:rPr lang="en-US" sz="2800" dirty="0" smtClean="0">
                <a:latin typeface="Agency FB" panose="020B0503020202020204" pitchFamily="34" charset="0"/>
              </a:rPr>
              <a:t>of damage. </a:t>
            </a:r>
          </a:p>
          <a:p>
            <a:r>
              <a:rPr lang="en-US" sz="2800" dirty="0" smtClean="0">
                <a:latin typeface="Agency FB" panose="020B0503020202020204" pitchFamily="34" charset="0"/>
              </a:rPr>
              <a:t>3) </a:t>
            </a:r>
            <a:r>
              <a:rPr lang="en-US" sz="2800" u="sng" dirty="0" smtClean="0">
                <a:latin typeface="Agency FB" panose="020B0503020202020204" pitchFamily="34" charset="0"/>
              </a:rPr>
              <a:t>Much\Some</a:t>
            </a:r>
            <a:r>
              <a:rPr lang="en-US" sz="2800" dirty="0" smtClean="0">
                <a:latin typeface="Agency FB" panose="020B0503020202020204" pitchFamily="34" charset="0"/>
              </a:rPr>
              <a:t> experts try to find the reason.</a:t>
            </a:r>
          </a:p>
          <a:p>
            <a:r>
              <a:rPr lang="en-US" sz="2800" dirty="0" smtClean="0">
                <a:latin typeface="Agency FB" panose="020B0503020202020204" pitchFamily="34" charset="0"/>
              </a:rPr>
              <a:t>4) Japan will need </a:t>
            </a:r>
            <a:r>
              <a:rPr lang="en-US" sz="2800" u="sng" dirty="0" smtClean="0">
                <a:latin typeface="Agency FB" panose="020B0503020202020204" pitchFamily="34" charset="0"/>
              </a:rPr>
              <a:t>several\a great deal of </a:t>
            </a:r>
            <a:r>
              <a:rPr lang="en-US" sz="2800" dirty="0" smtClean="0">
                <a:latin typeface="Agency FB" panose="020B0503020202020204" pitchFamily="34" charset="0"/>
              </a:rPr>
              <a:t>time to recover from  a tragedy.</a:t>
            </a:r>
          </a:p>
          <a:p>
            <a:r>
              <a:rPr lang="en-US" sz="2800" dirty="0" smtClean="0">
                <a:latin typeface="Agency FB" panose="020B0503020202020204" pitchFamily="34" charset="0"/>
              </a:rPr>
              <a:t>5) In Tokyo </a:t>
            </a:r>
            <a:r>
              <a:rPr lang="en-US" sz="2800" u="sng" dirty="0" smtClean="0">
                <a:latin typeface="Agency FB" panose="020B0503020202020204" pitchFamily="34" charset="0"/>
              </a:rPr>
              <a:t>much\many</a:t>
            </a:r>
            <a:r>
              <a:rPr lang="en-US" sz="2800" dirty="0" smtClean="0">
                <a:latin typeface="Agency FB" panose="020B0503020202020204" pitchFamily="34" charset="0"/>
              </a:rPr>
              <a:t> office workers ran out onto the streets. </a:t>
            </a:r>
          </a:p>
          <a:p>
            <a:r>
              <a:rPr lang="en-US" sz="2800" dirty="0" smtClean="0">
                <a:latin typeface="Agency FB" panose="020B0503020202020204" pitchFamily="34" charset="0"/>
              </a:rPr>
              <a:t>6) By this time, </a:t>
            </a:r>
            <a:r>
              <a:rPr lang="en-US" sz="2800" u="sng" dirty="0">
                <a:solidFill>
                  <a:srgbClr val="000000"/>
                </a:solidFill>
                <a:latin typeface="Agency FB" panose="020B0503020202020204" pitchFamily="34" charset="0"/>
              </a:rPr>
              <a:t>a </a:t>
            </a:r>
            <a:r>
              <a:rPr lang="en-US" sz="2800" u="sng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large </a:t>
            </a:r>
            <a:r>
              <a:rPr lang="en-US" sz="2800" u="sng" dirty="0">
                <a:solidFill>
                  <a:srgbClr val="000000"/>
                </a:solidFill>
                <a:latin typeface="Agency FB" panose="020B0503020202020204" pitchFamily="34" charset="0"/>
              </a:rPr>
              <a:t>amount </a:t>
            </a:r>
            <a:r>
              <a:rPr lang="en-US" sz="2800" u="sng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of\many </a:t>
            </a:r>
            <a:r>
              <a:rPr lang="en-US" sz="2800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areas were without electricity.</a:t>
            </a:r>
          </a:p>
          <a:p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404664"/>
            <a:ext cx="41729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gency FB" panose="020B0503020202020204" pitchFamily="34" charset="0"/>
              </a:rPr>
              <a:t>Find the right answer :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5372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546</TotalTime>
  <Words>419</Words>
  <Application>Microsoft Office PowerPoint</Application>
  <PresentationFormat>Экран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Oleg</cp:lastModifiedBy>
  <cp:revision>54</cp:revision>
  <dcterms:created xsi:type="dcterms:W3CDTF">2016-09-27T19:41:19Z</dcterms:created>
  <dcterms:modified xsi:type="dcterms:W3CDTF">2019-01-12T14:23:22Z</dcterms:modified>
</cp:coreProperties>
</file>