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9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37" d="100"/>
          <a:sy n="37" d="100"/>
        </p:scale>
        <p:origin x="-99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936A78-9347-4156-9AE6-C4F36F90F3F9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DDD5F5-3972-43A6-BB3F-0493404A24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"/>
            <a:ext cx="8458200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Широкая масленица</a:t>
            </a:r>
            <a:endParaRPr lang="ru-RU" sz="6000" dirty="0"/>
          </a:p>
        </p:txBody>
      </p:sp>
      <p:pic>
        <p:nvPicPr>
          <p:cNvPr id="35842" name="Picture 2" descr="http://moikompas.ru/img/compas/2009-01-26/pancakeweek/35453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7344816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ЛАКОМКА</a:t>
            </a:r>
            <a:endParaRPr lang="ru-RU" dirty="0"/>
          </a:p>
        </p:txBody>
      </p:sp>
      <p:pic>
        <p:nvPicPr>
          <p:cNvPr id="4" name="Содержимое 3" descr="http://stat16.privet.ru/lr/0b0931ed473c3d466b4b9d8b6df874f6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75656" y="1484784"/>
            <a:ext cx="6120680" cy="487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4-ый день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 Едва </a:t>
            </a:r>
            <a:r>
              <a:rPr lang="ru-RU" b="1" dirty="0"/>
              <a:t>все приходят в себя после визита к тёще, как наступает четвёртый день — </a:t>
            </a:r>
            <a:r>
              <a:rPr lang="ru-RU" sz="3800" b="1" dirty="0">
                <a:solidFill>
                  <a:srgbClr val="FF0000"/>
                </a:solidFill>
              </a:rPr>
              <a:t>широкий четверг</a:t>
            </a:r>
            <a:r>
              <a:rPr lang="ru-RU" b="1" dirty="0"/>
              <a:t>. Вот когда начинается настоящий разгул! Возят чучело на колесе, катаются, песни поют, начинают колядовать. Особенно дети. В Москве теперь уж точно по домам не пойдёшь: никто дверь не откроет. Но в деревнях нет-нет, да и услышишь детские голоса: «</a:t>
            </a:r>
            <a:r>
              <a:rPr lang="ru-RU" b="1" dirty="0" err="1"/>
              <a:t>Трынцы-брынцы</a:t>
            </a:r>
            <a:r>
              <a:rPr lang="ru-RU" b="1" dirty="0"/>
              <a:t>, пеките </a:t>
            </a:r>
            <a:r>
              <a:rPr lang="ru-RU" b="1" dirty="0" err="1"/>
              <a:t>блинцы</a:t>
            </a:r>
            <a:r>
              <a:rPr lang="ru-RU" b="1" dirty="0"/>
              <a:t>! Мажьте масленее, будет вкуснее! </a:t>
            </a:r>
            <a:r>
              <a:rPr lang="ru-RU" b="1" dirty="0" err="1"/>
              <a:t>Трын-трынца</a:t>
            </a:r>
            <a:r>
              <a:rPr lang="ru-RU" b="1" dirty="0"/>
              <a:t>, подайте </a:t>
            </a:r>
            <a:r>
              <a:rPr lang="ru-RU" b="1" dirty="0" err="1"/>
              <a:t>блинца</a:t>
            </a:r>
            <a:r>
              <a:rPr lang="ru-RU" b="1" dirty="0"/>
              <a:t>!» </a:t>
            </a:r>
            <a:r>
              <a:rPr lang="ru-RU" b="1" dirty="0" err="1"/>
              <a:t>Гостевания</a:t>
            </a:r>
            <a:r>
              <a:rPr lang="ru-RU" b="1" dirty="0"/>
              <a:t> продолжаются — с подарками, с хмелем, ведь не все коту </a:t>
            </a:r>
            <a:r>
              <a:rPr lang="ru-RU" b="1" dirty="0" err="1"/>
              <a:t>Масленица,надо</a:t>
            </a:r>
            <a:r>
              <a:rPr lang="ru-RU" b="1" dirty="0"/>
              <a:t> успеть нагуляться перед Великим постом.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ШИРОКИЙ ЧЕТВЕРГ</a:t>
            </a:r>
            <a:endParaRPr lang="ru-RU" dirty="0"/>
          </a:p>
        </p:txBody>
      </p:sp>
      <p:pic>
        <p:nvPicPr>
          <p:cNvPr id="4" name="Содержимое 3" descr="http://stat16.privet.ru/lr/0b090eb9d46aeb5a94f2f337a0648b3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95475" y="1726406"/>
            <a:ext cx="55054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5-ый день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   Пятница называется выразительно — </a:t>
            </a:r>
            <a:r>
              <a:rPr lang="ru-RU" sz="3900" b="1" dirty="0" smtClean="0">
                <a:solidFill>
                  <a:srgbClr val="FF0000"/>
                </a:solidFill>
              </a:rPr>
              <a:t>тёщины вечерки</a:t>
            </a:r>
            <a:r>
              <a:rPr lang="ru-RU" b="1" dirty="0" smtClean="0"/>
              <a:t>. Теперь уж зять тёщу блинами угощает. Да не просто если та зайдёт, а с предварительным приглашением. Чем сильнее зазывал зять тёщу, тем больше оказывал ей почёта. Говорят, «у тёщи зятёк —любимый сынок». Вот он и доказывает, что так и есть. А чтобы тёще приятнее было, заодно приглашалась вся мыслимая родня: пусть посмотрит, как зять тёщу привечает.</a:t>
            </a: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ТЕЩИНЫ ВЕЧЕРИНКИ</a:t>
            </a:r>
            <a:endParaRPr lang="ru-RU" dirty="0"/>
          </a:p>
        </p:txBody>
      </p:sp>
      <p:pic>
        <p:nvPicPr>
          <p:cNvPr id="4" name="Содержимое 3" descr="http://stat16.privet.ru/lr/0b094e7a678757fd61cd0d9e8c0058ce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27784" y="1665312"/>
            <a:ext cx="383953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6–ой день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Суббота этой разгульной недели — </a:t>
            </a:r>
            <a:r>
              <a:rPr lang="ru-RU" sz="3600" b="1" dirty="0" err="1" smtClean="0">
                <a:solidFill>
                  <a:srgbClr val="FF0000"/>
                </a:solidFill>
              </a:rPr>
              <a:t>золовкины</a:t>
            </a:r>
            <a:r>
              <a:rPr lang="ru-RU" sz="3600" b="1" dirty="0" smtClean="0">
                <a:solidFill>
                  <a:srgbClr val="FF0000"/>
                </a:solidFill>
              </a:rPr>
              <a:t> посиделки</a:t>
            </a:r>
            <a:r>
              <a:rPr lang="ru-RU" b="1" dirty="0" smtClean="0"/>
              <a:t>: невестка дарит золовкам подарки. Этот день был всегда шумным, с ряжеными, играми, любимыми русскими забавами: катанием с гор на салазках, катание на лошадях.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ЗОЛОВКИНЫ ПОСИДЕЛКИ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Кустодиев Б.М.&lt;br /&gt;Масленица (Масленичное катание).&lt;br /&gt;&lt;br /&gt;1919&lt;br /&gt;Холст, масло. 71x98 см&lt;br /&gt;Музей-квартира И.И.Бродского, Санкт-Петербург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7266384" cy="477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7-ой день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И вот завершающий день — </a:t>
            </a:r>
            <a:r>
              <a:rPr lang="ru-RU" sz="3600" b="1" dirty="0" smtClean="0">
                <a:solidFill>
                  <a:srgbClr val="FF0000"/>
                </a:solidFill>
              </a:rPr>
              <a:t>прощёное воскресенье</a:t>
            </a:r>
            <a:r>
              <a:rPr lang="ru-RU" b="1" dirty="0" smtClean="0"/>
              <a:t>, </a:t>
            </a:r>
            <a:r>
              <a:rPr lang="ru-RU" b="1" dirty="0" err="1" smtClean="0"/>
              <a:t>проводы,целовальник</a:t>
            </a:r>
            <a:r>
              <a:rPr lang="ru-RU" b="1" dirty="0" smtClean="0"/>
              <a:t>. Все названия верны, все ясны. Заканчивается гулянье, нет больше обжорства, похмелья. Сжигаются последние чучела, чтобы зиму в весну не перетягивать. С той же целью на ледяных горках разводят костры — лёд растопить, холод уничтожить.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ПРОЩЕННОЕ ВОСКРЕСЕНЬЕ</a:t>
            </a:r>
            <a:endParaRPr lang="ru-RU" dirty="0"/>
          </a:p>
        </p:txBody>
      </p:sp>
      <p:pic>
        <p:nvPicPr>
          <p:cNvPr id="4" name="Содержимое 3" descr="http://stat16.privet.ru/lr/0b09e27ed289eb1fe124bfc877d1a32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31640" y="1556792"/>
            <a:ext cx="6678116" cy="454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ПРОЩЕННОЕ ВОСКРЕСЕНЬЕ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Это день очищения, день подготовки к посту. «Прости меня, если виноват». — «И ты меня прости». — «Бог простит». Прощение сопровождалось взаимными поклонами и поцелуями. Сначала просят прощения младшие у старших. Молодожёны обязательно приезжают к тестю с тёщей, к свёкру со свекровью, привозят подарки. Кумовьёв тоже надо одарить. Крестники навещают крестных.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96274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Масленица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Древний славянский </a:t>
            </a:r>
            <a:r>
              <a:rPr lang="ru-RU" b="1" dirty="0"/>
              <a:t>праздник, доставшийся нам в наследство от языческой культуры. Она справляется за семь недель до Пасхи и приходится на период с конца февраля до начала марта. Это —весёлые проводы зимы, озарённые радостным ожиданием близкого </a:t>
            </a:r>
            <a:r>
              <a:rPr lang="ru-RU" b="1" dirty="0" smtClean="0"/>
              <a:t> обновления </a:t>
            </a:r>
            <a:r>
              <a:rPr lang="ru-RU" b="1" dirty="0"/>
              <a:t>природы.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stat16.privet.ru/lr/0b09531dc05449d9924f66c4264031d3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55776" y="1196752"/>
            <a:ext cx="384175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Масленица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У масленичного костра собиралось всегда много народу, было весело, звучало много песен. С Масленицей прощались и в шутку и всерьёз. Подбрасывая солому в огонь, молодёжь вела себя более бурно и выкрикивала: — Убирайся вон, рваная старуха, грязная! Убирайся вон, пока цела!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tat16.privet.ru/lr/0b097e7d7406234d07b433c09a7b6835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15616" y="1052736"/>
            <a:ext cx="6750670" cy="474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908720"/>
            <a:ext cx="8686800" cy="3744416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Губарева Ю. В.</a:t>
            </a:r>
            <a:br>
              <a:rPr lang="ru-RU" dirty="0" smtClean="0"/>
            </a:br>
            <a:r>
              <a:rPr lang="ru-RU" dirty="0" smtClean="0"/>
              <a:t> МБДОУ Детский сад № 5 г. Алейска</a:t>
            </a:r>
            <a:br>
              <a:rPr lang="ru-RU" dirty="0" smtClean="0"/>
            </a:br>
            <a:r>
              <a:rPr lang="ru-RU" dirty="0" smtClean="0"/>
              <a:t>Алтайского края.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Блины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1484784"/>
            <a:ext cx="4067944" cy="4597971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/>
              <a:t>     Даже </a:t>
            </a:r>
            <a:r>
              <a:rPr lang="ru-RU" b="1" dirty="0"/>
              <a:t>блины, непременный атрибут масленицы, имели ритуальное значение: круглые, румяные, горячие</a:t>
            </a:r>
            <a:r>
              <a:rPr lang="ru-RU" b="1" dirty="0" smtClean="0"/>
              <a:t>, они </a:t>
            </a:r>
            <a:r>
              <a:rPr lang="ru-RU" b="1" dirty="0"/>
              <a:t>являли собой символ солнца, которое все ярче разгоралось</a:t>
            </a:r>
            <a:r>
              <a:rPr lang="ru-RU" b="1" dirty="0" smtClean="0"/>
              <a:t>, удлиняя </a:t>
            </a:r>
            <a:r>
              <a:rPr lang="ru-RU" b="1" dirty="0"/>
              <a:t>дни.</a:t>
            </a:r>
            <a:endParaRPr lang="ru-RU" dirty="0"/>
          </a:p>
        </p:txBody>
      </p:sp>
      <p:pic>
        <p:nvPicPr>
          <p:cNvPr id="1027" name="Picture 3" descr="http://img0.liveinternet.ru/images/attach/c/0/40/68/40068507_0_9015_7f0816da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4896544" cy="43525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84784"/>
            <a:ext cx="8686800" cy="45953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Само </a:t>
            </a:r>
            <a:r>
              <a:rPr lang="ru-RU" b="1" dirty="0"/>
              <a:t>слово «масленица» появилось в XVI веке. Масленицу в народе так любили, что, кроме многочисленных ласковых имён для всей недели(«касаточка», «сахарные уста», «</a:t>
            </a:r>
            <a:r>
              <a:rPr lang="ru-RU" b="1" dirty="0" err="1"/>
              <a:t>целовальница</a:t>
            </a:r>
            <a:r>
              <a:rPr lang="ru-RU" b="1" dirty="0"/>
              <a:t>»), придумали названия и для каждого из семи дней. Дни были строго расписаны: кто к кому в гости ходит, кто кого угощает.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1-й день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7091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Понедельник </a:t>
            </a:r>
            <a:r>
              <a:rPr lang="ru-RU" b="1" dirty="0"/>
              <a:t>назвали </a:t>
            </a:r>
            <a:r>
              <a:rPr lang="ru-RU" b="1" dirty="0">
                <a:solidFill>
                  <a:srgbClr val="FF0000"/>
                </a:solidFill>
              </a:rPr>
              <a:t>встречей</a:t>
            </a:r>
            <a:r>
              <a:rPr lang="ru-RU" b="1" dirty="0"/>
              <a:t>: в этот день встречают широкую Масленицу, наряжают куклу-чучело, строят снежные горы, поют встречные песни. В этот день свёкор со свекровью отправляли невестку на целый день, с самого раннего утра, к отцу с матерью</a:t>
            </a:r>
            <a:r>
              <a:rPr lang="ru-RU" b="1" dirty="0" smtClean="0"/>
              <a:t>. Невестка </a:t>
            </a:r>
            <a:r>
              <a:rPr lang="ru-RU" b="1" dirty="0"/>
              <a:t>должна была помочь по хозяйству, так как вечером в понедельник свёкор со свекровью отправлялись в гости к сватам. За блинками, не торопясь, договаривались о том, в какие дни кому из родни визиты наносить, как всю эту неделю праздновать. С понедельника начинали печь блины. Кажется — чего уж проще! Ан, нет</a:t>
            </a:r>
            <a:r>
              <a:rPr lang="ru-RU" b="1" dirty="0" smtClean="0"/>
              <a:t>. К </a:t>
            </a:r>
            <a:r>
              <a:rPr lang="ru-RU" b="1" dirty="0"/>
              <a:t>молодым, которые впервые встречали Масленицу самостоятельно, с утра пораньше приходила тёща</a:t>
            </a:r>
            <a:r>
              <a:rPr lang="ru-RU" b="1" dirty="0" smtClean="0"/>
              <a:t>, </a:t>
            </a:r>
            <a:r>
              <a:rPr lang="ru-RU" b="1" dirty="0"/>
              <a:t>чтобы научить дочерей печь хорошие блины. </a:t>
            </a:r>
            <a:r>
              <a:rPr lang="ru-RU" b="1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ВСТРЕЧА</a:t>
            </a:r>
            <a:endParaRPr lang="ru-RU" dirty="0"/>
          </a:p>
        </p:txBody>
      </p:sp>
      <p:pic>
        <p:nvPicPr>
          <p:cNvPr id="4" name="Содержимое 3" descr="http://stat16.privet.ru/lr/0b096409036c0e775eb258f3b2a7cfbe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63072" y="1554163"/>
            <a:ext cx="517025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2-ой день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Вторник</a:t>
            </a:r>
            <a:r>
              <a:rPr lang="ru-RU" b="1" dirty="0"/>
              <a:t>, называется </a:t>
            </a:r>
            <a:r>
              <a:rPr lang="ru-RU" sz="4800" b="1" dirty="0" err="1">
                <a:solidFill>
                  <a:srgbClr val="FF0000"/>
                </a:solidFill>
              </a:rPr>
              <a:t>заигрышами</a:t>
            </a:r>
            <a:r>
              <a:rPr lang="ru-RU" b="1" dirty="0"/>
              <a:t>. Начинались безудержные игры. Тут и знаменитые снежные, ледяные крепости (между прочим, не что иное, как последний приют зимы), и девичья потеха —качели, и скоморошьи частушки… Главное в </a:t>
            </a:r>
            <a:r>
              <a:rPr lang="ru-RU" b="1" dirty="0" err="1"/>
              <a:t>заигрышах</a:t>
            </a:r>
            <a:r>
              <a:rPr lang="ru-RU" b="1" dirty="0"/>
              <a:t> — любовная тема. Молодожёнам разрешалось даже целоваться прилюдно</a:t>
            </a:r>
            <a:r>
              <a:rPr lang="ru-RU" b="1" dirty="0" smtClean="0"/>
              <a:t>; </a:t>
            </a:r>
            <a:r>
              <a:rPr lang="ru-RU" b="1" dirty="0"/>
              <a:t>холостые парни высматривали себе невест, а девушки оценивающе поглядывали на суженых. Для того и устраивались ледяные горки, засылались в нужные дома специальные «</a:t>
            </a:r>
            <a:r>
              <a:rPr lang="ru-RU" b="1" dirty="0" err="1"/>
              <a:t>позыватки</a:t>
            </a:r>
            <a:r>
              <a:rPr lang="ru-RU" b="1" dirty="0"/>
              <a:t>», родители пекли горы блинов —чтоб парни и девушки вместе побыли, </a:t>
            </a:r>
            <a:r>
              <a:rPr lang="ru-RU" b="1" dirty="0" smtClean="0"/>
              <a:t>повеселились, </a:t>
            </a:r>
            <a:r>
              <a:rPr lang="ru-RU" b="1" dirty="0" err="1" smtClean="0"/>
              <a:t>пообнимались</a:t>
            </a:r>
            <a:r>
              <a:rPr lang="ru-RU" b="1" dirty="0" smtClean="0"/>
              <a:t>, конечно</a:t>
            </a:r>
            <a:r>
              <a:rPr lang="ru-RU" b="1" dirty="0"/>
              <a:t>, под неусыпным родительским оком.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ЗАЙГРЫШИ</a:t>
            </a:r>
            <a:endParaRPr lang="ru-RU" dirty="0"/>
          </a:p>
        </p:txBody>
      </p:sp>
      <p:pic>
        <p:nvPicPr>
          <p:cNvPr id="4" name="Содержимое 3" descr="http://stat16.privet.ru/lr/0b095c5ba9345c18f1f20619d1170ce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6192688" cy="4860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3-ий день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Среда </a:t>
            </a:r>
            <a:r>
              <a:rPr lang="ru-RU" b="1" dirty="0"/>
              <a:t>— </a:t>
            </a:r>
            <a:r>
              <a:rPr lang="ru-RU" sz="4000" b="1" dirty="0">
                <a:solidFill>
                  <a:srgbClr val="FF0000"/>
                </a:solidFill>
              </a:rPr>
              <a:t>лакомка</a:t>
            </a:r>
            <a:r>
              <a:rPr lang="ru-RU" b="1" dirty="0"/>
              <a:t>. В этот день зятья к тёщам приходят на блины. К счастью, в современных семьях зятьёв немного —в лучшем случае, один-два. А раньше накормить полдюжины зятьёв было делом разорительным. Отсюда и присказка «</a:t>
            </a:r>
            <a:r>
              <a:rPr lang="ru-RU" b="1" dirty="0" err="1"/>
              <a:t>Масленица-объедуха</a:t>
            </a:r>
            <a:r>
              <a:rPr lang="ru-RU" b="1" dirty="0"/>
              <a:t> — денег </a:t>
            </a:r>
            <a:r>
              <a:rPr lang="ru-RU" b="1" dirty="0" err="1"/>
              <a:t>приберуха</a:t>
            </a:r>
            <a:r>
              <a:rPr lang="ru-RU" b="1" dirty="0"/>
              <a:t>». Но ничего не попишешь: «хоть себя заложи, а Масленицу проводи!» 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863</Words>
  <Application>Microsoft Office PowerPoint</Application>
  <PresentationFormat>Экран (4:3)</PresentationFormat>
  <Paragraphs>32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Широкая масленица</vt:lpstr>
      <vt:lpstr>Масленица</vt:lpstr>
      <vt:lpstr>Блины</vt:lpstr>
      <vt:lpstr>Слайд 4</vt:lpstr>
      <vt:lpstr>1-й день</vt:lpstr>
      <vt:lpstr>ВСТРЕЧА</vt:lpstr>
      <vt:lpstr>2-ой день</vt:lpstr>
      <vt:lpstr>ЗАЙГРЫШИ</vt:lpstr>
      <vt:lpstr>3-ий день</vt:lpstr>
      <vt:lpstr>ЛАКОМКА</vt:lpstr>
      <vt:lpstr>4-ый день</vt:lpstr>
      <vt:lpstr>ШИРОКИЙ ЧЕТВЕРГ</vt:lpstr>
      <vt:lpstr>5-ый день</vt:lpstr>
      <vt:lpstr>ТЕЩИНЫ ВЕЧЕРИНКИ</vt:lpstr>
      <vt:lpstr>6–ой день</vt:lpstr>
      <vt:lpstr>ЗОЛОВКИНЫ ПОСИДЕЛКИ</vt:lpstr>
      <vt:lpstr>7-ой день</vt:lpstr>
      <vt:lpstr>ПРОЩЕННОЕ ВОСКРЕСЕНЬЕ</vt:lpstr>
      <vt:lpstr>ПРОЩЕННОЕ ВОСКРЕСЕНЬЕ</vt:lpstr>
      <vt:lpstr>Слайд 20</vt:lpstr>
      <vt:lpstr>Масленица</vt:lpstr>
      <vt:lpstr>Слайд 22</vt:lpstr>
      <vt:lpstr>Выполнила : Губарева Ю. В.  МБДОУ Детский сад № 5 г. Алейска Алтайского края.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Широкая масленица</dc:title>
  <dc:creator>атто</dc:creator>
  <cp:lastModifiedBy>1</cp:lastModifiedBy>
  <cp:revision>29</cp:revision>
  <dcterms:created xsi:type="dcterms:W3CDTF">2012-02-20T06:01:45Z</dcterms:created>
  <dcterms:modified xsi:type="dcterms:W3CDTF">2019-01-12T10:50:13Z</dcterms:modified>
</cp:coreProperties>
</file>