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8" r:id="rId11"/>
    <p:sldId id="263" r:id="rId12"/>
    <p:sldId id="269" r:id="rId13"/>
    <p:sldId id="270" r:id="rId14"/>
    <p:sldId id="271" r:id="rId15"/>
    <p:sldId id="265" r:id="rId16"/>
    <p:sldId id="272" r:id="rId17"/>
    <p:sldId id="274" r:id="rId18"/>
    <p:sldId id="275" r:id="rId19"/>
    <p:sldId id="27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30" autoAdjust="0"/>
  </p:normalViewPr>
  <p:slideViewPr>
    <p:cSldViewPr>
      <p:cViewPr varScale="1">
        <p:scale>
          <a:sx n="57" d="100"/>
          <a:sy n="5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64E86-3A0A-4976-9DD4-83494608128E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7DC23-5E23-4FB3-B4EE-3AE6BB3C8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20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7DC23-5E23-4FB3-B4EE-3AE6BB3C8A6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6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3"/>
            <a:ext cx="7990656" cy="240369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</a:rPr>
              <a:t>Задание 27 ЕГЭ  в свете изменений демоверсии 2019 года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  <a:t>Комментарий в сочинении ЕГЭ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  <a:t>по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  <a:t>русскому языку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  <a:ea typeface="+mn-ea"/>
                <a:cs typeface="+mn-cs"/>
              </a:rPr>
              <a:t>2019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Комментарий </a:t>
            </a:r>
            <a:r>
              <a:rPr lang="ru-RU" sz="3600" dirty="0">
                <a:solidFill>
                  <a:prstClr val="black"/>
                </a:solidFill>
                <a:latin typeface="Constantia" panose="02030602050306030303" pitchFamily="18" charset="0"/>
              </a:rPr>
              <a:t>- это подтверждение того, что заявленная Вами проблема действительно присутствует в тексте. </a:t>
            </a:r>
            <a:endParaRPr lang="ru-RU" sz="36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ru-RU" sz="36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 </a:t>
            </a:r>
            <a:r>
              <a:rPr lang="ru-RU" sz="3600" dirty="0">
                <a:solidFill>
                  <a:prstClr val="black"/>
                </a:solidFill>
                <a:latin typeface="Constantia" panose="02030602050306030303" pitchFamily="18" charset="0"/>
              </a:rPr>
              <a:t>сочинении ЕГЭ-2019 комментарий – это последовательный, логичный анализ текста с обязательным указанием на конкретные ситуации из текста или на конкретные размышления автора.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5397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436" y="260648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nstantia" panose="02030602050306030303" pitchFamily="18" charset="0"/>
              </a:rPr>
              <a:t>В </a:t>
            </a:r>
            <a:r>
              <a:rPr lang="ru-RU" sz="2800" dirty="0">
                <a:latin typeface="Constantia" panose="02030602050306030303" pitchFamily="18" charset="0"/>
              </a:rPr>
              <a:t>качестве комментария можно использовать: примеры, которые приводят авторы в своих текстах;  размышления автора, связанные с проблемой; цитаты;  описания;  истории; точки зрения, которые приводит </a:t>
            </a:r>
            <a:r>
              <a:rPr lang="ru-RU" sz="2800" dirty="0" smtClean="0">
                <a:latin typeface="Constantia" panose="02030602050306030303" pitchFamily="18" charset="0"/>
              </a:rPr>
              <a:t>автор,   </a:t>
            </a:r>
            <a:r>
              <a:rPr lang="ru-RU" sz="2800" dirty="0">
                <a:latin typeface="Constantia" panose="02030602050306030303" pitchFamily="18" charset="0"/>
              </a:rPr>
              <a:t>средства выразительности</a:t>
            </a:r>
            <a:r>
              <a:rPr lang="ru-RU" sz="2800" dirty="0" smtClean="0">
                <a:latin typeface="Constantia" panose="02030602050306030303" pitchFamily="18" charset="0"/>
              </a:rPr>
              <a:t>, тропы,  </a:t>
            </a:r>
            <a:r>
              <a:rPr lang="ru-RU" sz="2800" dirty="0">
                <a:latin typeface="Constantia" panose="02030602050306030303" pitchFamily="18" charset="0"/>
              </a:rPr>
              <a:t>слова, выражения, важные для понимания проблемы. </a:t>
            </a:r>
            <a:endParaRPr lang="ru-RU" sz="2800" dirty="0" smtClean="0">
              <a:latin typeface="Constantia" panose="02030602050306030303" pitchFamily="18" charset="0"/>
            </a:endParaRPr>
          </a:p>
          <a:p>
            <a:r>
              <a:rPr lang="ru-RU" sz="2800" dirty="0" smtClean="0">
                <a:latin typeface="Constantia" panose="02030602050306030303" pitchFamily="18" charset="0"/>
              </a:rPr>
              <a:t>Структура </a:t>
            </a:r>
            <a:r>
              <a:rPr lang="ru-RU" sz="2800" dirty="0">
                <a:latin typeface="Constantia" panose="02030602050306030303" pitchFamily="18" charset="0"/>
              </a:rPr>
              <a:t>комментария</a:t>
            </a:r>
            <a:r>
              <a:rPr lang="ru-RU" sz="2800" dirty="0" smtClean="0">
                <a:latin typeface="Constantia" panose="02030602050306030303" pitchFamily="18" charset="0"/>
              </a:rPr>
              <a:t>:</a:t>
            </a:r>
          </a:p>
          <a:p>
            <a:r>
              <a:rPr lang="ru-RU" sz="2800" dirty="0" smtClean="0">
                <a:latin typeface="Constantia" panose="02030602050306030303" pitchFamily="18" charset="0"/>
              </a:rPr>
              <a:t> </a:t>
            </a:r>
            <a:r>
              <a:rPr lang="ru-RU" sz="2800" dirty="0">
                <a:latin typeface="Constantia" panose="02030602050306030303" pitchFamily="18" charset="0"/>
              </a:rPr>
              <a:t>1)Пример-иллюстрация из текста </a:t>
            </a:r>
            <a:endParaRPr lang="ru-RU" sz="2800" dirty="0" smtClean="0">
              <a:latin typeface="Constantia" panose="02030602050306030303" pitchFamily="18" charset="0"/>
            </a:endParaRPr>
          </a:p>
          <a:p>
            <a:r>
              <a:rPr lang="ru-RU" sz="2800" dirty="0" smtClean="0">
                <a:latin typeface="Constantia" panose="02030602050306030303" pitchFamily="18" charset="0"/>
              </a:rPr>
              <a:t>2)Пояснение </a:t>
            </a:r>
            <a:r>
              <a:rPr lang="ru-RU" sz="2800" dirty="0">
                <a:latin typeface="Constantia" panose="02030602050306030303" pitchFamily="18" charset="0"/>
              </a:rPr>
              <a:t>примера </a:t>
            </a:r>
            <a:endParaRPr lang="ru-RU" sz="2800" dirty="0" smtClean="0">
              <a:latin typeface="Constantia" panose="02030602050306030303" pitchFamily="18" charset="0"/>
            </a:endParaRPr>
          </a:p>
          <a:p>
            <a:r>
              <a:rPr lang="ru-RU" sz="2800" dirty="0" smtClean="0">
                <a:latin typeface="Constantia" panose="02030602050306030303" pitchFamily="18" charset="0"/>
              </a:rPr>
              <a:t>3)Смысловая </a:t>
            </a:r>
            <a:r>
              <a:rPr lang="ru-RU" sz="2800" dirty="0">
                <a:latin typeface="Constantia" panose="02030602050306030303" pitchFamily="18" charset="0"/>
              </a:rPr>
              <a:t>связь между примерами. </a:t>
            </a:r>
            <a:endParaRPr lang="ru-RU" sz="2800" dirty="0" smtClean="0">
              <a:latin typeface="Constantia" panose="02030602050306030303" pitchFamily="18" charset="0"/>
            </a:endParaRPr>
          </a:p>
          <a:p>
            <a:r>
              <a:rPr lang="ru-RU" sz="2800" dirty="0" smtClean="0">
                <a:latin typeface="Constantia" panose="02030602050306030303" pitchFamily="18" charset="0"/>
              </a:rPr>
              <a:t>4)Пример-иллюстрация </a:t>
            </a:r>
            <a:r>
              <a:rPr lang="ru-RU" sz="2800" dirty="0">
                <a:latin typeface="Constantia" panose="02030602050306030303" pitchFamily="18" charset="0"/>
              </a:rPr>
              <a:t>из текста </a:t>
            </a:r>
            <a:endParaRPr lang="ru-RU" sz="2800" dirty="0" smtClean="0">
              <a:latin typeface="Constantia" panose="02030602050306030303" pitchFamily="18" charset="0"/>
            </a:endParaRPr>
          </a:p>
          <a:p>
            <a:r>
              <a:rPr lang="ru-RU" sz="2800" dirty="0" smtClean="0">
                <a:latin typeface="Constantia" panose="02030602050306030303" pitchFamily="18" charset="0"/>
              </a:rPr>
              <a:t>5)Пояснение</a:t>
            </a:r>
            <a:endParaRPr lang="ru-RU" sz="28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5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56895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nstantia" panose="02030602050306030303" pitchFamily="18" charset="0"/>
              </a:rPr>
              <a:t>Если </a:t>
            </a:r>
            <a:r>
              <a:rPr lang="ru-RU" sz="3200" dirty="0">
                <a:latin typeface="Constantia" panose="02030602050306030303" pitchFamily="18" charset="0"/>
              </a:rPr>
              <a:t>текст публицистический, важно проследить за тем, как развивается мысль автора до того, как он сам приходит к какому-либо выводу (вывод автора  в </a:t>
            </a:r>
            <a:r>
              <a:rPr lang="ru-RU" sz="3200" dirty="0" smtClean="0">
                <a:latin typeface="Constantia" panose="02030602050306030303" pitchFamily="18" charset="0"/>
              </a:rPr>
              <a:t>сочинении </a:t>
            </a:r>
            <a:r>
              <a:rPr lang="ru-RU" sz="3200" dirty="0">
                <a:latin typeface="Constantia" panose="02030602050306030303" pitchFamily="18" charset="0"/>
              </a:rPr>
              <a:t>станет авторской позицией</a:t>
            </a:r>
            <a:r>
              <a:rPr lang="ru-RU" sz="3200" dirty="0" smtClean="0">
                <a:latin typeface="Constantia" panose="02030602050306030303" pitchFamily="18" charset="0"/>
              </a:rPr>
              <a:t>).</a:t>
            </a:r>
          </a:p>
          <a:p>
            <a:endParaRPr lang="ru-RU" sz="3200" dirty="0" smtClean="0">
              <a:latin typeface="Constantia" panose="02030602050306030303" pitchFamily="18" charset="0"/>
            </a:endParaRPr>
          </a:p>
          <a:p>
            <a:r>
              <a:rPr lang="ru-RU" sz="3200" dirty="0" smtClean="0">
                <a:latin typeface="Constantia" panose="02030602050306030303" pitchFamily="18" charset="0"/>
              </a:rPr>
              <a:t>В </a:t>
            </a:r>
            <a:r>
              <a:rPr lang="ru-RU" sz="3200" dirty="0">
                <a:latin typeface="Constantia" panose="02030602050306030303" pitchFamily="18" charset="0"/>
              </a:rPr>
              <a:t>художественном тексте авторская позиция не выражена прямо. Ее необходимо понять из контекста, проанализировав поведение героев, ситуации, лексические средства, которые использует автор. </a:t>
            </a:r>
          </a:p>
          <a:p>
            <a:endParaRPr lang="ru-RU" sz="2400" dirty="0" smtClean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62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061" y="260648"/>
            <a:ext cx="842493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onstantia" panose="02030602050306030303" pitchFamily="18" charset="0"/>
              </a:rPr>
              <a:t>Требования к комментарию</a:t>
            </a:r>
            <a:r>
              <a:rPr lang="ru-RU" sz="3200" dirty="0" smtClean="0">
                <a:latin typeface="Constantia" panose="02030602050306030303" pitchFamily="18" charset="0"/>
              </a:rPr>
              <a:t>:</a:t>
            </a:r>
          </a:p>
          <a:p>
            <a:r>
              <a:rPr lang="ru-RU" sz="3200" dirty="0" smtClean="0">
                <a:latin typeface="Constantia" panose="02030602050306030303" pitchFamily="18" charset="0"/>
              </a:rPr>
              <a:t> </a:t>
            </a:r>
            <a:r>
              <a:rPr lang="ru-RU" sz="3200" dirty="0">
                <a:latin typeface="Constantia" panose="02030602050306030303" pitchFamily="18" charset="0"/>
              </a:rPr>
              <a:t>1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) 2 примера-иллюстрации</a:t>
            </a:r>
            <a:r>
              <a:rPr lang="ru-RU" sz="3200" dirty="0">
                <a:latin typeface="Constantia" panose="02030602050306030303" pitchFamily="18" charset="0"/>
              </a:rPr>
              <a:t>, важных для понимания проблемы. Здесь уместно использовать частичное цитирование с объяснением того, почему именно эти ситуации вы рассматриваете и что автор пытается нам показать этими примерами. </a:t>
            </a:r>
            <a:endParaRPr lang="ru-RU" sz="3200" dirty="0" smtClean="0">
              <a:latin typeface="Constantia" panose="02030602050306030303" pitchFamily="18" charset="0"/>
            </a:endParaRPr>
          </a:p>
          <a:p>
            <a:r>
              <a:rPr lang="ru-RU" sz="3200" dirty="0">
                <a:latin typeface="Constantia" panose="02030602050306030303" pitchFamily="18" charset="0"/>
              </a:rPr>
              <a:t>2</a:t>
            </a:r>
            <a:r>
              <a:rPr lang="ru-RU" sz="3200" dirty="0" smtClean="0">
                <a:latin typeface="Constantia" panose="02030602050306030303" pitchFamily="18" charset="0"/>
              </a:rPr>
              <a:t>)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Смысловая связь. </a:t>
            </a:r>
            <a:r>
              <a:rPr lang="ru-RU" sz="3200" dirty="0">
                <a:latin typeface="Constantia" panose="02030602050306030303" pitchFamily="18" charset="0"/>
              </a:rPr>
              <a:t>Необходимо указать на причинно-следственную связь, противительную  или другую связь между примерами. Все будет зависеть от приемов, которые использует автор в конкретном тексте.</a:t>
            </a:r>
          </a:p>
        </p:txBody>
      </p:sp>
    </p:spTree>
    <p:extLst>
      <p:ext uri="{BB962C8B-B14F-4D97-AF65-F5344CB8AC3E}">
        <p14:creationId xmlns:p14="http://schemas.microsoft.com/office/powerpoint/2010/main" val="32310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559" y="116632"/>
            <a:ext cx="847133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Constantia" panose="02030602050306030303" pitchFamily="18" charset="0"/>
              </a:rPr>
              <a:t>3)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Пояснение к примерам-иллюстрациям</a:t>
            </a:r>
            <a:r>
              <a:rPr lang="ru-RU" sz="3200" dirty="0">
                <a:solidFill>
                  <a:prstClr val="black"/>
                </a:solidFill>
                <a:latin typeface="Constantia" panose="02030602050306030303" pitchFamily="18" charset="0"/>
              </a:rPr>
              <a:t>. Важно интерпретировать слова автора и сюжетную линию текста – это и есть пояснение к примерам иллюстрациям. Это значит объяснить слова автора, раскрыть их смысл, рассказать, </a:t>
            </a:r>
            <a:r>
              <a:rPr lang="ru-RU" sz="32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почему герои </a:t>
            </a:r>
            <a:r>
              <a:rPr lang="ru-RU" sz="3200" dirty="0">
                <a:solidFill>
                  <a:prstClr val="black"/>
                </a:solidFill>
                <a:latin typeface="Constantia" panose="02030602050306030303" pitchFamily="18" charset="0"/>
              </a:rPr>
              <a:t>поступают так, а не иначе, добавить лексические оценочные средства выразительности, добавить эмоциональную составляющую. 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08" y="4660980"/>
            <a:ext cx="8471337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Constantia" panose="02030602050306030303" pitchFamily="18" charset="0"/>
              </a:rPr>
              <a:t>При написании комментария недостаточно просто показать две ситуации, привести два примера, важно их проанализировать, дать свою оценку происходящему.</a:t>
            </a:r>
          </a:p>
        </p:txBody>
      </p:sp>
    </p:spTree>
    <p:extLst>
      <p:ext uri="{BB962C8B-B14F-4D97-AF65-F5344CB8AC3E}">
        <p14:creationId xmlns:p14="http://schemas.microsoft.com/office/powerpoint/2010/main" val="340452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Constantia" panose="02030602050306030303" pitchFamily="18" charset="0"/>
              </a:rPr>
              <a:t>4</a:t>
            </a:r>
            <a:r>
              <a:rPr lang="ru-RU" sz="3600" dirty="0">
                <a:latin typeface="Constantia" panose="02030602050306030303" pitchFamily="18" charset="0"/>
              </a:rPr>
              <a:t>)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Цитирование: </a:t>
            </a:r>
            <a:r>
              <a:rPr lang="ru-RU" sz="3600" dirty="0">
                <a:latin typeface="Constantia" panose="02030602050306030303" pitchFamily="18" charset="0"/>
              </a:rPr>
              <a:t>НЕЛЬЗЯ переписывать целые куски из текста или пересказывать весь текст или </a:t>
            </a:r>
            <a:r>
              <a:rPr lang="ru-RU" sz="3600" dirty="0" smtClean="0">
                <a:latin typeface="Constantia" panose="02030602050306030303" pitchFamily="18" charset="0"/>
              </a:rPr>
              <a:t>фрагмент.  Лучше </a:t>
            </a:r>
            <a:r>
              <a:rPr lang="ru-RU" sz="3600" dirty="0">
                <a:latin typeface="Constantia" panose="02030602050306030303" pitchFamily="18" charset="0"/>
              </a:rPr>
              <a:t>использовать «частичное цитирование». Это значит, что не нужно переписывать целые отрывки и предложения, достаточно слов, словосочетаний. </a:t>
            </a:r>
          </a:p>
        </p:txBody>
      </p:sp>
    </p:spTree>
    <p:extLst>
      <p:ext uri="{BB962C8B-B14F-4D97-AF65-F5344CB8AC3E}">
        <p14:creationId xmlns:p14="http://schemas.microsoft.com/office/powerpoint/2010/main" val="20249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0547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40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5)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Соответствие заявленной проблеме. </a:t>
            </a:r>
            <a:r>
              <a:rPr lang="ru-RU" sz="4000" dirty="0">
                <a:solidFill>
                  <a:prstClr val="black"/>
                </a:solidFill>
                <a:latin typeface="Constantia" panose="02030602050306030303" pitchFamily="18" charset="0"/>
              </a:rPr>
              <a:t>Комментарий должен быть написан по заявленной проблеме, должен с ней перекликаться и иллюстрировать ее. </a:t>
            </a:r>
            <a:endParaRPr lang="ru-RU" sz="40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0" lvl="0" indent="0">
              <a:buNone/>
            </a:pPr>
            <a:r>
              <a:rPr lang="ru-RU" sz="4000" smtClean="0">
                <a:solidFill>
                  <a:prstClr val="black"/>
                </a:solidFill>
                <a:latin typeface="Constantia" panose="02030602050306030303" pitchFamily="18" charset="0"/>
              </a:rPr>
              <a:t>6)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anose="02030602050306030303" pitchFamily="18" charset="0"/>
              </a:rPr>
              <a:t>Фактическая точность. </a:t>
            </a:r>
          </a:p>
        </p:txBody>
      </p:sp>
    </p:spTree>
    <p:extLst>
      <p:ext uri="{BB962C8B-B14F-4D97-AF65-F5344CB8AC3E}">
        <p14:creationId xmlns:p14="http://schemas.microsoft.com/office/powerpoint/2010/main" val="234626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</a:rPr>
              <a:t>Обоснование собственного мнения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ФИПИ</a:t>
            </a:r>
            <a:r>
              <a:rPr lang="ru-RU" sz="2800" dirty="0">
                <a:solidFill>
                  <a:prstClr val="black"/>
                </a:solidFill>
                <a:latin typeface="Constantia" panose="02030602050306030303" pitchFamily="18" charset="0"/>
              </a:rPr>
              <a:t>: «Исключение аргументации из задания с развернутым ответом не означает уход от </a:t>
            </a:r>
            <a:r>
              <a:rPr lang="ru-RU" sz="2800" dirty="0" err="1">
                <a:solidFill>
                  <a:prstClr val="black"/>
                </a:solidFill>
                <a:latin typeface="Constantia" panose="02030602050306030303" pitchFamily="18" charset="0"/>
              </a:rPr>
              <a:t>культуроведческого</a:t>
            </a:r>
            <a:r>
              <a:rPr lang="ru-RU" sz="2800" dirty="0">
                <a:solidFill>
                  <a:prstClr val="black"/>
                </a:solidFill>
                <a:latin typeface="Constantia" panose="02030602050306030303" pitchFamily="18" charset="0"/>
              </a:rPr>
              <a:t> направления в содержании экзаменационной работы. Вспомним классическую фразу Р. Барта: «Прочтение текста – акт одноразовый… и вместе с тем оно сплошь соткано из цитат, отсылок, отзвуков; все это языки культуры… старые и новые, которые проходят сквозь текст и создают мощную стереофонию»</a:t>
            </a:r>
            <a:endParaRPr lang="ru-RU" sz="28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487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Constantia" panose="02030602050306030303" pitchFamily="18" charset="0"/>
              </a:rPr>
              <a:t>   </a:t>
            </a:r>
            <a:r>
              <a:rPr lang="ru-RU" dirty="0">
                <a:latin typeface="Constantia" panose="02030602050306030303" pitchFamily="18" charset="0"/>
              </a:rPr>
              <a:t>«Обосновать - подкрепить доказательствами что-нибудь; привести убедительные доводы для доказательства чего-нибудь, доказать правильность чего-нибудь» (словарь Ушакова</a:t>
            </a:r>
            <a:r>
              <a:rPr lang="ru-RU" dirty="0" smtClean="0">
                <a:latin typeface="Constantia" panose="02030602050306030303" pitchFamily="18" charset="0"/>
              </a:rPr>
              <a:t>)</a:t>
            </a:r>
          </a:p>
          <a:p>
            <a:pPr marL="0" indent="0">
              <a:buNone/>
            </a:pPr>
            <a:endParaRPr lang="ru-RU" dirty="0" smtClean="0"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Constantia" panose="02030602050306030303" pitchFamily="18" charset="0"/>
              </a:rPr>
              <a:t>Обоснование </a:t>
            </a:r>
            <a:r>
              <a:rPr lang="ru-RU" dirty="0">
                <a:latin typeface="Constantia" panose="02030602050306030303" pitchFamily="18" charset="0"/>
              </a:rPr>
              <a:t>– это подтверждение истинности высказывания (тезиса), приведение убедительных аргументов или доводов, которые позволяют согласиться с высказыванием (</a:t>
            </a:r>
            <a:r>
              <a:rPr lang="ru-RU" dirty="0" smtClean="0">
                <a:latin typeface="Constantia" panose="02030602050306030303" pitchFamily="18" charset="0"/>
              </a:rPr>
              <a:t>тезисом)</a:t>
            </a:r>
            <a:endParaRPr lang="ru-RU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43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</a:rPr>
              <a:t>Способы(виды) обоснования: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Доказательство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Опровержение 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Подтверждение 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Объяснение 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Интерпретация 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Определение 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Оправдание</a:t>
            </a:r>
            <a:endParaRPr lang="ru-RU" sz="36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08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064551"/>
              </p:ext>
            </p:extLst>
          </p:nvPr>
        </p:nvGraphicFramePr>
        <p:xfrm>
          <a:off x="179512" y="116632"/>
          <a:ext cx="8784975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768752"/>
                <a:gridCol w="122413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№	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</a:p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К1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Формулировка проблем исходного текста</a:t>
                      </a:r>
                    </a:p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Экзаменуемый (в той или иной форме в любой из частей сочинения) верно сформулировал одну из проблем исходного текста. Фактических  ошибок,   связанных  с  пониманием  и формулировкой проблемы, нет 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 1 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426880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Экзаменуемый не смог верно сформулировать ни одну из проблем исходного текста.  *    Если   экзаменуемый   не   сформулировал   или сформулировал неверно (в той или иной форме в любой из частей сочинения) одну из проблем исходного текста, то такая работа по критериям К1–К4 оценивается 0 баллов	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Constantia" panose="02030602050306030303" pitchFamily="18" charset="0"/>
                        </a:rPr>
                        <a:t>0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512" y="116632"/>
            <a:ext cx="8784976" cy="22322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Constantia" panose="02030602050306030303" pitchFamily="18" charset="0"/>
              </a:rPr>
              <a:t>*    Если   экзаменуемый   не   сформулировал   или сформулировал неверно (в той или иной форме в любой из частей сочинения) одну из проблем исходного текста, то такая работа по критериям К1–К4 оценивается 0 баллов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27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anose="02030602050306030303" pitchFamily="18" charset="0"/>
              </a:rPr>
              <a:t>В качестве аргументов могут выступать: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352928" cy="561662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факты </a:t>
            </a:r>
            <a:r>
              <a:rPr lang="ru-RU" sz="2400" dirty="0">
                <a:solidFill>
                  <a:prstClr val="black"/>
                </a:solidFill>
                <a:latin typeface="Constantia" panose="02030602050306030303" pitchFamily="18" charset="0"/>
              </a:rPr>
              <a:t>(реальное событие, явление, то, что действительно произошло) </a:t>
            </a:r>
            <a:endParaRPr lang="ru-RU" sz="24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иллюстрации (наглядно-описательная форма)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опыт (личный, конкретный, общечеловеческий, исторический, научный эксперимент, исследования и т.д.)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обращение </a:t>
            </a:r>
            <a:r>
              <a:rPr lang="ru-RU" sz="2400" dirty="0">
                <a:solidFill>
                  <a:prstClr val="black"/>
                </a:solidFill>
                <a:latin typeface="Constantia" panose="02030602050306030303" pitchFamily="18" charset="0"/>
              </a:rPr>
              <a:t>к традициям,  авторитетным мнениям (мнения известных ученых, философов, писателей, общественных деятелей, специалистов – экспертов), цитаты из авторитетных источников. </a:t>
            </a:r>
            <a:endParaRPr lang="ru-RU" sz="24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обращение </a:t>
            </a:r>
            <a:r>
              <a:rPr lang="ru-RU" sz="2400" dirty="0">
                <a:solidFill>
                  <a:prstClr val="black"/>
                </a:solidFill>
                <a:latin typeface="Constantia" panose="02030602050306030303" pitchFamily="18" charset="0"/>
              </a:rPr>
              <a:t>к теоретическим знаниям, терминологии (в науке, искусстве, культуре и т.д.) </a:t>
            </a:r>
            <a:endParaRPr lang="ru-RU" sz="24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обращение </a:t>
            </a:r>
            <a:r>
              <a:rPr lang="ru-RU" sz="2400" dirty="0">
                <a:solidFill>
                  <a:prstClr val="black"/>
                </a:solidFill>
                <a:latin typeface="Constantia" panose="02030602050306030303" pitchFamily="18" charset="0"/>
              </a:rPr>
              <a:t>к логике (индукция, дедукция) </a:t>
            </a:r>
            <a:endParaRPr lang="ru-RU" sz="24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r>
              <a:rPr lang="ru-RU" sz="2400" smtClean="0">
                <a:solidFill>
                  <a:prstClr val="black"/>
                </a:solidFill>
                <a:latin typeface="Constantia" panose="02030602050306030303" pitchFamily="18" charset="0"/>
              </a:rPr>
              <a:t>литературный </a:t>
            </a:r>
            <a:r>
              <a:rPr lang="ru-RU" sz="2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аргумент</a:t>
            </a:r>
          </a:p>
          <a:p>
            <a:pPr lvl="0"/>
            <a:endParaRPr lang="ru-RU" sz="15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8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379078"/>
              </p:ext>
            </p:extLst>
          </p:nvPr>
        </p:nvGraphicFramePr>
        <p:xfrm>
          <a:off x="107504" y="116631"/>
          <a:ext cx="9036496" cy="6503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766"/>
                <a:gridCol w="7106114"/>
                <a:gridCol w="1115616"/>
              </a:tblGrid>
              <a:tr h="712381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№	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65539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Constantia" panose="02030602050306030303" pitchFamily="18" charset="0"/>
                        </a:rPr>
                        <a:t>I </a:t>
                      </a:r>
                      <a:endParaRPr lang="ru-RU" sz="3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831219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en-US" sz="4000" dirty="0" smtClean="0">
                          <a:latin typeface="Constantia" panose="02030602050306030303" pitchFamily="18" charset="0"/>
                        </a:rPr>
                        <a:t>2</a:t>
                      </a:r>
                      <a:endParaRPr lang="ru-RU" sz="4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Комментарий к сформулированной проблеме исходного текста	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209723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Сформулированная экзаменуемым проблема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прокомментирована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с опорой на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исходный текст.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Экзаменуемый привёл не менее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2 примеров-иллюстраций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из прочитанного текста,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важных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для понимания проблемы.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Дано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пояснение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к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приведённым примерам. Выявлена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смысловая связь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между ними.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Фактических ошибок, связанных с пониманием проблемы исходного текста, в комментарии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нет</a:t>
                      </a:r>
                      <a:endParaRPr lang="ru-RU" sz="2400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sz="4800" dirty="0" smtClean="0">
                          <a:latin typeface="Constantia" panose="02030602050306030303" pitchFamily="18" charset="0"/>
                        </a:rPr>
                        <a:t>5</a:t>
                      </a:r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 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177827"/>
              </p:ext>
            </p:extLst>
          </p:nvPr>
        </p:nvGraphicFramePr>
        <p:xfrm>
          <a:off x="107504" y="116631"/>
          <a:ext cx="9036496" cy="6503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766"/>
                <a:gridCol w="7106114"/>
                <a:gridCol w="1115616"/>
              </a:tblGrid>
              <a:tr h="712381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№	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65539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Constantia" panose="02030602050306030303" pitchFamily="18" charset="0"/>
                        </a:rPr>
                        <a:t>I </a:t>
                      </a:r>
                      <a:endParaRPr lang="ru-RU" sz="3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831219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en-US" sz="4000" dirty="0" smtClean="0">
                          <a:latin typeface="Constantia" panose="02030602050306030303" pitchFamily="18" charset="0"/>
                        </a:rPr>
                        <a:t>2</a:t>
                      </a:r>
                      <a:endParaRPr lang="ru-RU" sz="4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Комментарий к сформулированной проблеме исходного текста	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209723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Сформулированная экзаменуемым проблема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прокомментирована с опорой на исходный текст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. Экзаменуемый привёл не менее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2 примеров-иллюстраций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из прочитанного текста, важных для понимания проблемы.  Дано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пояснение к 2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приведённым примерам, но 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Constantia" panose="02030602050306030303" pitchFamily="18" charset="0"/>
                        </a:rPr>
                        <a:t>не выявлена смысловая связь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между ними, или выявлена смысловая связь между примерами, но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дано пояснение только к одному примеру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.  Фактических ошибок, связанных с пониманием проблемы исходного текста, в комментарии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 4 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24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1353374"/>
              </p:ext>
            </p:extLst>
          </p:nvPr>
        </p:nvGraphicFramePr>
        <p:xfrm>
          <a:off x="118026" y="8531"/>
          <a:ext cx="9036496" cy="6828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7416824"/>
                <a:gridCol w="1043608"/>
              </a:tblGrid>
              <a:tr h="77528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№	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6174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7830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en-US" sz="2400" dirty="0" smtClean="0">
                          <a:latin typeface="Constantia" panose="02030602050306030303" pitchFamily="18" charset="0"/>
                        </a:rPr>
                        <a:t>2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Комментарий к сформулированной проблеме исходного текста	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65587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Сформулированная экзаменуемым проблема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прокомментирована с опорой на исходный текст.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Экзаменуемый привёл не менее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2 примеров-иллюстраций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из прочитанного текста, важных для понимания проблемы,  но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Constantia" panose="02030602050306030303" pitchFamily="18" charset="0"/>
                        </a:rPr>
                        <a:t>дано пояснение только к одному примеру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,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Constantia" panose="02030602050306030303" pitchFamily="18" charset="0"/>
                        </a:rPr>
                        <a:t>смысловая связь между примерами не выявлена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, </a:t>
                      </a:r>
                      <a:r>
                        <a:rPr lang="ru-RU" sz="2400" b="1" dirty="0" smtClean="0">
                          <a:latin typeface="Constantia" panose="02030602050306030303" pitchFamily="18" charset="0"/>
                        </a:rPr>
                        <a:t>ИЛИ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экзаменуемый привёл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Constantia" panose="02030602050306030303" pitchFamily="18" charset="0"/>
                        </a:rPr>
                        <a:t>1 пример-иллюстрацию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из прочитанного  текста, важный для понимания проблемы, и дал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Constantia" panose="02030602050306030303" pitchFamily="18" charset="0"/>
                        </a:rPr>
                        <a:t>пояснение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 нему. Фактических ошибок, связанных с пониманием проблемы исходного текста, в комментарии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нет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 3 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4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448070"/>
              </p:ext>
            </p:extLst>
          </p:nvPr>
        </p:nvGraphicFramePr>
        <p:xfrm>
          <a:off x="149031" y="188640"/>
          <a:ext cx="8964489" cy="6272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74"/>
                <a:gridCol w="7357723"/>
                <a:gridCol w="1035292"/>
              </a:tblGrid>
              <a:tr h="602776">
                <a:tc>
                  <a:txBody>
                    <a:bodyPr/>
                    <a:lstStyle/>
                    <a:p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3487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60277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en-US" sz="2400" dirty="0" smtClean="0">
                          <a:latin typeface="Constantia" panose="02030602050306030303" pitchFamily="18" charset="0"/>
                        </a:rPr>
                        <a:t>2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Комментарий к сформулированной проблеме исходного текста	 </a:t>
                      </a:r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406478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Экзаменуемый привёл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2 примера-иллюстрации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из прочитанного текста, важных для понимания проблемы, но не пояснил их значение  </a:t>
                      </a:r>
                      <a:b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</a:b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/>
                      </a:r>
                      <a:b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</a:br>
                      <a:endParaRPr lang="ru-RU" sz="240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2</a:t>
                      </a:r>
                      <a:endParaRPr lang="ru-RU" sz="4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309678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Экзаменуемый привёл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 пример-иллюстрацию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из прочитанного текста, важный для понимания проблемы, но не пояснил его значение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</a:t>
                      </a:r>
                      <a:endParaRPr lang="ru-RU" sz="4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8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606752"/>
              </p:ext>
            </p:extLst>
          </p:nvPr>
        </p:nvGraphicFramePr>
        <p:xfrm>
          <a:off x="149031" y="188640"/>
          <a:ext cx="8887465" cy="6594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564"/>
                <a:gridCol w="7066269"/>
                <a:gridCol w="1254632"/>
              </a:tblGrid>
              <a:tr h="626852">
                <a:tc>
                  <a:txBody>
                    <a:bodyPr/>
                    <a:lstStyle/>
                    <a:p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42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7960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en-US" sz="2400" dirty="0" smtClean="0">
                          <a:latin typeface="Constantia" panose="02030602050306030303" pitchFamily="18" charset="0"/>
                        </a:rPr>
                        <a:t>2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Комментарий к сформулированной проблеме исходного текста	 </a:t>
                      </a:r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687633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Примеры-иллюстрации из прочитанного текста, важные для понимания проблемы,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не приведены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, </a:t>
                      </a:r>
                    </a:p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или проблема прокомментирована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без опоры на 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исходный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текст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, или в комментарии допущены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фактические ошибки 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(одна и более), связанные с пониманием исходного текста, </a:t>
                      </a:r>
                    </a:p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или прокомментирована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другая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, не сформулированная экзаменуемым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проблема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, или вместо комментария дан простой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пересказ текста</a:t>
                      </a:r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, </a:t>
                      </a:r>
                    </a:p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или вместо комментария </a:t>
                      </a:r>
                      <a:r>
                        <a:rPr lang="ru-RU" sz="22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цитируется большой фрагмент исходного текста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</a:t>
                      </a:r>
                      <a:endParaRPr lang="ru-RU" sz="5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5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518966"/>
              </p:ext>
            </p:extLst>
          </p:nvPr>
        </p:nvGraphicFramePr>
        <p:xfrm>
          <a:off x="149031" y="188641"/>
          <a:ext cx="8887465" cy="6549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564"/>
                <a:gridCol w="7066269"/>
                <a:gridCol w="1254632"/>
              </a:tblGrid>
              <a:tr h="416670">
                <a:tc>
                  <a:txBody>
                    <a:bodyPr/>
                    <a:lstStyle/>
                    <a:p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1667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1667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К3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Отражение позиции автора исходного текста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416688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Constantia" panose="02030602050306030303" pitchFamily="18" charset="0"/>
                        </a:rPr>
                        <a:t>Экзаменуемый верно сформулировал позицию автора (рассказчика) исходного текста по прокомментированной проблеме. Фактических ошибок, связанных с пониманием позиции автора исходного текста, 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</a:t>
                      </a:r>
                      <a:endParaRPr lang="ru-RU" sz="5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25988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Constantia" panose="02030602050306030303" pitchFamily="18" charset="0"/>
                        </a:rPr>
                        <a:t>Позиция автора исходного текста экзаменуемым сформулирована неверно, или позиция автора исходного текста не сформулирована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</a:t>
                      </a:r>
                      <a:endParaRPr lang="ru-RU" sz="5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1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078556"/>
              </p:ext>
            </p:extLst>
          </p:nvPr>
        </p:nvGraphicFramePr>
        <p:xfrm>
          <a:off x="149031" y="188641"/>
          <a:ext cx="8887465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564"/>
                <a:gridCol w="7066269"/>
                <a:gridCol w="1254632"/>
              </a:tblGrid>
              <a:tr h="416670">
                <a:tc>
                  <a:txBody>
                    <a:bodyPr/>
                    <a:lstStyle/>
                    <a:p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Критерии оценивания сочинения ЕГЭ 2019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Constantia" panose="02030602050306030303" pitchFamily="18" charset="0"/>
                        </a:rPr>
                        <a:t>Баллы</a:t>
                      </a:r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1667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 I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Содержание сочинения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1667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К4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Отношение к позиции автора по проблеме исходного текста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502999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Экзаменуемый выразил своё отношение к позиции автора текста по проблеме (согласившись или не согласившись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с автором) и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 обосновал </a:t>
                      </a:r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</a:t>
                      </a:r>
                      <a:endParaRPr lang="ru-RU" sz="5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2525988">
                <a:tc>
                  <a:txBody>
                    <a:bodyPr/>
                    <a:lstStyle/>
                    <a:p>
                      <a:endParaRPr lang="ru-RU" sz="22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Экзаменуемый не выразил своего отношения к позиции автора текста, или размышления экзаменуемого не  соответствуют сформулированной проблеме,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или</a:t>
                      </a:r>
                    </a:p>
                    <a:p>
                      <a:r>
                        <a:rPr lang="ru-RU" sz="2400" dirty="0" smtClean="0">
                          <a:latin typeface="Constantia" panose="02030602050306030303" pitchFamily="18" charset="0"/>
                        </a:rPr>
                        <a:t>мнение экзаменуемого заявлено лишь формально (например, «Я согласен / не согласен с автором») </a:t>
                      </a:r>
                      <a:endParaRPr lang="ru-RU" sz="24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</a:t>
                      </a:r>
                      <a:endParaRPr lang="ru-RU" sz="54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076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1280</Words>
  <Application>Microsoft Office PowerPoint</Application>
  <PresentationFormat>Экран (4:3)</PresentationFormat>
  <Paragraphs>132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Задание 27 ЕГЭ  в свете изменений демоверсии 2019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Комментарий в сочинении ЕГЭ  по русскому языку 2019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Обоснование собственного мнения</vt:lpstr>
      <vt:lpstr>Презентация PowerPoint</vt:lpstr>
      <vt:lpstr>Способы(виды) обоснования:  </vt:lpstr>
      <vt:lpstr>В качестве аргументов могут выступать: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2018-09-22T09:15:12Z</dcterms:created>
  <dcterms:modified xsi:type="dcterms:W3CDTF">2018-09-25T13:15:58Z</dcterms:modified>
</cp:coreProperties>
</file>