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08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B%D0%B0%D1%82%D0%B8%D0%BD%D1%81%D0%BA%D0%B8%D0%B9_%D1%8F%D0%B7%D1%8B%D0%BA" TargetMode="External"/><Relationship Id="rId2" Type="http://schemas.openxmlformats.org/officeDocument/2006/relationships/hyperlink" Target="https://ru.wikipedia.org/wiki/%D0%A1%D1%83%D0%BC%D1%87%D0%B0%D1%82%D1%8B%D0%B9_%D0%B2%D0%BE%D0%BB%D0%B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A1%D1%83%D0%BC%D1%87%D0%B0%D1%82%D1%8B%D0%B5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1%D1%83%D0%BC%D1%87%D0%B0%D1%82%D1%8B%D0%B9_%D0%B2%D0%BE%D0%BB%D0%BA" TargetMode="External"/><Relationship Id="rId3" Type="http://schemas.openxmlformats.org/officeDocument/2006/relationships/hyperlink" Target="https://ru.wikipedia.org/wiki/%D0%9A%D0%BE%D0%BD%D0%B2%D0%B5%D1%80%D0%B3%D0%B5%D0%BD%D1%82%D0%BD%D0%B0%D1%8F_%D1%8D%D0%B2%D0%BE%D0%BB%D1%8E%D1%86%D0%B8%D1%8F" TargetMode="External"/><Relationship Id="rId7" Type="http://schemas.openxmlformats.org/officeDocument/2006/relationships/hyperlink" Target="https://ru.wikipedia.org/wiki/%D0%92%D0%BE%D0%BB%D0%BA" TargetMode="External"/><Relationship Id="rId2" Type="http://schemas.openxmlformats.org/officeDocument/2006/relationships/hyperlink" Target="https://ru.wikipedia.org/wiki/%D0%92%D0%BE%D0%BB%D1%87%D1%8C%D0%B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4%D0%B8%D0%BD%D0%B3%D0%BE" TargetMode="External"/><Relationship Id="rId11" Type="http://schemas.openxmlformats.org/officeDocument/2006/relationships/hyperlink" Target="https://ru.wikipedia.org/wiki/%D0%A2%D0%B0%D1%81%D0%BC%D0%B0%D0%BD%D1%81%D0%BA%D0%B8%D0%B9_%D0%B4%D1%8C%D1%8F%D0%B2%D0%BE%D0%BB" TargetMode="External"/><Relationship Id="rId5" Type="http://schemas.openxmlformats.org/officeDocument/2006/relationships/hyperlink" Target="https://ru.wikipedia.org/wiki/%D0%A1%D0%BE%D0%B1%D0%B0%D0%BA%D0%B0" TargetMode="External"/><Relationship Id="rId10" Type="http://schemas.openxmlformats.org/officeDocument/2006/relationships/hyperlink" Target="https://ru.wikipedia.org/wiki/%D0%92%D1%8B%D0%B2%D0%BE%D0%B4%D0%BA%D0%BE%D0%B2%D0%B0%D1%8F_%D1%81%D1%83%D0%BC%D0%BA%D0%B0" TargetMode="External"/><Relationship Id="rId4" Type="http://schemas.openxmlformats.org/officeDocument/2006/relationships/hyperlink" Target="https://ru.wikipedia.org/wiki/%D0%A5%D0%B8%D1%89%D0%BD%D1%8B%D0%B5_%D1%81%D1%83%D0%BC%D1%87%D0%B0%D1%82%D1%8B%D0%B5_(%D1%81%D0%B5%D0%BC%D0%B5%D0%B9%D1%81%D1%82%D0%B2%D0%BE)" TargetMode="External"/><Relationship Id="rId9" Type="http://schemas.openxmlformats.org/officeDocument/2006/relationships/hyperlink" Target="https://ru.wikipedia.org/wiki/%D0%9A%D0%B5%D0%BD%D0%B3%D1%83%D1%80%D1%83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1%8F%D1%82%D0%BD%D0%B8%D1%81%D1%82%D1%8B%D0%B5_%D1%81%D1%83%D0%BC%D1%87%D0%B0%D1%82%D1%8B%D0%B5_%D0%BA%D1%83%D0%BD%D0%B8%D1%86%D1%8B" TargetMode="External"/><Relationship Id="rId3" Type="http://schemas.openxmlformats.org/officeDocument/2006/relationships/hyperlink" Target="https://ru.wikipedia.org/wiki/%D0%92%D0%B0%D0%BB%D0%BB%D0%B0%D0%B1%D0%B8" TargetMode="External"/><Relationship Id="rId7" Type="http://schemas.openxmlformats.org/officeDocument/2006/relationships/hyperlink" Target="https://ru.wikipedia.org/wiki/%D0%A2%D0%B0%D1%81%D0%BC%D0%B0%D0%BD%D0%B8%D1%8F" TargetMode="External"/><Relationship Id="rId2" Type="http://schemas.openxmlformats.org/officeDocument/2006/relationships/hyperlink" Target="https://ru.wikipedia.org/wiki/%D0%9D%D0%BE%D1%87%D0%BD%D0%BE%D0%B9_%D0%BE%D0%B1%D1%80%D0%B0%D0%B7_%D0%B6%D0%B8%D0%B7%D0%BD%D0%B8_%D0%B6%D0%B8%D0%B2%D0%BE%D1%82%D0%BD%D1%8B%D1%8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F%D1%89%D0%B5%D1%80%D0%B8%D1%86%D1%8B" TargetMode="External"/><Relationship Id="rId5" Type="http://schemas.openxmlformats.org/officeDocument/2006/relationships/hyperlink" Target="https://ru.wikipedia.org/wiki/%D0%9F%D1%82%D0%B8%D1%86%D1%8B" TargetMode="External"/><Relationship Id="rId4" Type="http://schemas.openxmlformats.org/officeDocument/2006/relationships/hyperlink" Target="https://ru.wikipedia.org/wiki/%D0%95%D1%85%D0%B8%D0%B4%D0%BD%D1%8B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876800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                Подготовила </a:t>
            </a:r>
            <a:br>
              <a:rPr lang="ru-RU" dirty="0" smtClean="0"/>
            </a:br>
            <a:r>
              <a:rPr lang="ru-RU" dirty="0" smtClean="0"/>
              <a:t>                                             ученица 7 класса </a:t>
            </a:r>
            <a:br>
              <a:rPr lang="ru-RU" dirty="0" smtClean="0"/>
            </a:br>
            <a:r>
              <a:rPr lang="ru-RU" dirty="0" smtClean="0"/>
              <a:t>                                               МКОУ СОШ №18</a:t>
            </a:r>
            <a:br>
              <a:rPr lang="ru-RU" dirty="0" smtClean="0"/>
            </a:br>
            <a:r>
              <a:rPr lang="ru-RU" dirty="0" smtClean="0"/>
              <a:t>                                           РЯБОКОНОВА ИРИНА  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СУМЧАТЫЙ ВОЛК</a:t>
            </a:r>
            <a:endParaRPr lang="ru-RU" dirty="0"/>
          </a:p>
        </p:txBody>
      </p:sp>
      <p:pic>
        <p:nvPicPr>
          <p:cNvPr id="18434" name="Picture 2" descr="Colored-Crop-Tasmanian tig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533400"/>
            <a:ext cx="7157618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Сумчатый</a:t>
            </a:r>
            <a:r>
              <a:rPr lang="ru-RU" dirty="0" smtClean="0"/>
              <a:t> или </a:t>
            </a:r>
            <a:r>
              <a:rPr lang="ru-RU" b="1" dirty="0" smtClean="0"/>
              <a:t>тасманийский волк</a:t>
            </a:r>
            <a:r>
              <a:rPr lang="ru-RU" dirty="0" smtClean="0"/>
              <a:t>, или </a:t>
            </a:r>
            <a:r>
              <a:rPr lang="ru-RU" b="1" dirty="0" err="1" smtClean="0"/>
              <a:t>тилацин</a:t>
            </a:r>
            <a:r>
              <a:rPr lang="ru-RU" baseline="30000" dirty="0" smtClean="0">
                <a:hlinkClick r:id="rId2"/>
              </a:rPr>
              <a:t>[1]</a:t>
            </a:r>
            <a:r>
              <a:rPr lang="ru-RU" dirty="0" smtClean="0"/>
              <a:t> (</a:t>
            </a:r>
            <a:r>
              <a:rPr lang="ru-RU" dirty="0" smtClean="0">
                <a:hlinkClick r:id="rId3" tooltip="Латинский язык"/>
              </a:rPr>
              <a:t>лат.</a:t>
            </a:r>
            <a:r>
              <a:rPr lang="ru-RU" dirty="0" smtClean="0"/>
              <a:t> </a:t>
            </a:r>
            <a:r>
              <a:rPr lang="ru-RU" i="1" dirty="0" err="1" smtClean="0"/>
              <a:t>Thylacinus</a:t>
            </a:r>
            <a:r>
              <a:rPr lang="ru-RU" i="1" dirty="0" smtClean="0"/>
              <a:t> </a:t>
            </a:r>
            <a:r>
              <a:rPr lang="ru-RU" i="1" dirty="0" err="1" smtClean="0"/>
              <a:t>cynocephalus</a:t>
            </a:r>
            <a:r>
              <a:rPr lang="ru-RU" dirty="0" smtClean="0"/>
              <a:t>) — вымершее </a:t>
            </a:r>
            <a:r>
              <a:rPr lang="ru-RU" dirty="0" smtClean="0">
                <a:hlinkClick r:id="rId4" tooltip="Сумчатые"/>
              </a:rPr>
              <a:t>сумчатое</a:t>
            </a:r>
            <a:r>
              <a:rPr lang="ru-RU" dirty="0" smtClean="0"/>
              <a:t> млекопитающее, единственный доживший до исторической эпохи представитель семейства сумчатых волков. 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Внешний вид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Сумчатый волк был самым крупным из хищных сумчатых. Сходство его облика и повадок с </a:t>
            </a:r>
            <a:r>
              <a:rPr lang="ru-RU" dirty="0" smtClean="0">
                <a:hlinkClick r:id="rId2" tooltip="Волчьи"/>
              </a:rPr>
              <a:t>волчьими</a:t>
            </a:r>
            <a:r>
              <a:rPr lang="ru-RU" dirty="0" smtClean="0"/>
              <a:t> — пример </a:t>
            </a:r>
            <a:r>
              <a:rPr lang="ru-RU" dirty="0" smtClean="0">
                <a:hlinkClick r:id="rId3" tooltip="Конвергентная эволюция"/>
              </a:rPr>
              <a:t>конвергентной эволюции</a:t>
            </a:r>
            <a:r>
              <a:rPr lang="ru-RU" dirty="0" smtClean="0"/>
              <a:t>, а от ближайших родственников, </a:t>
            </a:r>
            <a:r>
              <a:rPr lang="ru-RU" dirty="0" smtClean="0">
                <a:hlinkClick r:id="rId4" tooltip="Хищные сумчатые (семейство)"/>
              </a:rPr>
              <a:t>хищных сумчатых</a:t>
            </a:r>
            <a:r>
              <a:rPr lang="ru-RU" dirty="0" smtClean="0"/>
              <a:t>, он резко отличался и размерами, и формой тела.</a:t>
            </a:r>
          </a:p>
          <a:p>
            <a:r>
              <a:rPr lang="ru-RU" dirty="0" smtClean="0"/>
              <a:t>В длину сумчатый волк достигал 100—130 см, вместе с хвостом 150—180 см; высота в плечах — 60 см, вес — 20—25 кг. Внешне сумчатый волк напоминал </a:t>
            </a:r>
            <a:r>
              <a:rPr lang="ru-RU" dirty="0" smtClean="0">
                <a:hlinkClick r:id="rId5" tooltip="Собака"/>
              </a:rPr>
              <a:t>собаку</a:t>
            </a:r>
            <a:r>
              <a:rPr lang="ru-RU" dirty="0" smtClean="0"/>
              <a:t> — туловище у него было удлинённое, конечности </a:t>
            </a:r>
            <a:r>
              <a:rPr lang="ru-RU" dirty="0" err="1" smtClean="0"/>
              <a:t>пальцеходящими</a:t>
            </a:r>
            <a:r>
              <a:rPr lang="ru-RU" dirty="0" smtClean="0"/>
              <a:t>. Череп сумчатого волка также напоминал собачий и по размерам мог превышать череп взрослого </a:t>
            </a:r>
            <a:r>
              <a:rPr lang="ru-RU" dirty="0" smtClean="0">
                <a:hlinkClick r:id="rId6" tooltip="Динго"/>
              </a:rPr>
              <a:t>динго</a:t>
            </a:r>
            <a:r>
              <a:rPr lang="ru-RU" dirty="0" smtClean="0"/>
              <a:t>. Однако толстый у основания и тонкий на конце хвост и согнутые задние лапы напоминали о сумчатом происхождении этого хищника. Волосяной покров у сумчатого волка короткий, густой и грубый, с серо-жёлто-бурой спиной, покрытой 13—19 тёмно-бурыми поперечными полосами, идущими от плеч до основания хвоста, и с более светлым брюхом. Морда — серая, с размытыми белыми отметинами вокруг глаз. Уши — короткие, закруглённые, стоячие.</a:t>
            </a:r>
          </a:p>
          <a:p>
            <a:r>
              <a:rPr lang="ru-RU" dirty="0" smtClean="0"/>
              <a:t>В отличие от настоящих </a:t>
            </a:r>
            <a:r>
              <a:rPr lang="ru-RU" dirty="0" smtClean="0">
                <a:hlinkClick r:id="rId7" tooltip="Волк"/>
              </a:rPr>
              <a:t>волков</a:t>
            </a:r>
            <a:r>
              <a:rPr lang="ru-RU" dirty="0" smtClean="0"/>
              <a:t> резцов восемь, а не шесть, и в костном нёбе черепа слишком большая щель</a:t>
            </a:r>
            <a:r>
              <a:rPr lang="ru-RU" dirty="0" smtClean="0">
                <a:hlinkClick r:id="rId8"/>
              </a:rPr>
              <a:t>[18]</a:t>
            </a:r>
            <a:r>
              <a:rPr lang="ru-RU" dirty="0" smtClean="0"/>
              <a:t>.</a:t>
            </a:r>
          </a:p>
          <a:p>
            <a:r>
              <a:rPr lang="ru-RU" dirty="0" smtClean="0"/>
              <a:t>Удлинённая пасть могла открываться очень широко, на 120 градусов: когда животное зевало, его челюсти образовывали почти прямую линию. Изогнутые задние лапы делали возможной специфическую скачущую походку и даже прыжки на носках, похожие на прыжки </a:t>
            </a:r>
            <a:r>
              <a:rPr lang="ru-RU" dirty="0" smtClean="0">
                <a:hlinkClick r:id="rId9" tooltip="Кенгуру"/>
              </a:rPr>
              <a:t>кенгуру</a:t>
            </a:r>
            <a:r>
              <a:rPr lang="ru-RU" dirty="0" smtClean="0"/>
              <a:t>. </a:t>
            </a:r>
            <a:r>
              <a:rPr lang="ru-RU" dirty="0" smtClean="0">
                <a:hlinkClick r:id="rId10" tooltip="Выводковая сумка"/>
              </a:rPr>
              <a:t>Сумка</a:t>
            </a:r>
            <a:r>
              <a:rPr lang="ru-RU" dirty="0" smtClean="0"/>
              <a:t> сумчатого волка, подобно сумке </a:t>
            </a:r>
            <a:r>
              <a:rPr lang="ru-RU" dirty="0" err="1" smtClean="0">
                <a:hlinkClick r:id="rId11" tooltip="Тасманский дьявол"/>
              </a:rPr>
              <a:t>тасманского</a:t>
            </a:r>
            <a:r>
              <a:rPr lang="ru-RU" dirty="0" smtClean="0">
                <a:hlinkClick r:id="rId11" tooltip="Тасманский дьявол"/>
              </a:rPr>
              <a:t> дьявола</a:t>
            </a:r>
            <a:r>
              <a:rPr lang="ru-RU" dirty="0" smtClean="0"/>
              <a:t>, была образована складкой кожи, открывавшейся назад и прикрывающей две пары сосков.</a:t>
            </a:r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 жизни и рацион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Изначально обитатель негустых лесов и травянистых равнин, сумчатый волк был вытеснен людьми в дождевые леса и в горы, где обычным убежищем ему служили норы под корнями деревьев, дупла упавших деревьев и скалистые пещеры. Вёл </a:t>
            </a:r>
            <a:r>
              <a:rPr lang="ru-RU" dirty="0" smtClean="0">
                <a:hlinkClick r:id="rId2" tooltip="Ночной образ жизни животных"/>
              </a:rPr>
              <a:t>ночной образ жизни</a:t>
            </a:r>
            <a:r>
              <a:rPr lang="ru-RU" dirty="0" smtClean="0"/>
              <a:t>, однако иногда его замечали гревшимся на солнце. Образ жизни был одиночный, иногда для охоты собирались пары или небольшие семейные группы.</a:t>
            </a:r>
          </a:p>
          <a:p>
            <a:r>
              <a:rPr lang="ru-RU" dirty="0" smtClean="0"/>
              <a:t>Питался сумчатый волк средними и крупными наземными позвоночными — </a:t>
            </a:r>
            <a:r>
              <a:rPr lang="ru-RU" dirty="0" err="1" smtClean="0">
                <a:hlinkClick r:id="rId3" tooltip="Валлаби"/>
              </a:rPr>
              <a:t>валлаби</a:t>
            </a:r>
            <a:r>
              <a:rPr lang="ru-RU" dirty="0" smtClean="0"/>
              <a:t>, мелкими сумчатыми, </a:t>
            </a:r>
            <a:r>
              <a:rPr lang="ru-RU" dirty="0" smtClean="0">
                <a:hlinkClick r:id="rId4" tooltip="Ехидны"/>
              </a:rPr>
              <a:t>ехиднами</a:t>
            </a:r>
            <a:r>
              <a:rPr lang="ru-RU" dirty="0" smtClean="0"/>
              <a:t>, </a:t>
            </a:r>
            <a:r>
              <a:rPr lang="ru-RU" dirty="0" smtClean="0">
                <a:hlinkClick r:id="rId5" tooltip="Птицы"/>
              </a:rPr>
              <a:t>птицами</a:t>
            </a:r>
            <a:r>
              <a:rPr lang="ru-RU" dirty="0" smtClean="0"/>
              <a:t> и </a:t>
            </a:r>
            <a:r>
              <a:rPr lang="ru-RU" dirty="0" smtClean="0">
                <a:hlinkClick r:id="rId6" tooltip="Ящерицы"/>
              </a:rPr>
              <a:t>ящерицами</a:t>
            </a:r>
            <a:r>
              <a:rPr lang="ru-RU" dirty="0" smtClean="0"/>
              <a:t>. После завоза на </a:t>
            </a:r>
            <a:r>
              <a:rPr lang="ru-RU" dirty="0" smtClean="0">
                <a:hlinkClick r:id="rId7" tooltip="Тасмания"/>
              </a:rPr>
              <a:t>Тасманию</a:t>
            </a:r>
            <a:r>
              <a:rPr lang="ru-RU" dirty="0" smtClean="0"/>
              <a:t> овец и домашних птиц они тоже стали добычей сумчатого волка. Часто поедал животных, попавших в капканы; поэтому его самого успешно ловили капканами. По разным версиям, сумчатый волк или подстерегал добычу в засаде, или неторопливо преследовал добычу, доводя её до изнеможения. К недоеденной добыче сумчатый волк никогда не возвращался, чем пользовались более мелкие хищники, вроде </a:t>
            </a:r>
            <a:r>
              <a:rPr lang="ru-RU" dirty="0" smtClean="0">
                <a:hlinkClick r:id="rId8" tooltip="Пятнистые сумчатые куницы"/>
              </a:rPr>
              <a:t>сумчатых куниц</a:t>
            </a:r>
            <a:r>
              <a:rPr lang="ru-RU" dirty="0" smtClean="0"/>
              <a:t>. Голос сумчатого волка на охоте напоминал кашляющий лай, глухой, гортанный и пронзительный.</a:t>
            </a:r>
          </a:p>
          <a:p>
            <a:r>
              <a:rPr lang="ru-RU" dirty="0" smtClean="0"/>
              <a:t>На человека сумчатые волки никогда не нападали и обычно избегали встречи с ним. Взрослые сумчатые волки приручались плохо; но молодые неплохо жили в неволе, если им давали, кроме мяса, и живую добычу.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Thylacinus cynocephalus (Gould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219200"/>
            <a:ext cx="8195867" cy="54562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размножение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У самок на брюхе имелась образованная складкой кожи сумка, в которой вынашивались и выкармливались детёныши. Сумка открывалась назад между задними лапами, благодаря чему внутрь не попадали листья высокой травы и острые стебли, через которые животному приходилось бегать. У сумчатого волка не было определённого сезона размножения, но по-видимому был приурочен к декабрю, поскольку большинство детёнышей рождались в декабре-марте. Беременность была короткой — всего 35 дней, после чего рождались два — четыре слаборазвитых детёныша, которые через 2,5—3 месяца покидали сумку матери, хотя оставались с ней до возраста девяти месяцев. В неволе сумчатые волки не размножались. Продолжительность жизни в неволе составляла более восьми лет.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133</Words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                                                 Подготовила                                               ученица 7 класса                                                 МКОУ СОШ №18                                            РЯБОКОНОВА ИРИНА          </vt:lpstr>
      <vt:lpstr>Слайд 2</vt:lpstr>
      <vt:lpstr>Внешний вид </vt:lpstr>
      <vt:lpstr>Образ жизни и рацион </vt:lpstr>
      <vt:lpstr>Слайд 5</vt:lpstr>
      <vt:lpstr>размножение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                Подготовила                                               ученица 7 класса                                                 МКОУ СОШ №18                                            РЯБОКОНОВА ИРИНА          </dc:title>
  <dc:creator>Админ</dc:creator>
  <cp:lastModifiedBy>Админ</cp:lastModifiedBy>
  <cp:revision>2</cp:revision>
  <dcterms:created xsi:type="dcterms:W3CDTF">2019-01-08T15:26:03Z</dcterms:created>
  <dcterms:modified xsi:type="dcterms:W3CDTF">2019-01-08T15:37:06Z</dcterms:modified>
</cp:coreProperties>
</file>