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71" r:id="rId6"/>
    <p:sldId id="260" r:id="rId7"/>
    <p:sldId id="261" r:id="rId8"/>
    <p:sldId id="267" r:id="rId9"/>
    <p:sldId id="264" r:id="rId10"/>
    <p:sldId id="262" r:id="rId11"/>
    <p:sldId id="263" r:id="rId12"/>
    <p:sldId id="268" r:id="rId13"/>
    <p:sldId id="265" r:id="rId14"/>
    <p:sldId id="269" r:id="rId15"/>
    <p:sldId id="266" r:id="rId16"/>
    <p:sldId id="270"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12.01.2019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12.01.2019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12.01.2019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12.01.2019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52736"/>
            <a:ext cx="7772400" cy="2520280"/>
          </a:xfrm>
        </p:spPr>
        <p:txBody>
          <a:bodyPr>
            <a:normAutofit fontScale="90000"/>
          </a:bodyPr>
          <a:lstStyle/>
          <a:p>
            <a:r>
              <a:rPr lang="ru-RU" sz="3600" dirty="0" smtClean="0">
                <a:solidFill>
                  <a:schemeClr val="tx1"/>
                </a:solidFill>
                <a:latin typeface="Times New Roman" panose="02020603050405020304" pitchFamily="18" charset="0"/>
                <a:cs typeface="Times New Roman" panose="02020603050405020304" pitchFamily="18" charset="0"/>
              </a:rPr>
              <a:t>Этапы и особенности развития  психических процессов у дошкольников.</a:t>
            </a:r>
            <a:br>
              <a:rPr lang="ru-RU" sz="3600" dirty="0" smtClean="0">
                <a:solidFill>
                  <a:schemeClr val="tx1"/>
                </a:solidFill>
                <a:latin typeface="Times New Roman" panose="02020603050405020304" pitchFamily="18" charset="0"/>
                <a:cs typeface="Times New Roman" panose="02020603050405020304" pitchFamily="18" charset="0"/>
              </a:rPr>
            </a:br>
            <a:r>
              <a:rPr lang="ru-RU" sz="3600" dirty="0" smtClean="0">
                <a:solidFill>
                  <a:schemeClr val="tx1"/>
                </a:solidFill>
                <a:latin typeface="Times New Roman" panose="02020603050405020304" pitchFamily="18" charset="0"/>
                <a:cs typeface="Times New Roman" panose="02020603050405020304" pitchFamily="18" charset="0"/>
              </a:rPr>
              <a:t> </a:t>
            </a:r>
            <a:br>
              <a:rPr lang="ru-RU" sz="3600" dirty="0" smtClean="0">
                <a:solidFill>
                  <a:schemeClr val="tx1"/>
                </a:solidFill>
                <a:latin typeface="Times New Roman" panose="02020603050405020304" pitchFamily="18" charset="0"/>
                <a:cs typeface="Times New Roman" panose="02020603050405020304" pitchFamily="18" charset="0"/>
              </a:rPr>
            </a:br>
            <a:r>
              <a:rPr lang="ru-RU" sz="3600" dirty="0" smtClean="0">
                <a:solidFill>
                  <a:schemeClr val="tx1"/>
                </a:solidFill>
                <a:latin typeface="Times New Roman" panose="02020603050405020304" pitchFamily="18" charset="0"/>
                <a:cs typeface="Times New Roman" panose="02020603050405020304" pitchFamily="18" charset="0"/>
              </a:rPr>
              <a:t>Игры и игровые упражнения на развитие психических процессов у дошкольников.</a:t>
            </a:r>
            <a:endParaRPr lang="ru-RU"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8335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251520" y="1124744"/>
            <a:ext cx="4032448" cy="4968551"/>
          </a:xfrm>
        </p:spPr>
        <p:txBody>
          <a:bodyPr>
            <a:normAutofit fontScale="47500" lnSpcReduction="20000"/>
          </a:bodyPr>
          <a:lstStyle/>
          <a:p>
            <a:pPr algn="ctr">
              <a:lnSpc>
                <a:spcPct val="120000"/>
              </a:lnSpc>
              <a:spcAft>
                <a:spcPts val="0"/>
              </a:spcAft>
            </a:pPr>
            <a:r>
              <a:rPr lang="ru-RU" dirty="0"/>
              <a:t> </a:t>
            </a:r>
            <a:r>
              <a:rPr lang="ru-RU" sz="4200" dirty="0">
                <a:solidFill>
                  <a:schemeClr val="tx1"/>
                </a:solidFill>
                <a:latin typeface="Times New Roman" pitchFamily="18" charset="0"/>
                <a:cs typeface="Times New Roman" pitchFamily="18" charset="0"/>
              </a:rPr>
              <a:t>Другие психологи </a:t>
            </a:r>
            <a:r>
              <a:rPr lang="ru-RU" sz="4200" dirty="0" smtClean="0">
                <a:solidFill>
                  <a:schemeClr val="tx1"/>
                </a:solidFill>
                <a:latin typeface="Times New Roman" pitchFamily="18" charset="0"/>
                <a:cs typeface="Times New Roman" pitchFamily="18" charset="0"/>
              </a:rPr>
              <a:t>считают, </a:t>
            </a:r>
            <a:r>
              <a:rPr lang="ru-RU" sz="4200" dirty="0">
                <a:solidFill>
                  <a:schemeClr val="tx1"/>
                </a:solidFill>
                <a:latin typeface="Times New Roman" pitchFamily="18" charset="0"/>
                <a:cs typeface="Times New Roman" pitchFamily="18" charset="0"/>
              </a:rPr>
              <a:t>что внимание - это отдельный психический процесс, т. к. он имеет свои закономерности и свойства. </a:t>
            </a:r>
          </a:p>
          <a:p>
            <a:pPr algn="ctr">
              <a:lnSpc>
                <a:spcPct val="120000"/>
              </a:lnSpc>
              <a:spcAft>
                <a:spcPts val="0"/>
              </a:spcAft>
            </a:pPr>
            <a:r>
              <a:rPr lang="ru-RU" sz="4200" u="sng" dirty="0" smtClean="0">
                <a:solidFill>
                  <a:schemeClr val="tx1"/>
                </a:solidFill>
                <a:latin typeface="Times New Roman" pitchFamily="18" charset="0"/>
                <a:cs typeface="Times New Roman" pitchFamily="18" charset="0"/>
              </a:rPr>
              <a:t>Внимание</a:t>
            </a:r>
            <a:r>
              <a:rPr lang="ru-RU" sz="4200" dirty="0" smtClean="0">
                <a:solidFill>
                  <a:schemeClr val="tx1"/>
                </a:solidFill>
                <a:latin typeface="Times New Roman" pitchFamily="18" charset="0"/>
                <a:cs typeface="Times New Roman" pitchFamily="18" charset="0"/>
              </a:rPr>
              <a:t> </a:t>
            </a:r>
            <a:r>
              <a:rPr lang="ru-RU" sz="4200" dirty="0">
                <a:solidFill>
                  <a:schemeClr val="tx1"/>
                </a:solidFill>
                <a:latin typeface="Times New Roman" pitchFamily="18" charset="0"/>
                <a:cs typeface="Times New Roman" pitchFamily="18" charset="0"/>
              </a:rPr>
              <a:t>- это психический процесс, заключающийся в направленности и сосредоточенности сознания на определенном объекте при одновременном отвлечении от других</a:t>
            </a:r>
            <a:r>
              <a:rPr lang="ru-RU" sz="4200" dirty="0" smtClean="0">
                <a:solidFill>
                  <a:schemeClr val="tx1"/>
                </a:solidFill>
                <a:latin typeface="Times New Roman" pitchFamily="18" charset="0"/>
                <a:cs typeface="Times New Roman" pitchFamily="18" charset="0"/>
              </a:rPr>
              <a:t>. </a:t>
            </a:r>
            <a:r>
              <a:rPr lang="ru-RU" sz="4200" dirty="0">
                <a:solidFill>
                  <a:schemeClr val="tx1"/>
                </a:solidFill>
                <a:latin typeface="Times New Roman" pitchFamily="18" charset="0"/>
                <a:cs typeface="Times New Roman" pitchFamily="18" charset="0"/>
              </a:rPr>
              <a:t>Учитывая при этом процессе участие или неучастие воли, можно выделить </a:t>
            </a:r>
            <a:r>
              <a:rPr lang="ru-RU" sz="4200" dirty="0" smtClean="0">
                <a:solidFill>
                  <a:schemeClr val="tx1"/>
                </a:solidFill>
                <a:latin typeface="Times New Roman" pitchFamily="18" charset="0"/>
                <a:cs typeface="Times New Roman" pitchFamily="18" charset="0"/>
              </a:rPr>
              <a:t>произвольное, непроизвольное и </a:t>
            </a:r>
            <a:r>
              <a:rPr lang="ru-RU" sz="4200" dirty="0" err="1" smtClean="0">
                <a:solidFill>
                  <a:schemeClr val="tx1"/>
                </a:solidFill>
                <a:latin typeface="Times New Roman" pitchFamily="18" charset="0"/>
                <a:cs typeface="Times New Roman" pitchFamily="18" charset="0"/>
              </a:rPr>
              <a:t>послепроизвольное</a:t>
            </a:r>
            <a:r>
              <a:rPr lang="ru-RU" sz="4200" dirty="0" smtClean="0">
                <a:solidFill>
                  <a:schemeClr val="tx1"/>
                </a:solidFill>
                <a:latin typeface="Times New Roman" pitchFamily="18" charset="0"/>
                <a:cs typeface="Times New Roman" pitchFamily="18" charset="0"/>
              </a:rPr>
              <a:t> внимание.</a:t>
            </a:r>
            <a:endParaRPr lang="ru-RU" sz="4200" dirty="0">
              <a:solidFill>
                <a:schemeClr val="tx1"/>
              </a:solidFill>
              <a:latin typeface="Times New Roman" pitchFamily="18" charset="0"/>
              <a:cs typeface="Times New Roman" pitchFamily="18" charset="0"/>
            </a:endParaRPr>
          </a:p>
          <a:p>
            <a:pPr algn="ctr"/>
            <a:endParaRPr lang="ru-RU" sz="2900"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a:xfrm>
            <a:off x="914400" y="332656"/>
            <a:ext cx="7834064" cy="720080"/>
          </a:xfrm>
        </p:spPr>
        <p:txBody>
          <a:bodyPr/>
          <a:lstStyle/>
          <a:p>
            <a:pPr algn="ctr"/>
            <a:r>
              <a:rPr lang="ru-RU" sz="2000" b="1" dirty="0" smtClean="0">
                <a:solidFill>
                  <a:schemeClr val="tx1"/>
                </a:solidFill>
                <a:latin typeface="Times New Roman" pitchFamily="18" charset="0"/>
                <a:cs typeface="Times New Roman" pitchFamily="18" charset="0"/>
              </a:rPr>
              <a:t>ВНИМАНИЕ</a:t>
            </a:r>
            <a:endParaRPr lang="ru-RU" sz="2000" b="1" dirty="0">
              <a:solidFill>
                <a:schemeClr val="tx1"/>
              </a:solidFill>
              <a:latin typeface="Times New Roman" pitchFamily="18" charset="0"/>
              <a:cs typeface="Times New Roman" pitchFamily="18" charset="0"/>
            </a:endParaRPr>
          </a:p>
        </p:txBody>
      </p:sp>
      <p:pic>
        <p:nvPicPr>
          <p:cNvPr id="1026" name="Picture 2" descr="C:\Users\Ноут\Desktop\Рисунок6-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93810" y="1340768"/>
            <a:ext cx="4526662" cy="4688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764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683568" y="1340768"/>
            <a:ext cx="3816424" cy="4145633"/>
          </a:xfrm>
        </p:spPr>
        <p:txBody>
          <a:bodyPr/>
          <a:lstStyle/>
          <a:p>
            <a:pPr algn="ctr">
              <a:spcAft>
                <a:spcPts val="0"/>
              </a:spcAft>
            </a:pPr>
            <a:r>
              <a:rPr lang="ru-RU" sz="2000" dirty="0">
                <a:solidFill>
                  <a:schemeClr val="tx1"/>
                </a:solidFill>
                <a:latin typeface="Times New Roman" pitchFamily="18" charset="0"/>
                <a:cs typeface="Times New Roman" pitchFamily="18" charset="0"/>
              </a:rPr>
              <a:t>Воображение – это способность сознания создавать образы, представления, и манипулировать ими.  </a:t>
            </a:r>
          </a:p>
          <a:p>
            <a:pPr algn="ctr">
              <a:spcAft>
                <a:spcPts val="0"/>
              </a:spcAft>
            </a:pPr>
            <a:r>
              <a:rPr lang="ru-RU" sz="2000" dirty="0" smtClean="0">
                <a:solidFill>
                  <a:schemeClr val="tx1"/>
                </a:solidFill>
                <a:latin typeface="Times New Roman" pitchFamily="18" charset="0"/>
                <a:cs typeface="Times New Roman" pitchFamily="18" charset="0"/>
              </a:rPr>
              <a:t>Возникновение </a:t>
            </a:r>
            <a:r>
              <a:rPr lang="ru-RU" sz="2000" dirty="0">
                <a:solidFill>
                  <a:schemeClr val="tx1"/>
                </a:solidFill>
                <a:latin typeface="Times New Roman" pitchFamily="18" charset="0"/>
                <a:cs typeface="Times New Roman" pitchFamily="18" charset="0"/>
              </a:rPr>
              <a:t>и развитие воображения тесно связано с формированием других познавательных процессов, прежде всего мышления</a:t>
            </a:r>
            <a:r>
              <a:rPr lang="ru-RU" sz="2000" dirty="0" smtClean="0">
                <a:solidFill>
                  <a:schemeClr val="tx1"/>
                </a:solidFill>
                <a:latin typeface="Times New Roman" pitchFamily="18" charset="0"/>
                <a:cs typeface="Times New Roman" pitchFamily="18" charset="0"/>
              </a:rPr>
              <a:t>.</a:t>
            </a:r>
            <a:r>
              <a:rPr lang="ru-RU" sz="2000" dirty="0"/>
              <a:t> </a:t>
            </a:r>
            <a:r>
              <a:rPr lang="ru-RU" sz="2000" dirty="0">
                <a:solidFill>
                  <a:schemeClr val="tx1"/>
                </a:solidFill>
                <a:latin typeface="Times New Roman" pitchFamily="18" charset="0"/>
                <a:cs typeface="Times New Roman" pitchFamily="18" charset="0"/>
              </a:rPr>
              <a:t>Воображение неотделимо от восприятия предметов и выполнения с ними игровых действий.</a:t>
            </a:r>
          </a:p>
          <a:p>
            <a:endParaRPr lang="ru-RU" sz="2000"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a:xfrm>
            <a:off x="914400" y="260648"/>
            <a:ext cx="7978080" cy="720080"/>
          </a:xfrm>
        </p:spPr>
        <p:txBody>
          <a:bodyPr/>
          <a:lstStyle/>
          <a:p>
            <a:pPr algn="ctr"/>
            <a:r>
              <a:rPr lang="ru-RU" sz="2000" b="1" dirty="0" smtClean="0">
                <a:solidFill>
                  <a:schemeClr val="tx1"/>
                </a:solidFill>
                <a:latin typeface="Times New Roman" pitchFamily="18" charset="0"/>
                <a:cs typeface="Times New Roman" pitchFamily="18" charset="0"/>
              </a:rPr>
              <a:t>ВООБРАЖЕНИЕ</a:t>
            </a:r>
            <a:endParaRPr lang="ru-RU" sz="2000" b="1" dirty="0">
              <a:solidFill>
                <a:schemeClr val="tx1"/>
              </a:solidFill>
              <a:latin typeface="Times New Roman" pitchFamily="18" charset="0"/>
              <a:cs typeface="Times New Roman" pitchFamily="18" charset="0"/>
            </a:endParaRPr>
          </a:p>
        </p:txBody>
      </p:sp>
      <p:pic>
        <p:nvPicPr>
          <p:cNvPr id="1026" name="Picture 2" descr="C:\Users\Ноут\Desktop\Рисунок7.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11494" y="1341437"/>
            <a:ext cx="4036970" cy="4583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421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95536" y="1124744"/>
            <a:ext cx="3871664" cy="4752528"/>
          </a:xfrm>
        </p:spPr>
        <p:txBody>
          <a:bodyPr>
            <a:noAutofit/>
          </a:bodyPr>
          <a:lstStyle/>
          <a:p>
            <a:pPr algn="ctr">
              <a:lnSpc>
                <a:spcPct val="110000"/>
              </a:lnSpc>
              <a:spcAft>
                <a:spcPts val="0"/>
              </a:spcAft>
            </a:pPr>
            <a:r>
              <a:rPr lang="ru-RU" sz="2000" dirty="0">
                <a:solidFill>
                  <a:schemeClr val="tx1"/>
                </a:solidFill>
                <a:latin typeface="Times New Roman" pitchFamily="18" charset="0"/>
                <a:cs typeface="Times New Roman" pitchFamily="18" charset="0"/>
              </a:rPr>
              <a:t>О</a:t>
            </a:r>
            <a:r>
              <a:rPr lang="ru-RU" sz="2000" dirty="0" smtClean="0">
                <a:solidFill>
                  <a:schemeClr val="tx1"/>
                </a:solidFill>
                <a:latin typeface="Times New Roman" pitchFamily="18" charset="0"/>
                <a:cs typeface="Times New Roman" pitchFamily="18" charset="0"/>
              </a:rPr>
              <a:t>дной </a:t>
            </a:r>
            <a:r>
              <a:rPr lang="ru-RU" sz="2000" dirty="0">
                <a:solidFill>
                  <a:schemeClr val="tx1"/>
                </a:solidFill>
                <a:latin typeface="Times New Roman" pitchFamily="18" charset="0"/>
                <a:cs typeface="Times New Roman" pitchFamily="18" charset="0"/>
              </a:rPr>
              <a:t>из основных функций воображения является защита личности, компенсация негативных </a:t>
            </a:r>
            <a:r>
              <a:rPr lang="ru-RU" sz="2000" dirty="0" smtClean="0">
                <a:solidFill>
                  <a:schemeClr val="tx1"/>
                </a:solidFill>
                <a:latin typeface="Times New Roman" pitchFamily="18" charset="0"/>
                <a:cs typeface="Times New Roman" pitchFamily="18" charset="0"/>
              </a:rPr>
              <a:t>переживаний.</a:t>
            </a:r>
            <a:r>
              <a:rPr lang="ru-RU" sz="2000" dirty="0">
                <a:solidFill>
                  <a:schemeClr val="tx1"/>
                </a:solidFill>
              </a:rPr>
              <a:t> </a:t>
            </a:r>
            <a:r>
              <a:rPr lang="ru-RU" sz="2000" dirty="0" smtClean="0">
                <a:solidFill>
                  <a:schemeClr val="tx1"/>
                </a:solidFill>
                <a:latin typeface="Times New Roman" pitchFamily="18" charset="0"/>
                <a:cs typeface="Times New Roman" pitchFamily="18" charset="0"/>
              </a:rPr>
              <a:t>Аффективное </a:t>
            </a:r>
            <a:r>
              <a:rPr lang="ru-RU" sz="2000" dirty="0">
                <a:solidFill>
                  <a:schemeClr val="tx1"/>
                </a:solidFill>
                <a:latin typeface="Times New Roman" pitchFamily="18" charset="0"/>
                <a:cs typeface="Times New Roman" pitchFamily="18" charset="0"/>
              </a:rPr>
              <a:t>воображение </a:t>
            </a:r>
            <a:r>
              <a:rPr lang="ru-RU" sz="2000" dirty="0" smtClean="0">
                <a:solidFill>
                  <a:schemeClr val="tx1"/>
                </a:solidFill>
                <a:latin typeface="Times New Roman" pitchFamily="18" charset="0"/>
                <a:cs typeface="Times New Roman" pitchFamily="18" charset="0"/>
              </a:rPr>
              <a:t>- это </a:t>
            </a:r>
            <a:r>
              <a:rPr lang="ru-RU" sz="2000" dirty="0">
                <a:solidFill>
                  <a:schemeClr val="tx1"/>
                </a:solidFill>
                <a:latin typeface="Times New Roman" pitchFamily="18" charset="0"/>
                <a:cs typeface="Times New Roman" pitchFamily="18" charset="0"/>
              </a:rPr>
              <a:t>воображение, которое помогает ребенку справиться со своими сильными переживаниями и защитить свое «Я». Ребенок создает внутри себя миры, где он может создать компенсаторные ситуации (например, воображает себя динозавром, или могущественной феей, великаном и так далее). </a:t>
            </a:r>
          </a:p>
        </p:txBody>
      </p:sp>
      <p:sp>
        <p:nvSpPr>
          <p:cNvPr id="3" name="Заголовок 2"/>
          <p:cNvSpPr>
            <a:spLocks noGrp="1"/>
          </p:cNvSpPr>
          <p:nvPr>
            <p:ph type="title"/>
          </p:nvPr>
        </p:nvSpPr>
        <p:spPr>
          <a:xfrm>
            <a:off x="914400" y="260648"/>
            <a:ext cx="7978080" cy="576064"/>
          </a:xfrm>
        </p:spPr>
        <p:txBody>
          <a:bodyPr/>
          <a:lstStyle/>
          <a:p>
            <a:pPr algn="ctr"/>
            <a:r>
              <a:rPr lang="ru-RU" sz="2000" b="1" dirty="0" smtClean="0">
                <a:solidFill>
                  <a:schemeClr val="tx1"/>
                </a:solidFill>
                <a:latin typeface="Times New Roman" pitchFamily="18" charset="0"/>
                <a:cs typeface="Times New Roman" pitchFamily="18" charset="0"/>
              </a:rPr>
              <a:t>ВООБРАЖЕНИЕ</a:t>
            </a:r>
            <a:endParaRPr lang="ru-RU" sz="2000" b="1"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p:txBody>
          <a:bodyPr/>
          <a:lstStyle/>
          <a:p>
            <a:endParaRPr lang="ru-RU" dirty="0"/>
          </a:p>
        </p:txBody>
      </p:sp>
      <p:pic>
        <p:nvPicPr>
          <p:cNvPr id="102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1268760"/>
            <a:ext cx="4176464"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9559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23528" y="1196752"/>
            <a:ext cx="4104456" cy="5040560"/>
          </a:xfrm>
        </p:spPr>
        <p:txBody>
          <a:bodyPr>
            <a:normAutofit fontScale="55000" lnSpcReduction="20000"/>
          </a:bodyPr>
          <a:lstStyle/>
          <a:p>
            <a:pPr algn="ctr">
              <a:lnSpc>
                <a:spcPct val="120000"/>
              </a:lnSpc>
              <a:spcAft>
                <a:spcPts val="0"/>
              </a:spcAft>
            </a:pPr>
            <a:r>
              <a:rPr lang="ru-RU" sz="3600" dirty="0">
                <a:solidFill>
                  <a:schemeClr val="tx1"/>
                </a:solidFill>
                <a:latin typeface="Times New Roman" pitchFamily="18" charset="0"/>
                <a:cs typeface="Times New Roman" pitchFamily="18" charset="0"/>
              </a:rPr>
              <a:t>Восприятие – процесс отражения в сознании человека целостных предметов и явлений при их непосредственном воздействии на органы чувств. </a:t>
            </a:r>
          </a:p>
          <a:p>
            <a:pPr algn="ctr">
              <a:lnSpc>
                <a:spcPct val="120000"/>
              </a:lnSpc>
              <a:spcAft>
                <a:spcPts val="0"/>
              </a:spcAft>
            </a:pPr>
            <a:r>
              <a:rPr lang="ru-RU" sz="3600" dirty="0" smtClean="0">
                <a:solidFill>
                  <a:schemeClr val="tx1"/>
                </a:solidFill>
                <a:latin typeface="Times New Roman" pitchFamily="18" charset="0"/>
                <a:cs typeface="Times New Roman" pitchFamily="18" charset="0"/>
              </a:rPr>
              <a:t>Восприятие </a:t>
            </a:r>
            <a:r>
              <a:rPr lang="ru-RU" sz="3600" dirty="0">
                <a:solidFill>
                  <a:schemeClr val="tx1"/>
                </a:solidFill>
                <a:latin typeface="Times New Roman" pitchFamily="18" charset="0"/>
                <a:cs typeface="Times New Roman" pitchFamily="18" charset="0"/>
              </a:rPr>
              <a:t>является </a:t>
            </a:r>
            <a:r>
              <a:rPr lang="ru-RU" sz="3600" dirty="0" smtClean="0">
                <a:solidFill>
                  <a:schemeClr val="tx1"/>
                </a:solidFill>
                <a:latin typeface="Times New Roman" pitchFamily="18" charset="0"/>
                <a:cs typeface="Times New Roman" pitchFamily="18" charset="0"/>
              </a:rPr>
              <a:t>одним из ведущих познавательных процессов </a:t>
            </a:r>
            <a:r>
              <a:rPr lang="ru-RU" sz="3600" dirty="0">
                <a:solidFill>
                  <a:schemeClr val="tx1"/>
                </a:solidFill>
                <a:latin typeface="Times New Roman" pitchFamily="18" charset="0"/>
                <a:cs typeface="Times New Roman" pitchFamily="18" charset="0"/>
              </a:rPr>
              <a:t>дошкольного возраста. Его формирование обеспечивает успешное накопление новых знаний, быстрое освоение новой деятельности, адаптацию к новой обстановке, полноценное физическое и психическое развитие.</a:t>
            </a:r>
          </a:p>
          <a:p>
            <a:r>
              <a:rPr lang="ru-RU" sz="3600" dirty="0">
                <a:latin typeface="Times New Roman" pitchFamily="18" charset="0"/>
                <a:cs typeface="Times New Roman" pitchFamily="18" charset="0"/>
              </a:rPr>
              <a:t> </a:t>
            </a:r>
          </a:p>
          <a:p>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a:xfrm>
            <a:off x="914400" y="476672"/>
            <a:ext cx="7762056" cy="504056"/>
          </a:xfrm>
        </p:spPr>
        <p:txBody>
          <a:bodyPr/>
          <a:lstStyle/>
          <a:p>
            <a:pPr algn="ctr"/>
            <a:r>
              <a:rPr lang="ru-RU" sz="2000" b="1" dirty="0" smtClean="0">
                <a:solidFill>
                  <a:schemeClr val="tx1"/>
                </a:solidFill>
                <a:latin typeface="Times New Roman" pitchFamily="18" charset="0"/>
                <a:cs typeface="Times New Roman" pitchFamily="18" charset="0"/>
              </a:rPr>
              <a:t>ВОСПРИЯТИЕ</a:t>
            </a:r>
            <a:endParaRPr lang="ru-RU" sz="2000" b="1" dirty="0">
              <a:solidFill>
                <a:schemeClr val="tx1"/>
              </a:solidFill>
              <a:latin typeface="Times New Roman" pitchFamily="18" charset="0"/>
              <a:cs typeface="Times New Roman" pitchFamily="18" charset="0"/>
            </a:endParaRPr>
          </a:p>
        </p:txBody>
      </p:sp>
      <p:pic>
        <p:nvPicPr>
          <p:cNvPr id="1026" name="Picture 2" descr="C:\Users\Ноут\Desktop\Рисунок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46192" y="1357429"/>
            <a:ext cx="4446288" cy="4591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424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95536" y="1268760"/>
            <a:ext cx="4320480" cy="4752528"/>
          </a:xfrm>
        </p:spPr>
        <p:txBody>
          <a:bodyPr>
            <a:normAutofit/>
          </a:bodyPr>
          <a:lstStyle/>
          <a:p>
            <a:pPr algn="ctr"/>
            <a:r>
              <a:rPr lang="ru-RU" sz="2000" dirty="0" smtClean="0">
                <a:solidFill>
                  <a:schemeClr val="tx1"/>
                </a:solidFill>
                <a:latin typeface="Times New Roman" pitchFamily="18" charset="0"/>
                <a:cs typeface="Times New Roman" pitchFamily="18" charset="0"/>
              </a:rPr>
              <a:t>Советский и российский психолог Леонид Абрамович </a:t>
            </a:r>
            <a:r>
              <a:rPr lang="ru-RU" sz="2000" dirty="0" err="1" smtClean="0">
                <a:solidFill>
                  <a:schemeClr val="tx1"/>
                </a:solidFill>
                <a:latin typeface="Times New Roman" pitchFamily="18" charset="0"/>
                <a:cs typeface="Times New Roman" pitchFamily="18" charset="0"/>
              </a:rPr>
              <a:t>Венгер</a:t>
            </a:r>
            <a:r>
              <a:rPr lang="ru-RU" sz="2000" dirty="0" smtClean="0">
                <a:solidFill>
                  <a:schemeClr val="tx1"/>
                </a:solidFill>
                <a:latin typeface="Times New Roman" pitchFamily="18" charset="0"/>
                <a:cs typeface="Times New Roman" pitchFamily="18" charset="0"/>
              </a:rPr>
              <a:t> исследовал и описал  этапы развития детского восприятия.</a:t>
            </a:r>
          </a:p>
          <a:p>
            <a:pPr algn="ctr"/>
            <a:r>
              <a:rPr lang="ru-RU" sz="2000" dirty="0" smtClean="0">
                <a:solidFill>
                  <a:schemeClr val="tx1"/>
                </a:solidFill>
                <a:latin typeface="Times New Roman" pitchFamily="18" charset="0"/>
                <a:cs typeface="Times New Roman" pitchFamily="18" charset="0"/>
              </a:rPr>
              <a:t>1 этап - работа с сенсорными эталонами формы и цвета. </a:t>
            </a:r>
          </a:p>
          <a:p>
            <a:pPr algn="ctr"/>
            <a:r>
              <a:rPr lang="ru-RU" sz="2000" dirty="0" smtClean="0">
                <a:solidFill>
                  <a:schemeClr val="tx1"/>
                </a:solidFill>
                <a:latin typeface="Times New Roman" pitchFamily="18" charset="0"/>
                <a:cs typeface="Times New Roman" pitchFamily="18" charset="0"/>
              </a:rPr>
              <a:t>2 этап – знакомство с пространственными свойствами предметов с помощью глаз и ориентировочно-исследовательских движений рук.</a:t>
            </a:r>
          </a:p>
          <a:p>
            <a:pPr algn="ctr"/>
            <a:r>
              <a:rPr lang="ru-RU" sz="2000" dirty="0" smtClean="0">
                <a:solidFill>
                  <a:schemeClr val="tx1"/>
                </a:solidFill>
                <a:latin typeface="Times New Roman" pitchFamily="18" charset="0"/>
                <a:cs typeface="Times New Roman" pitchFamily="18" charset="0"/>
              </a:rPr>
              <a:t>3 этап – внешнее восприятие предмета превращается в умственное.</a:t>
            </a:r>
            <a:endParaRPr lang="ru-RU" sz="2000"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a:xfrm>
            <a:off x="914400" y="260648"/>
            <a:ext cx="7906072" cy="648072"/>
          </a:xfrm>
        </p:spPr>
        <p:txBody>
          <a:bodyPr/>
          <a:lstStyle/>
          <a:p>
            <a:pPr algn="ctr"/>
            <a:r>
              <a:rPr lang="ru-RU" sz="2000" b="1" dirty="0" smtClean="0">
                <a:solidFill>
                  <a:schemeClr val="tx1"/>
                </a:solidFill>
                <a:latin typeface="Times New Roman" pitchFamily="18" charset="0"/>
                <a:cs typeface="Times New Roman" pitchFamily="18" charset="0"/>
              </a:rPr>
              <a:t>ВОСПРИЯТИЕ</a:t>
            </a:r>
            <a:endParaRPr lang="ru-RU" sz="2000" b="1"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a:xfrm>
            <a:off x="5076056" y="1828800"/>
            <a:ext cx="3479982" cy="3810000"/>
          </a:xfrm>
        </p:spPr>
        <p:txBody>
          <a:bodyPr/>
          <a:lstStyle/>
          <a:p>
            <a:endParaRPr lang="ru-RU"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32040" y="1117008"/>
            <a:ext cx="3791671" cy="490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5361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23528" y="1052736"/>
            <a:ext cx="4248472" cy="5184576"/>
          </a:xfrm>
        </p:spPr>
        <p:txBody>
          <a:bodyPr>
            <a:noAutofit/>
          </a:bodyPr>
          <a:lstStyle/>
          <a:p>
            <a:pPr algn="ctr"/>
            <a:r>
              <a:rPr lang="ru-RU" sz="2000" dirty="0">
                <a:solidFill>
                  <a:schemeClr val="tx1"/>
                </a:solidFill>
                <a:latin typeface="Times New Roman" pitchFamily="18" charset="0"/>
                <a:cs typeface="Times New Roman" pitchFamily="18" charset="0"/>
              </a:rPr>
              <a:t>В дошкольном возрасте ребенок овладевает всеми формами устной речи, присущими взрослым. У него появляются развернутые сообщения - монологи, рассказы. В них он передает другим не только то новое, что он узнал, но и свои мысли по этому поводу, свои замыслы, впечатления, переживания. Эгоцентрическая речь помогает ребенку планировать и регулировать его действия. В произносимых для самого себя монологах он констатирует затруднения, с которыми столкнулся, создает план последующих действий, рассуждает о способах выполнения задачи.</a:t>
            </a:r>
            <a:r>
              <a:rPr lang="ru-RU" sz="2000" dirty="0"/>
              <a:t> </a:t>
            </a:r>
          </a:p>
          <a:p>
            <a:pPr algn="ctr"/>
            <a:endParaRPr lang="ru-RU" sz="2000"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a:xfrm>
            <a:off x="971600" y="476672"/>
            <a:ext cx="7776864" cy="432048"/>
          </a:xfrm>
        </p:spPr>
        <p:txBody>
          <a:bodyPr/>
          <a:lstStyle/>
          <a:p>
            <a:pPr algn="ctr"/>
            <a:r>
              <a:rPr lang="ru-RU" sz="2000" b="1" dirty="0" smtClean="0">
                <a:solidFill>
                  <a:schemeClr val="tx1"/>
                </a:solidFill>
                <a:latin typeface="Times New Roman" pitchFamily="18" charset="0"/>
                <a:cs typeface="Times New Roman" pitchFamily="18" charset="0"/>
              </a:rPr>
              <a:t>РЕЧЬ</a:t>
            </a:r>
            <a:endParaRPr lang="ru-RU" sz="2000" b="1"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a:xfrm>
            <a:off x="4788024" y="1828800"/>
            <a:ext cx="3768014" cy="3810000"/>
          </a:xfrm>
        </p:spPr>
        <p:txBody>
          <a:bodyPr/>
          <a:lstStyle/>
          <a:p>
            <a:endParaRPr lang="ru-RU" dirty="0"/>
          </a:p>
        </p:txBody>
      </p:sp>
      <p:pic>
        <p:nvPicPr>
          <p:cNvPr id="5122"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8715"/>
          <a:stretch/>
        </p:blipFill>
        <p:spPr bwMode="auto">
          <a:xfrm>
            <a:off x="4644008" y="1315140"/>
            <a:ext cx="4141344" cy="4778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649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23528" y="1052736"/>
            <a:ext cx="4320480" cy="5040560"/>
          </a:xfrm>
        </p:spPr>
        <p:txBody>
          <a:bodyPr>
            <a:normAutofit lnSpcReduction="10000"/>
          </a:bodyPr>
          <a:lstStyle/>
          <a:p>
            <a:pPr algn="ctr">
              <a:lnSpc>
                <a:spcPct val="110000"/>
              </a:lnSpc>
              <a:spcAft>
                <a:spcPts val="0"/>
              </a:spcAft>
            </a:pPr>
            <a:r>
              <a:rPr lang="ru-RU" sz="2000" dirty="0">
                <a:solidFill>
                  <a:schemeClr val="tx1"/>
                </a:solidFill>
                <a:latin typeface="Times New Roman" pitchFamily="18" charset="0"/>
                <a:cs typeface="Times New Roman" pitchFamily="18" charset="0"/>
              </a:rPr>
              <a:t>В дошкольном детстве в основном завершается долгий и сложный процесс овладения речью. </a:t>
            </a:r>
            <a:endParaRPr lang="ru-RU" sz="2000" dirty="0" smtClean="0">
              <a:solidFill>
                <a:schemeClr val="tx1"/>
              </a:solidFill>
              <a:latin typeface="Times New Roman" pitchFamily="18" charset="0"/>
              <a:cs typeface="Times New Roman" pitchFamily="18" charset="0"/>
            </a:endParaRPr>
          </a:p>
          <a:p>
            <a:pPr algn="ctr">
              <a:lnSpc>
                <a:spcPct val="110000"/>
              </a:lnSpc>
              <a:spcAft>
                <a:spcPts val="0"/>
              </a:spcAft>
            </a:pPr>
            <a:r>
              <a:rPr lang="ru-RU" sz="2000" dirty="0">
                <a:solidFill>
                  <a:schemeClr val="tx1"/>
                </a:solidFill>
                <a:latin typeface="Times New Roman" pitchFamily="18" charset="0"/>
                <a:cs typeface="Times New Roman" pitchFamily="18" charset="0"/>
              </a:rPr>
              <a:t>Полноценное общение с другими детьми достигается именно в это время, оно становится важным фактором развития речи.</a:t>
            </a:r>
          </a:p>
          <a:p>
            <a:pPr algn="ctr">
              <a:lnSpc>
                <a:spcPct val="110000"/>
              </a:lnSpc>
              <a:spcAft>
                <a:spcPts val="0"/>
              </a:spcAft>
            </a:pPr>
            <a:r>
              <a:rPr lang="ru-RU" sz="2000" dirty="0" smtClean="0">
                <a:solidFill>
                  <a:schemeClr val="tx1"/>
                </a:solidFill>
                <a:latin typeface="Times New Roman" pitchFamily="18" charset="0"/>
                <a:cs typeface="Times New Roman" pitchFamily="18" charset="0"/>
              </a:rPr>
              <a:t>К </a:t>
            </a:r>
            <a:r>
              <a:rPr lang="ru-RU" sz="2000" dirty="0">
                <a:solidFill>
                  <a:schemeClr val="tx1"/>
                </a:solidFill>
                <a:latin typeface="Times New Roman" pitchFamily="18" charset="0"/>
                <a:cs typeface="Times New Roman" pitchFamily="18" charset="0"/>
              </a:rPr>
              <a:t>7 годам язык становится средством общения и мышления ребенка, а также предметом сознательного изучения, поскольку при подготовке к школе начинается обучение чтению и письму. </a:t>
            </a:r>
            <a:r>
              <a:rPr lang="ru-RU" sz="2000" dirty="0" smtClean="0">
                <a:solidFill>
                  <a:schemeClr val="tx1"/>
                </a:solidFill>
                <a:latin typeface="Times New Roman" pitchFamily="18" charset="0"/>
                <a:cs typeface="Times New Roman" pitchFamily="18" charset="0"/>
              </a:rPr>
              <a:t>Как </a:t>
            </a:r>
            <a:r>
              <a:rPr lang="ru-RU" sz="2000" dirty="0">
                <a:solidFill>
                  <a:schemeClr val="tx1"/>
                </a:solidFill>
                <a:latin typeface="Times New Roman" pitchFamily="18" charset="0"/>
                <a:cs typeface="Times New Roman" pitchFamily="18" charset="0"/>
              </a:rPr>
              <a:t>считают психологи, </a:t>
            </a:r>
            <a:r>
              <a:rPr lang="ru-RU" sz="2000" dirty="0" smtClean="0">
                <a:solidFill>
                  <a:schemeClr val="tx1"/>
                </a:solidFill>
                <a:latin typeface="Times New Roman" pitchFamily="18" charset="0"/>
                <a:cs typeface="Times New Roman" pitchFamily="18" charset="0"/>
              </a:rPr>
              <a:t>к окончанию дошкольного детства язык </a:t>
            </a:r>
            <a:r>
              <a:rPr lang="ru-RU" sz="2000" dirty="0">
                <a:solidFill>
                  <a:schemeClr val="tx1"/>
                </a:solidFill>
                <a:latin typeface="Times New Roman" pitchFamily="18" charset="0"/>
                <a:cs typeface="Times New Roman" pitchFamily="18" charset="0"/>
              </a:rPr>
              <a:t>для ребенка становится действительно родным.</a:t>
            </a:r>
          </a:p>
          <a:p>
            <a:endParaRPr lang="ru-RU" dirty="0"/>
          </a:p>
        </p:txBody>
      </p:sp>
      <p:sp>
        <p:nvSpPr>
          <p:cNvPr id="3" name="Заголовок 2"/>
          <p:cNvSpPr>
            <a:spLocks noGrp="1"/>
          </p:cNvSpPr>
          <p:nvPr>
            <p:ph type="title"/>
          </p:nvPr>
        </p:nvSpPr>
        <p:spPr>
          <a:xfrm>
            <a:off x="914400" y="260648"/>
            <a:ext cx="7978080" cy="648072"/>
          </a:xfrm>
        </p:spPr>
        <p:txBody>
          <a:bodyPr/>
          <a:lstStyle/>
          <a:p>
            <a:pPr algn="ctr"/>
            <a:r>
              <a:rPr lang="ru-RU" sz="2000" b="1" dirty="0" smtClean="0">
                <a:solidFill>
                  <a:schemeClr val="tx1"/>
                </a:solidFill>
                <a:latin typeface="Times New Roman" pitchFamily="18" charset="0"/>
                <a:cs typeface="Times New Roman" pitchFamily="18" charset="0"/>
              </a:rPr>
              <a:t>РЕЧЬ</a:t>
            </a:r>
            <a:endParaRPr lang="ru-RU" sz="2000" b="1" dirty="0">
              <a:solidFill>
                <a:schemeClr val="tx1"/>
              </a:solidFill>
              <a:latin typeface="Times New Roman" pitchFamily="18" charset="0"/>
              <a:cs typeface="Times New Roman" pitchFamily="18" charset="0"/>
            </a:endParaRPr>
          </a:p>
        </p:txBody>
      </p:sp>
      <p:pic>
        <p:nvPicPr>
          <p:cNvPr id="1026" name="Picture 2" descr="C:\Users\Ноут\Desktop\Рисунок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64672" y="1340769"/>
            <a:ext cx="3956772"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99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24744"/>
            <a:ext cx="8496944" cy="5256584"/>
          </a:xfrm>
        </p:spPr>
        <p:txBody>
          <a:bodyPr>
            <a:noAutofit/>
          </a:bodyPr>
          <a:lstStyle/>
          <a:p>
            <a:pPr algn="l"/>
            <a:r>
              <a:rPr lang="ru-RU" sz="1100" b="1" dirty="0">
                <a:solidFill>
                  <a:schemeClr val="tx1"/>
                </a:solidFill>
                <a:latin typeface="Times New Roman" panose="02020603050405020304" pitchFamily="18" charset="0"/>
                <a:cs typeface="Times New Roman" panose="02020603050405020304" pitchFamily="18" charset="0"/>
              </a:rPr>
              <a:t>I. Развитие памяти и внимания</a:t>
            </a:r>
            <a:r>
              <a:rPr lang="ru-RU" sz="1100" dirty="0">
                <a:latin typeface="Times New Roman" panose="02020603050405020304" pitchFamily="18" charset="0"/>
                <a:cs typeface="Times New Roman" panose="02020603050405020304" pitchFamily="18" charset="0"/>
              </a:rPr>
              <a:t/>
            </a:r>
            <a:br>
              <a:rPr lang="ru-RU" sz="1100" dirty="0">
                <a:latin typeface="Times New Roman" panose="02020603050405020304" pitchFamily="18" charset="0"/>
                <a:cs typeface="Times New Roman" panose="02020603050405020304" pitchFamily="18" charset="0"/>
              </a:rPr>
            </a:br>
            <a:r>
              <a:rPr lang="ru-RU" sz="1100" dirty="0">
                <a:latin typeface="Times New Roman" panose="02020603050405020304" pitchFamily="18" charset="0"/>
                <a:cs typeface="Times New Roman" panose="02020603050405020304" pitchFamily="18" charset="0"/>
              </a:rPr>
              <a:t/>
            </a:r>
            <a:br>
              <a:rPr lang="ru-RU" sz="1100" dirty="0">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1. На столе выставлены игрушки (две, три, четыре, пять… — количество наращивать постепенно). Ребенок проговаривает их названия. Потом он закрывает глаза, а взрослый убирает одну игрушку (потом можно убирать 2-3). Открыв глаза, ребенок определяет, чего не стало.</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2. На том же материале меняется задание. Взрослый добавляет одну, потом 2-3 игрушки. Ребенок должен угадать, что добавилось.</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3. Поставить несколько игрушек и предложить ребенку запомнить, в каком порядке они стоят. Ребенок закрывает глаза, а взрослый убирает игрушки. Предложить ребенку выставить их в правильном порядке.</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4. Подобрать знакомые картинки из одной тематической группы (одежда или мебель, фрукты, овощи и т.д.). Быстро показать ребенку 2-3 картинки из общей стопки. Затем разложить все картинки перед ребенком. Он должен назвать или показать те, которые уже видел.</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5. Взрослый называет 2 (3-4) слова, а ребенок среди картинок выбирает те, которые соответствуют данным словам.</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6. Ребенок должен внимательно прослушать названные слова, запомнить их, потом повторить. Сначала дается 2 слова, потом 3, 4, 5. Например: стол, стул; стол, стул, диван; стол, стул, диван, шкаф (к 6-7 годам называть до 10 слов).</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7. Показать ребенку сюжетную картинку. Затем, перевернув ее, ребенок должен вспомнить и назвать как можно больше предметов.</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8. Предложить ребенку карточку с нарисованными геометрическими фигурами. Он должен зачеркнуть все кружки или все квадраты и т.д.</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9. По просьбе взрослого ребенок рисует три домика: маленький, средний и большой. Затем на другом листке бумаги он должен нарисовать домики в обратной последовательности.</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10. Показать ребенку рисунки, а он должен догадаться, что забыл нарисовать художник (у куклы — ногу, у белки — хвост, у собаки — ухо и т.д.)</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11. Взрослый выкладывает из счетных палочек или спичек фигуры (сначала простые, затем сложные). Ребенок должен сложить такую же фигуру сначала по образцу, а затем по памяти</a:t>
            </a:r>
            <a:r>
              <a:rPr lang="ru-RU" sz="1000" dirty="0">
                <a:solidFill>
                  <a:schemeClr val="tx1"/>
                </a:solidFill>
                <a:latin typeface="Times New Roman" panose="02020603050405020304" pitchFamily="18" charset="0"/>
                <a:cs typeface="Times New Roman" panose="02020603050405020304" pitchFamily="18" charset="0"/>
              </a:rPr>
              <a:t>.</a:t>
            </a:r>
          </a:p>
        </p:txBody>
      </p:sp>
      <p:sp>
        <p:nvSpPr>
          <p:cNvPr id="3" name="Текст 2"/>
          <p:cNvSpPr>
            <a:spLocks noGrp="1"/>
          </p:cNvSpPr>
          <p:nvPr>
            <p:ph type="body" idx="1"/>
          </p:nvPr>
        </p:nvSpPr>
        <p:spPr>
          <a:xfrm>
            <a:off x="1367365" y="332655"/>
            <a:ext cx="6417734" cy="720081"/>
          </a:xfrm>
        </p:spPr>
        <p:txBody>
          <a:bodyPr>
            <a:normAutofit/>
          </a:bodyPr>
          <a:lstStyle/>
          <a:p>
            <a:r>
              <a:rPr lang="ru-RU" dirty="0" smtClean="0">
                <a:solidFill>
                  <a:schemeClr val="tx1"/>
                </a:solidFill>
                <a:latin typeface="Times New Roman" panose="02020603050405020304" pitchFamily="18" charset="0"/>
                <a:cs typeface="Times New Roman" panose="02020603050405020304" pitchFamily="18" charset="0"/>
              </a:rPr>
              <a:t>Игры и игровые упражнения на развитие психических процессов у дошкольников</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7448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80728"/>
            <a:ext cx="8496944" cy="5400600"/>
          </a:xfrm>
        </p:spPr>
        <p:txBody>
          <a:bodyPr>
            <a:noAutofit/>
          </a:bodyPr>
          <a:lstStyle/>
          <a:p>
            <a:pPr algn="l"/>
            <a:r>
              <a:rPr lang="ru-RU" sz="1100" b="1" dirty="0">
                <a:solidFill>
                  <a:schemeClr val="tx1"/>
                </a:solidFill>
                <a:latin typeface="Times New Roman" panose="02020603050405020304" pitchFamily="18" charset="0"/>
                <a:cs typeface="Times New Roman" panose="02020603050405020304" pitchFamily="18" charset="0"/>
              </a:rPr>
              <a:t>Развитие мышления</a:t>
            </a: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1. На столе разложены картинки, относящиеся к разным темам: одежда, мебель, фрукты, игрушки… Ребенку предлагается разложить картинки по стопочкам: что мы едим, надеваем и т.д.</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2. Выложить ряд картинок, в котором 3-4 картинки относятся к одной теме, а одна — лишняя. Например: лук, картошка, капуста, машина. Ребенок должен выбрать и отложить лишнюю картинку, а также объяснить, почему она лишняя.</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3. Предыдущее задание усложняется: даются картинки из близких групп. Например: шапка, платье, кофта, шуба; медведь, волк, лиса, кошка.</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4. Работа с разрезанными картинками. Сначала дается картинка, разрезанная на 2-3, потом больше частей.</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5. Для складывания предлагается разрезанная двухсторонняя картинка (на одной стороне — кошка, на другой — собака; корова — лошадь; утка — курица).</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6. Показать первую часть из разрезанной картинки и предложить отгадать весь предмет (разрезать на 2-4 части</a:t>
            </a:r>
            <a:r>
              <a:rPr lang="ru-RU" sz="1100" dirty="0" smtClean="0">
                <a:solidFill>
                  <a:schemeClr val="tx1"/>
                </a:solidFill>
                <a:latin typeface="Times New Roman" panose="02020603050405020304" pitchFamily="18" charset="0"/>
                <a:cs typeface="Times New Roman" panose="02020603050405020304" pitchFamily="18" charset="0"/>
              </a:rPr>
              <a:t>).</a:t>
            </a:r>
            <a:br>
              <a:rPr lang="ru-RU" sz="1100" dirty="0" smtClean="0">
                <a:solidFill>
                  <a:schemeClr val="tx1"/>
                </a:solidFill>
                <a:latin typeface="Times New Roman" panose="02020603050405020304" pitchFamily="18" charset="0"/>
                <a:cs typeface="Times New Roman" panose="02020603050405020304" pitchFamily="18" charset="0"/>
              </a:rPr>
            </a:br>
            <a:r>
              <a:rPr lang="ru-RU" sz="1100" dirty="0" smtClean="0">
                <a:solidFill>
                  <a:schemeClr val="tx1"/>
                </a:solidFill>
                <a:latin typeface="Times New Roman" panose="02020603050405020304" pitchFamily="18" charset="0"/>
                <a:cs typeface="Times New Roman" panose="02020603050405020304" pitchFamily="18" charset="0"/>
              </a:rPr>
              <a:t/>
            </a:r>
            <a:br>
              <a:rPr lang="ru-RU" sz="1100" dirty="0" smtClean="0">
                <a:solidFill>
                  <a:schemeClr val="tx1"/>
                </a:solidFill>
                <a:latin typeface="Times New Roman" panose="02020603050405020304" pitchFamily="18" charset="0"/>
                <a:cs typeface="Times New Roman" panose="02020603050405020304" pitchFamily="18" charset="0"/>
              </a:rPr>
            </a:br>
            <a:r>
              <a:rPr lang="ru-RU" sz="1100" b="1" dirty="0">
                <a:solidFill>
                  <a:schemeClr val="tx1"/>
                </a:solidFill>
                <a:latin typeface="Times New Roman" panose="02020603050405020304" pitchFamily="18" charset="0"/>
                <a:cs typeface="Times New Roman" panose="02020603050405020304" pitchFamily="18" charset="0"/>
              </a:rPr>
              <a:t> Развитие знаний о форме, цвете</a:t>
            </a: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1. Положить шарики или кубики разного цвета. Ребенок должен отобрать предметы заданного цвета.</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2. Среди шариков одного цвета найти большой, средний, маленький.</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3. Среди шариков и кубиков разного цвета и величины найти заданный (большой синий кубик, маленький зеленый шарик).</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4. На картинке нарисованы две бабочки: одна с раскрашенным левым крылышком, вторая — совсем нераскрашенная. Надо определить различие, а затем сделать бабочек одинаковыми.</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5. На картинке — яблоня с плодами желтого и зеленого цветов. На траве — контуры нераскрашенных яблок. Раскрась их в желтый и зеленый цвета. Определить, каких яблок больше: желтых или зеленых.</a:t>
            </a:r>
          </a:p>
        </p:txBody>
      </p:sp>
      <p:sp>
        <p:nvSpPr>
          <p:cNvPr id="3" name="Текст 2"/>
          <p:cNvSpPr>
            <a:spLocks noGrp="1"/>
          </p:cNvSpPr>
          <p:nvPr>
            <p:ph type="body" idx="1"/>
          </p:nvPr>
        </p:nvSpPr>
        <p:spPr>
          <a:xfrm>
            <a:off x="1367365" y="476672"/>
            <a:ext cx="6417734" cy="792088"/>
          </a:xfrm>
        </p:spPr>
        <p:txBody>
          <a:bodyPr>
            <a:normAutofit fontScale="32500" lnSpcReduction="20000"/>
          </a:bodyPr>
          <a:lstStyle/>
          <a:p>
            <a:endParaRPr lang="ru-RU" dirty="0" smtClean="0">
              <a:solidFill>
                <a:schemeClr val="tx1"/>
              </a:solidFill>
              <a:latin typeface="Times New Roman" panose="02020603050405020304" pitchFamily="18" charset="0"/>
              <a:cs typeface="Times New Roman" panose="02020603050405020304" pitchFamily="18" charset="0"/>
            </a:endParaRPr>
          </a:p>
          <a:p>
            <a:r>
              <a:rPr lang="ru-RU" sz="6200" dirty="0" smtClean="0">
                <a:solidFill>
                  <a:schemeClr val="tx1"/>
                </a:solidFill>
                <a:latin typeface="Times New Roman" panose="02020603050405020304" pitchFamily="18" charset="0"/>
                <a:cs typeface="Times New Roman" panose="02020603050405020304" pitchFamily="18" charset="0"/>
              </a:rPr>
              <a:t>Игры </a:t>
            </a:r>
            <a:r>
              <a:rPr lang="ru-RU" sz="6200" dirty="0">
                <a:solidFill>
                  <a:schemeClr val="tx1"/>
                </a:solidFill>
                <a:latin typeface="Times New Roman" panose="02020603050405020304" pitchFamily="18" charset="0"/>
                <a:cs typeface="Times New Roman" panose="02020603050405020304" pitchFamily="18" charset="0"/>
              </a:rPr>
              <a:t>и игровые упражнения на развитие </a:t>
            </a:r>
            <a:r>
              <a:rPr lang="ru-RU" sz="6200" dirty="0" smtClean="0">
                <a:solidFill>
                  <a:schemeClr val="tx1"/>
                </a:solidFill>
                <a:latin typeface="Times New Roman" panose="02020603050405020304" pitchFamily="18" charset="0"/>
                <a:cs typeface="Times New Roman" panose="02020603050405020304" pitchFamily="18" charset="0"/>
              </a:rPr>
              <a:t>психических</a:t>
            </a:r>
          </a:p>
          <a:p>
            <a:r>
              <a:rPr lang="ru-RU" sz="6200" dirty="0" smtClean="0">
                <a:solidFill>
                  <a:schemeClr val="tx1"/>
                </a:solidFill>
                <a:latin typeface="Times New Roman" panose="02020603050405020304" pitchFamily="18" charset="0"/>
                <a:cs typeface="Times New Roman" panose="02020603050405020304" pitchFamily="18" charset="0"/>
              </a:rPr>
              <a:t> </a:t>
            </a:r>
            <a:r>
              <a:rPr lang="ru-RU" sz="6200" dirty="0">
                <a:solidFill>
                  <a:schemeClr val="tx1"/>
                </a:solidFill>
                <a:latin typeface="Times New Roman" panose="02020603050405020304" pitchFamily="18" charset="0"/>
                <a:cs typeface="Times New Roman" panose="02020603050405020304" pitchFamily="18" charset="0"/>
              </a:rPr>
              <a:t>процессов у дошкольников</a:t>
            </a:r>
          </a:p>
          <a:p>
            <a:endParaRPr lang="ru-RU" sz="5000" dirty="0"/>
          </a:p>
        </p:txBody>
      </p:sp>
    </p:spTree>
    <p:extLst>
      <p:ext uri="{BB962C8B-B14F-4D97-AF65-F5344CB8AC3E}">
        <p14:creationId xmlns:p14="http://schemas.microsoft.com/office/powerpoint/2010/main" val="213447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24744"/>
            <a:ext cx="8496944" cy="5256584"/>
          </a:xfrm>
        </p:spPr>
        <p:txBody>
          <a:bodyPr>
            <a:normAutofit fontScale="90000"/>
          </a:bodyPr>
          <a:lstStyle/>
          <a:p>
            <a:pPr algn="l"/>
            <a:r>
              <a:rPr lang="ru-RU" sz="1200" b="1" dirty="0">
                <a:solidFill>
                  <a:schemeClr val="tx1"/>
                </a:solidFill>
                <a:latin typeface="Times New Roman" panose="02020603050405020304" pitchFamily="18" charset="0"/>
                <a:cs typeface="Times New Roman" panose="02020603050405020304" pitchFamily="18" charset="0"/>
              </a:rPr>
              <a:t>Р</a:t>
            </a:r>
            <a:r>
              <a:rPr lang="ru-RU" sz="1200" b="1" dirty="0" smtClean="0">
                <a:solidFill>
                  <a:schemeClr val="tx1"/>
                </a:solidFill>
                <a:latin typeface="Times New Roman" panose="02020603050405020304" pitchFamily="18" charset="0"/>
                <a:cs typeface="Times New Roman" panose="02020603050405020304" pitchFamily="18" charset="0"/>
              </a:rPr>
              <a:t>азвитие </a:t>
            </a:r>
            <a:r>
              <a:rPr lang="ru-RU" sz="1200" b="1" dirty="0">
                <a:solidFill>
                  <a:schemeClr val="tx1"/>
                </a:solidFill>
                <a:latin typeface="Times New Roman" panose="02020603050405020304" pitchFamily="18" charset="0"/>
                <a:cs typeface="Times New Roman" panose="02020603050405020304" pitchFamily="18" charset="0"/>
              </a:rPr>
              <a:t>воображения.</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Игра "Пантомима".</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Эта игра предназначена для развития воображения и творческих способностей.</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Попросите ребенка изобразить жестами, мимикой, звуками какой-либо предмет (поезд, машину, чайник, самолет) или какое-нибудь действие (умывание, расчесывание, рисование, плавание).</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Поиграйте в "</a:t>
            </a:r>
            <a:r>
              <a:rPr lang="ru-RU" sz="1200" dirty="0" err="1">
                <a:solidFill>
                  <a:schemeClr val="tx1"/>
                </a:solidFill>
                <a:latin typeface="Times New Roman" panose="02020603050405020304" pitchFamily="18" charset="0"/>
                <a:cs typeface="Times New Roman" panose="02020603050405020304" pitchFamily="18" charset="0"/>
              </a:rPr>
              <a:t>угадайку</a:t>
            </a:r>
            <a:r>
              <a:rPr lang="ru-RU" sz="1200" dirty="0">
                <a:solidFill>
                  <a:schemeClr val="tx1"/>
                </a:solidFill>
                <a:latin typeface="Times New Roman" panose="02020603050405020304" pitchFamily="18" charset="0"/>
                <a:cs typeface="Times New Roman" panose="02020603050405020304" pitchFamily="18" charset="0"/>
              </a:rPr>
              <a:t>": ребенок угадывает, что вы изображаете, а затем наоборот - вы должны догадаться, что изображает ребенок.</a:t>
            </a:r>
            <a:br>
              <a:rPr lang="ru-RU" sz="1200" dirty="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b="1" dirty="0" smtClean="0">
                <a:solidFill>
                  <a:schemeClr val="tx1"/>
                </a:solidFill>
                <a:latin typeface="Times New Roman" panose="02020603050405020304" pitchFamily="18" charset="0"/>
                <a:cs typeface="Times New Roman" panose="02020603050405020304" pitchFamily="18" charset="0"/>
              </a:rPr>
              <a:t>Упражнение </a:t>
            </a:r>
            <a:r>
              <a:rPr lang="ru-RU" sz="1200" b="1" dirty="0">
                <a:solidFill>
                  <a:schemeClr val="tx1"/>
                </a:solidFill>
                <a:latin typeface="Times New Roman" panose="02020603050405020304" pitchFamily="18" charset="0"/>
                <a:cs typeface="Times New Roman" panose="02020603050405020304" pitchFamily="18" charset="0"/>
              </a:rPr>
              <a:t>на развитие зрительного воображения.</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Ребенку предлагается рисунок с разными незаконченными изображениями, которые он должен дорисовать. Стимулируйте фантазию ребенка.</a:t>
            </a:r>
            <a:br>
              <a:rPr lang="ru-RU" sz="1200" dirty="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b="1" dirty="0" smtClean="0">
                <a:solidFill>
                  <a:schemeClr val="tx1"/>
                </a:solidFill>
                <a:latin typeface="Times New Roman" panose="02020603050405020304" pitchFamily="18" charset="0"/>
                <a:cs typeface="Times New Roman" panose="02020603050405020304" pitchFamily="18" charset="0"/>
              </a:rPr>
              <a:t>Упражнение </a:t>
            </a:r>
            <a:r>
              <a:rPr lang="ru-RU" sz="1200" b="1" dirty="0">
                <a:solidFill>
                  <a:schemeClr val="tx1"/>
                </a:solidFill>
                <a:latin typeface="Times New Roman" panose="02020603050405020304" pitchFamily="18" charset="0"/>
                <a:cs typeface="Times New Roman" panose="02020603050405020304" pitchFamily="18" charset="0"/>
              </a:rPr>
              <a:t>"Точки".</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Покажите ребенку на примере, как можно, соединяя точки, сделать рисунок.</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Предложите ему самому нарисовать что-либо, соединяя точки. Использовать можно любое количество точек.</a:t>
            </a:r>
            <a:br>
              <a:rPr lang="ru-RU" sz="1200" dirty="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b="1" dirty="0" smtClean="0">
                <a:solidFill>
                  <a:schemeClr val="tx1"/>
                </a:solidFill>
                <a:latin typeface="Times New Roman" panose="02020603050405020304" pitchFamily="18" charset="0"/>
                <a:cs typeface="Times New Roman" panose="02020603050405020304" pitchFamily="18" charset="0"/>
              </a:rPr>
              <a:t>Упражнение </a:t>
            </a:r>
            <a:r>
              <a:rPr lang="ru-RU" sz="1200" b="1" dirty="0">
                <a:solidFill>
                  <a:schemeClr val="tx1"/>
                </a:solidFill>
                <a:latin typeface="Times New Roman" panose="02020603050405020304" pitchFamily="18" charset="0"/>
                <a:cs typeface="Times New Roman" panose="02020603050405020304" pitchFamily="18" charset="0"/>
              </a:rPr>
              <a:t>"Комбинирование".</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Придумайте и нарисуйте вместе с ребенком как можно больше предметов, используя геометрические фигуры: круг, полукруг, треугольник, прямоугольник, квадрат. Каждую фигуру можно использовать многократно, а какую-то фигуру не использовать вообще. Размеры фигур можно менять.</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 </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Упражнение на развитие вербального (словесного) воображения.</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Предложите ребенку игру: "Попробуй представить, что будет, если... Например, представь себе, что кошки научились говорить! Или открыли детский сад для собачек" и т. </a:t>
            </a:r>
            <a:r>
              <a:rPr lang="ru-RU" sz="1200" dirty="0" smtClean="0">
                <a:solidFill>
                  <a:schemeClr val="tx1"/>
                </a:solidFill>
                <a:latin typeface="Times New Roman" panose="02020603050405020304" pitchFamily="18" charset="0"/>
                <a:cs typeface="Times New Roman" panose="02020603050405020304" pitchFamily="18" charset="0"/>
              </a:rPr>
              <a:t>д. Чем </a:t>
            </a:r>
            <a:r>
              <a:rPr lang="ru-RU" sz="1200" dirty="0">
                <a:solidFill>
                  <a:schemeClr val="tx1"/>
                </a:solidFill>
                <a:latin typeface="Times New Roman" panose="02020603050405020304" pitchFamily="18" charset="0"/>
                <a:cs typeface="Times New Roman" panose="02020603050405020304" pitchFamily="18" charset="0"/>
              </a:rPr>
              <a:t>больше развита фантазия у ребенка, тем больше он предлагает интересных </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вариантов.</a:t>
            </a:r>
            <a:br>
              <a:rPr lang="ru-RU" sz="1200" dirty="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b="1" dirty="0" smtClean="0">
                <a:solidFill>
                  <a:schemeClr val="tx1"/>
                </a:solidFill>
                <a:latin typeface="Times New Roman" panose="02020603050405020304" pitchFamily="18" charset="0"/>
                <a:cs typeface="Times New Roman" panose="02020603050405020304" pitchFamily="18" charset="0"/>
              </a:rPr>
              <a:t>Игра </a:t>
            </a:r>
            <a:r>
              <a:rPr lang="ru-RU" sz="1200" b="1" dirty="0">
                <a:solidFill>
                  <a:schemeClr val="tx1"/>
                </a:solidFill>
                <a:latin typeface="Times New Roman" panose="02020603050405020304" pitchFamily="18" charset="0"/>
                <a:cs typeface="Times New Roman" panose="02020603050405020304" pitchFamily="18" charset="0"/>
              </a:rPr>
              <a:t>"Разговор с руками</a:t>
            </a:r>
            <a:r>
              <a:rPr lang="ru-RU" sz="1200" b="1" dirty="0" smtClean="0">
                <a:solidFill>
                  <a:schemeClr val="tx1"/>
                </a:solidFill>
                <a:latin typeface="Times New Roman" panose="02020603050405020304" pitchFamily="18" charset="0"/>
                <a:cs typeface="Times New Roman" panose="02020603050405020304" pitchFamily="18" charset="0"/>
              </a:rPr>
              <a:t>".</a:t>
            </a:r>
            <a:r>
              <a:rPr lang="ru-RU" sz="1200" dirty="0">
                <a:solidFill>
                  <a:schemeClr val="tx1"/>
                </a:solidFill>
                <a:latin typeface="Times New Roman" panose="02020603050405020304" pitchFamily="18" charset="0"/>
                <a:cs typeface="Times New Roman" panose="02020603050405020304" pitchFamily="18" charset="0"/>
              </a:rPr>
              <a:t> (Форма проведения – индивидуальная).</a:t>
            </a: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Цель</a:t>
            </a:r>
            <a:r>
              <a:rPr lang="ru-RU" sz="1200" dirty="0">
                <a:solidFill>
                  <a:schemeClr val="tx1"/>
                </a:solidFill>
                <a:latin typeface="Times New Roman" panose="02020603050405020304" pitchFamily="18" charset="0"/>
                <a:cs typeface="Times New Roman" panose="02020603050405020304" pitchFamily="18" charset="0"/>
              </a:rPr>
              <a:t>: научить контролировать свои действия, развитие воображения.</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Ход игры: Обвести на листе силуэт ладоней. Затем предложить ребенку «оживить» ладошки – нарисовать им глазки, ротик, шляпы, причёски. Можно раскрасить определенным цветом каждый пальчик. После выполнения этой работы можно начать беседу с пальчиками, спросить: «Как вас зовут?» (может ребёнок придумает свои имена пальчикам), «Что вы любите делать?», «Чего вы не любите?», «Какие вы?». При этом необходимо подчеркнуть, что руки хорошие, они многое умеют делать (перечислить что), но иногда не слушаются своего хозяина.</a:t>
            </a:r>
            <a:br>
              <a:rPr lang="ru-RU" sz="1200" dirty="0">
                <a:solidFill>
                  <a:schemeClr val="tx1"/>
                </a:solidFill>
                <a:latin typeface="Times New Roman" panose="02020603050405020304" pitchFamily="18" charset="0"/>
                <a:cs typeface="Times New Roman" panose="02020603050405020304" pitchFamily="18" charset="0"/>
              </a:rPr>
            </a:br>
            <a:r>
              <a:rPr lang="ru-RU" dirty="0"/>
              <a:t/>
            </a:r>
            <a:br>
              <a:rPr lang="ru-RU" dirty="0"/>
            </a:br>
            <a:endParaRPr lang="ru-RU" dirty="0"/>
          </a:p>
        </p:txBody>
      </p:sp>
      <p:sp>
        <p:nvSpPr>
          <p:cNvPr id="3" name="Текст 2"/>
          <p:cNvSpPr>
            <a:spLocks noGrp="1"/>
          </p:cNvSpPr>
          <p:nvPr>
            <p:ph type="body" idx="1"/>
          </p:nvPr>
        </p:nvSpPr>
        <p:spPr>
          <a:xfrm>
            <a:off x="611560" y="404664"/>
            <a:ext cx="7920880" cy="648072"/>
          </a:xfrm>
        </p:spPr>
        <p:txBody>
          <a:bodyPr>
            <a:normAutofit fontScale="25000" lnSpcReduction="20000"/>
          </a:bodyPr>
          <a:lstStyle/>
          <a:p>
            <a:endParaRPr lang="ru-RU" dirty="0" smtClean="0">
              <a:solidFill>
                <a:schemeClr val="tx1"/>
              </a:solidFill>
              <a:latin typeface="Times New Roman" panose="02020603050405020304" pitchFamily="18" charset="0"/>
              <a:cs typeface="Times New Roman" panose="02020603050405020304" pitchFamily="18" charset="0"/>
            </a:endParaRPr>
          </a:p>
          <a:p>
            <a:endParaRPr lang="ru-RU" dirty="0">
              <a:solidFill>
                <a:schemeClr val="tx1"/>
              </a:solidFill>
              <a:latin typeface="Times New Roman" panose="02020603050405020304" pitchFamily="18" charset="0"/>
              <a:cs typeface="Times New Roman" panose="02020603050405020304" pitchFamily="18" charset="0"/>
            </a:endParaRPr>
          </a:p>
          <a:p>
            <a:endParaRPr lang="ru-RU" sz="8000" dirty="0" smtClean="0">
              <a:solidFill>
                <a:schemeClr val="tx1"/>
              </a:solidFill>
              <a:latin typeface="Times New Roman" panose="02020603050405020304" pitchFamily="18" charset="0"/>
              <a:cs typeface="Times New Roman" panose="02020603050405020304" pitchFamily="18" charset="0"/>
            </a:endParaRPr>
          </a:p>
          <a:p>
            <a:endParaRPr lang="ru-RU" sz="8000" dirty="0">
              <a:solidFill>
                <a:schemeClr val="tx1"/>
              </a:solidFill>
              <a:latin typeface="Times New Roman" panose="02020603050405020304" pitchFamily="18" charset="0"/>
              <a:cs typeface="Times New Roman" panose="02020603050405020304" pitchFamily="18" charset="0"/>
            </a:endParaRPr>
          </a:p>
          <a:p>
            <a:endParaRPr lang="ru-RU" sz="8000" dirty="0" smtClean="0">
              <a:solidFill>
                <a:schemeClr val="tx1"/>
              </a:solidFill>
              <a:latin typeface="Times New Roman" panose="02020603050405020304" pitchFamily="18" charset="0"/>
              <a:cs typeface="Times New Roman" panose="02020603050405020304" pitchFamily="18" charset="0"/>
            </a:endParaRPr>
          </a:p>
          <a:p>
            <a:endParaRPr lang="ru-RU" sz="8000" dirty="0">
              <a:solidFill>
                <a:schemeClr val="tx1"/>
              </a:solidFill>
              <a:latin typeface="Times New Roman" panose="02020603050405020304" pitchFamily="18" charset="0"/>
              <a:cs typeface="Times New Roman" panose="02020603050405020304" pitchFamily="18" charset="0"/>
            </a:endParaRPr>
          </a:p>
          <a:p>
            <a:r>
              <a:rPr lang="ru-RU" sz="8000" dirty="0" smtClean="0">
                <a:solidFill>
                  <a:schemeClr val="tx1"/>
                </a:solidFill>
                <a:latin typeface="Times New Roman" panose="02020603050405020304" pitchFamily="18" charset="0"/>
                <a:cs typeface="Times New Roman" panose="02020603050405020304" pitchFamily="18" charset="0"/>
              </a:rPr>
              <a:t>Игры </a:t>
            </a:r>
            <a:r>
              <a:rPr lang="ru-RU" sz="8000" dirty="0">
                <a:solidFill>
                  <a:schemeClr val="tx1"/>
                </a:solidFill>
                <a:latin typeface="Times New Roman" panose="02020603050405020304" pitchFamily="18" charset="0"/>
                <a:cs typeface="Times New Roman" panose="02020603050405020304" pitchFamily="18" charset="0"/>
              </a:rPr>
              <a:t>и игровые упражнения на развитие психических</a:t>
            </a:r>
          </a:p>
          <a:p>
            <a:r>
              <a:rPr lang="ru-RU" sz="8000" dirty="0" smtClean="0">
                <a:solidFill>
                  <a:schemeClr val="tx1"/>
                </a:solidFill>
                <a:latin typeface="Times New Roman" panose="02020603050405020304" pitchFamily="18" charset="0"/>
                <a:cs typeface="Times New Roman" panose="02020603050405020304" pitchFamily="18" charset="0"/>
              </a:rPr>
              <a:t> </a:t>
            </a:r>
            <a:r>
              <a:rPr lang="ru-RU" sz="8000" dirty="0">
                <a:solidFill>
                  <a:schemeClr val="tx1"/>
                </a:solidFill>
                <a:latin typeface="Times New Roman" panose="02020603050405020304" pitchFamily="18" charset="0"/>
                <a:cs typeface="Times New Roman" panose="02020603050405020304" pitchFamily="18" charset="0"/>
              </a:rPr>
              <a:t>процессов у </a:t>
            </a:r>
            <a:r>
              <a:rPr lang="ru-RU" sz="8000" dirty="0" smtClean="0">
                <a:solidFill>
                  <a:schemeClr val="tx1"/>
                </a:solidFill>
                <a:latin typeface="Times New Roman" panose="02020603050405020304" pitchFamily="18" charset="0"/>
                <a:cs typeface="Times New Roman" panose="02020603050405020304" pitchFamily="18" charset="0"/>
              </a:rPr>
              <a:t>дошкольников</a:t>
            </a:r>
          </a:p>
          <a:p>
            <a:endParaRPr lang="ru-RU" dirty="0"/>
          </a:p>
        </p:txBody>
      </p:sp>
    </p:spTree>
    <p:extLst>
      <p:ext uri="{BB962C8B-B14F-4D97-AF65-F5344CB8AC3E}">
        <p14:creationId xmlns:p14="http://schemas.microsoft.com/office/powerpoint/2010/main" val="4143030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1268760"/>
            <a:ext cx="3456384" cy="4320480"/>
          </a:xfrm>
        </p:spPr>
        <p:txBody>
          <a:bodyPr/>
          <a:lstStyle/>
          <a:p>
            <a:pPr algn="ctr"/>
            <a:r>
              <a:rPr lang="ru-RU" sz="2400" b="1" dirty="0" smtClean="0">
                <a:solidFill>
                  <a:schemeClr val="tx1"/>
                </a:solidFill>
              </a:rPr>
              <a:t/>
            </a:r>
            <a:br>
              <a:rPr lang="ru-RU" sz="2400" b="1" dirty="0" smtClean="0">
                <a:solidFill>
                  <a:schemeClr val="tx1"/>
                </a:solidFill>
              </a:rPr>
            </a:br>
            <a:r>
              <a:rPr lang="ru-RU" sz="2400" dirty="0" smtClean="0">
                <a:solidFill>
                  <a:schemeClr val="tx1"/>
                </a:solidFill>
                <a:latin typeface="Times New Roman" pitchFamily="18" charset="0"/>
                <a:cs typeface="Times New Roman" pitchFamily="18" charset="0"/>
              </a:rPr>
              <a:t>Дошкольное  детство -</a:t>
            </a:r>
            <a:br>
              <a:rPr lang="ru-RU" sz="2400" dirty="0" smtClean="0">
                <a:solidFill>
                  <a:schemeClr val="tx1"/>
                </a:solidFill>
                <a:latin typeface="Times New Roman" pitchFamily="18" charset="0"/>
                <a:cs typeface="Times New Roman" pitchFamily="18" charset="0"/>
              </a:rPr>
            </a:br>
            <a:r>
              <a:rPr lang="ru-RU" sz="2400" dirty="0">
                <a:solidFill>
                  <a:schemeClr val="tx1"/>
                </a:solidFill>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важный период развития человека. В дошкольном возрасте под влиянием обучения и воспитания происходит интенсивное развитие всех познавательных психических процессов.</a:t>
            </a:r>
          </a:p>
        </p:txBody>
      </p:sp>
      <p:pic>
        <p:nvPicPr>
          <p:cNvPr id="2" name="Picture 2" descr="C:\Users\Ноут\Desktop\Рисунок сжатый.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34058" y="1484784"/>
            <a:ext cx="4026374" cy="4173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460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052736"/>
            <a:ext cx="8496944" cy="5400600"/>
          </a:xfrm>
        </p:spPr>
        <p:txBody>
          <a:bodyPr>
            <a:normAutofit fontScale="90000"/>
          </a:bodyPr>
          <a:lstStyle/>
          <a:p>
            <a:pPr algn="l"/>
            <a:r>
              <a:rPr lang="ru-RU" sz="1200" b="1" dirty="0">
                <a:solidFill>
                  <a:schemeClr val="tx1"/>
                </a:solidFill>
                <a:latin typeface="Times New Roman" panose="02020603050405020304" pitchFamily="18" charset="0"/>
                <a:cs typeface="Times New Roman" panose="02020603050405020304" pitchFamily="18" charset="0"/>
              </a:rPr>
              <a:t>Р</a:t>
            </a:r>
            <a:r>
              <a:rPr lang="ru-RU" sz="1200" b="1" dirty="0" smtClean="0">
                <a:solidFill>
                  <a:schemeClr val="tx1"/>
                </a:solidFill>
                <a:latin typeface="Times New Roman" panose="02020603050405020304" pitchFamily="18" charset="0"/>
                <a:cs typeface="Times New Roman" panose="02020603050405020304" pitchFamily="18" charset="0"/>
              </a:rPr>
              <a:t>азвитие </a:t>
            </a:r>
            <a:r>
              <a:rPr lang="ru-RU" sz="1200" b="1" dirty="0">
                <a:solidFill>
                  <a:schemeClr val="tx1"/>
                </a:solidFill>
                <a:latin typeface="Times New Roman" panose="02020603050405020304" pitchFamily="18" charset="0"/>
                <a:cs typeface="Times New Roman" panose="02020603050405020304" pitchFamily="18" charset="0"/>
              </a:rPr>
              <a:t>восприятия.</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Упражнение на развитие восприятия геометрических фигур.</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Ребенку предлагается рисунок с изображением различных геометрических фигур. Попросите назвать фигуры, которые знает ребенок, подскажите ему названия тех фигур, которые он еще не знает.</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В следующий раз попросите его нарисовать те фигуры, которые вы ему назовете (круг, квадрат, прямоугольник, четырехугольник, треугольник, эллипс, трапеция).</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Упражнение на развитие точности восприятия: «Дорисуй фигуры» .</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Ребенку показывают рисунки, на которых линиями изображены различные геометрические фигуры, но они не дорисованы. Попросите ребенка дорисовать их. После этого пусть ребенок назовет фигуры.</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Упражнение на развитие цветоразличения.</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Подберите разноцветные картонки, кубики, карандаши, фломастеры, лоскутки и т. д. Попросите ребенка назвать цвета, подскажите ему, если он не справляется. Повторяйте это упражнение до тех пор, пока ребенок не освоит эту цветовую гамму.</a:t>
            </a:r>
            <a:br>
              <a:rPr lang="ru-RU" sz="1200" dirty="0">
                <a:solidFill>
                  <a:schemeClr val="tx1"/>
                </a:solidFill>
                <a:latin typeface="Times New Roman" panose="02020603050405020304" pitchFamily="18" charset="0"/>
                <a:cs typeface="Times New Roman" panose="02020603050405020304" pitchFamily="18" charset="0"/>
              </a:rPr>
            </a:br>
            <a:r>
              <a:rPr lang="ru-RU" sz="1200" b="1" dirty="0" smtClean="0">
                <a:solidFill>
                  <a:schemeClr val="tx1"/>
                </a:solidFill>
                <a:latin typeface="Times New Roman" panose="02020603050405020304" pitchFamily="18" charset="0"/>
                <a:cs typeface="Times New Roman" panose="02020603050405020304" pitchFamily="18" charset="0"/>
              </a:rPr>
              <a:t>Упражнение </a:t>
            </a:r>
            <a:r>
              <a:rPr lang="ru-RU" sz="1200" b="1" dirty="0">
                <a:solidFill>
                  <a:schemeClr val="tx1"/>
                </a:solidFill>
                <a:latin typeface="Times New Roman" panose="02020603050405020304" pitchFamily="18" charset="0"/>
                <a:cs typeface="Times New Roman" panose="02020603050405020304" pitchFamily="18" charset="0"/>
              </a:rPr>
              <a:t>на развитие представлений о частях суток.</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Подготовить рисунки, посвященные каждому времени суток, - утро, день, вечер, ночь. Затем ребенку задают вопросы: "Что ты делаешь утром? Когда ты приходишь в детский сад? Что ты делаешь утром в детском саду?" и т. д.</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После этого покажите ребенку картинки и спросите, о каком времени суток идет речь на каждой. Ребенок справляется с этим заданием. После этого предложите ему разложить самостоятельно эти картинки в соответствии с последовательностью частей суток. Расспросите подробнее, что делает ребенок в каждую часть суток</a:t>
            </a:r>
            <a:r>
              <a:rPr lang="ru-RU" sz="1200" dirty="0" smtClean="0">
                <a:solidFill>
                  <a:schemeClr val="tx1"/>
                </a:solidFill>
                <a:latin typeface="Times New Roman" panose="02020603050405020304" pitchFamily="18" charset="0"/>
                <a:cs typeface="Times New Roman" panose="02020603050405020304" pitchFamily="18" charset="0"/>
              </a:rPr>
              <a:t>.</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b="1" dirty="0">
                <a:solidFill>
                  <a:schemeClr val="tx1"/>
                </a:solidFill>
                <a:latin typeface="Times New Roman" panose="02020603050405020304" pitchFamily="18" charset="0"/>
                <a:cs typeface="Times New Roman" panose="02020603050405020304" pitchFamily="18" charset="0"/>
              </a:rPr>
              <a:t>Упражнение на развитие пространственных представлений.</a:t>
            </a: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Подготовьте заранее: 5 игрушек (например, куклу, зайчика, мишку, уточку, лису); картинки с изображением 9 предметов, расположенных столбиками по 3; лист бумаги в клеточку, </a:t>
            </a:r>
            <a:r>
              <a:rPr lang="ru-RU" sz="1200" dirty="0" smtClean="0">
                <a:solidFill>
                  <a:schemeClr val="tx1"/>
                </a:solidFill>
                <a:latin typeface="Times New Roman" panose="02020603050405020304" pitchFamily="18" charset="0"/>
                <a:cs typeface="Times New Roman" panose="02020603050405020304" pitchFamily="18" charset="0"/>
              </a:rPr>
              <a:t>карандаш.  Предложите </a:t>
            </a:r>
            <a:r>
              <a:rPr lang="ru-RU" sz="1200" dirty="0">
                <a:solidFill>
                  <a:schemeClr val="tx1"/>
                </a:solidFill>
                <a:latin typeface="Times New Roman" panose="02020603050405020304" pitchFamily="18" charset="0"/>
                <a:cs typeface="Times New Roman" panose="02020603050405020304" pitchFamily="18" charset="0"/>
              </a:rPr>
              <a:t>ребенку выполнить несколько заданий:</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1. Показать правую, левую руку, ногу; правое, левое ухо.</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2. На столе перед ребенком располагают игрушки следующим образом: в центре - мишка, справа - уточка, слева - заяц, впереди - кукла, сзади - лиса, и просят ответить на вопросы о расположении игрушек: "Где сидит мишка? Какая игрушка стоит перед мишкой? Какая игрушка позади мишки? Какая игрушка стоит слева от мишки? Какая игрушка справа от мишки?"</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3. Ребенку показывают картинку и спрашивают о расположении предметов: "Что нарисовано в середине, вверху, внизу, в правом верхнем углу, в левом нижнем углу, в правом нижнем углу?"</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4. Ребенка просят на листе бумаги в клетку нарисовать в центре - круг, слева - квадрат, выше круга - треугольник, ниже - прямоугольник, над треугольником - 2 маленьких кружка, под прямоугольником - маленький кружок. Задание ребенок выполняет последовательно.</a:t>
            </a:r>
            <a:br>
              <a:rPr lang="ru-RU" sz="12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5. Игрушки располагают слева и справа, впереди и позади ребенка на расстоянии 40-50 сантиметров от него и предлагают рассказать, где какая </a:t>
            </a:r>
            <a:r>
              <a:rPr lang="ru-RU" sz="1200">
                <a:solidFill>
                  <a:schemeClr val="tx1"/>
                </a:solidFill>
                <a:latin typeface="Times New Roman" panose="02020603050405020304" pitchFamily="18" charset="0"/>
                <a:cs typeface="Times New Roman" panose="02020603050405020304" pitchFamily="18" charset="0"/>
              </a:rPr>
              <a:t>игрушка </a:t>
            </a:r>
            <a:r>
              <a:rPr lang="ru-RU" sz="1200" smtClean="0">
                <a:solidFill>
                  <a:schemeClr val="tx1"/>
                </a:solidFill>
                <a:latin typeface="Times New Roman" panose="02020603050405020304" pitchFamily="18" charset="0"/>
                <a:cs typeface="Times New Roman" panose="02020603050405020304" pitchFamily="18" charset="0"/>
              </a:rPr>
              <a:t>стоит.</a:t>
            </a:r>
            <a:r>
              <a:rPr lang="ru-RU" dirty="0"/>
              <a:t/>
            </a:r>
            <a:br>
              <a:rPr lang="ru-RU" dirty="0"/>
            </a:br>
            <a:r>
              <a:rPr lang="ru-RU" dirty="0"/>
              <a:t/>
            </a:r>
            <a:br>
              <a:rPr lang="ru-RU" dirty="0"/>
            </a:br>
            <a:endParaRPr lang="ru-RU" dirty="0"/>
          </a:p>
        </p:txBody>
      </p:sp>
      <p:sp>
        <p:nvSpPr>
          <p:cNvPr id="3" name="Текст 2"/>
          <p:cNvSpPr>
            <a:spLocks noGrp="1"/>
          </p:cNvSpPr>
          <p:nvPr>
            <p:ph type="body" idx="1"/>
          </p:nvPr>
        </p:nvSpPr>
        <p:spPr>
          <a:xfrm>
            <a:off x="395536" y="332657"/>
            <a:ext cx="8352927" cy="720079"/>
          </a:xfrm>
        </p:spPr>
        <p:txBody>
          <a:bodyPr>
            <a:noAutofit/>
          </a:bodyPr>
          <a:lstStyle/>
          <a:p>
            <a:r>
              <a:rPr lang="ru-RU" dirty="0" smtClean="0">
                <a:solidFill>
                  <a:schemeClr val="tx1"/>
                </a:solidFill>
                <a:latin typeface="Times New Roman" panose="02020603050405020304" pitchFamily="18" charset="0"/>
                <a:cs typeface="Times New Roman" panose="02020603050405020304" pitchFamily="18" charset="0"/>
              </a:rPr>
              <a:t>Игры и игровые  упражнения на развитие психических</a:t>
            </a:r>
          </a:p>
          <a:p>
            <a:r>
              <a:rPr lang="ru-RU" dirty="0" smtClean="0">
                <a:solidFill>
                  <a:schemeClr val="tx1"/>
                </a:solidFill>
                <a:latin typeface="Times New Roman" panose="02020603050405020304" pitchFamily="18" charset="0"/>
                <a:cs typeface="Times New Roman" panose="02020603050405020304" pitchFamily="18" charset="0"/>
              </a:rPr>
              <a:t> процессов у дошкольников</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9314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340768"/>
            <a:ext cx="8352928" cy="5184576"/>
          </a:xfrm>
        </p:spPr>
        <p:txBody>
          <a:bodyPr>
            <a:normAutofit/>
          </a:bodyPr>
          <a:lstStyle/>
          <a:p>
            <a:pPr algn="l"/>
            <a:r>
              <a:rPr lang="ru-RU" sz="1100" b="1" dirty="0" smtClean="0">
                <a:solidFill>
                  <a:schemeClr val="tx1"/>
                </a:solidFill>
                <a:latin typeface="Times New Roman" panose="02020603050405020304" pitchFamily="18" charset="0"/>
                <a:cs typeface="Times New Roman" panose="02020603050405020304" pitchFamily="18" charset="0"/>
              </a:rPr>
              <a:t>Развитие речи.</a:t>
            </a:r>
            <a:br>
              <a:rPr lang="ru-RU" sz="1100" b="1" dirty="0" smtClean="0">
                <a:solidFill>
                  <a:schemeClr val="tx1"/>
                </a:solidFill>
                <a:latin typeface="Times New Roman" panose="02020603050405020304" pitchFamily="18" charset="0"/>
                <a:cs typeface="Times New Roman" panose="02020603050405020304" pitchFamily="18" charset="0"/>
              </a:rPr>
            </a:br>
            <a:r>
              <a:rPr lang="ru-RU" sz="1100" b="1" dirty="0" smtClean="0">
                <a:solidFill>
                  <a:schemeClr val="tx1"/>
                </a:solidFill>
                <a:latin typeface="Times New Roman" panose="02020603050405020304" pitchFamily="18" charset="0"/>
                <a:cs typeface="Times New Roman" panose="02020603050405020304" pitchFamily="18" charset="0"/>
              </a:rPr>
              <a:t>Игра «Цепочка слов»</a:t>
            </a:r>
            <a:r>
              <a:rPr lang="ru-RU" sz="1100" dirty="0">
                <a:solidFill>
                  <a:schemeClr val="tx1"/>
                </a:solidFill>
                <a:latin typeface="Times New Roman" panose="02020603050405020304" pitchFamily="18" charset="0"/>
                <a:cs typeface="Times New Roman" panose="02020603050405020304" pitchFamily="18" charset="0"/>
              </a:rPr>
              <a:t> </a:t>
            </a:r>
            <a:br>
              <a:rPr lang="ru-RU" sz="1100" dirty="0">
                <a:solidFill>
                  <a:schemeClr val="tx1"/>
                </a:solidFill>
                <a:latin typeface="Times New Roman" panose="02020603050405020304" pitchFamily="18" charset="0"/>
                <a:cs typeface="Times New Roman" panose="02020603050405020304" pitchFamily="18" charset="0"/>
              </a:rPr>
            </a:br>
            <a:r>
              <a:rPr lang="ru-RU" sz="1100" dirty="0" smtClean="0">
                <a:solidFill>
                  <a:schemeClr val="tx1"/>
                </a:solidFill>
                <a:latin typeface="Times New Roman" panose="02020603050405020304" pitchFamily="18" charset="0"/>
                <a:cs typeface="Times New Roman" panose="02020603050405020304" pitchFamily="18" charset="0"/>
              </a:rPr>
              <a:t>Суть</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игры заключается </a:t>
            </a:r>
            <a:r>
              <a:rPr lang="ru-RU" sz="1100" dirty="0">
                <a:solidFill>
                  <a:schemeClr val="tx1"/>
                </a:solidFill>
                <a:latin typeface="Times New Roman" panose="02020603050405020304" pitchFamily="18" charset="0"/>
                <a:cs typeface="Times New Roman" panose="02020603050405020304" pitchFamily="18" charset="0"/>
              </a:rPr>
              <a:t>в подборе слов — существительных и прилагательных — объединённых каким-либо признаком. То есть ребенок с вашей помощью составляет своеобразную цепочку из слов, которые логически соединяются между собой с помощью вопросов-переходов</a:t>
            </a:r>
            <a:r>
              <a:rPr lang="ru-RU" sz="1100" dirty="0" smtClean="0">
                <a:solidFill>
                  <a:schemeClr val="tx1"/>
                </a:solidFill>
                <a:latin typeface="Times New Roman" panose="02020603050405020304" pitchFamily="18" charset="0"/>
                <a:cs typeface="Times New Roman" panose="02020603050405020304" pitchFamily="18" charset="0"/>
              </a:rPr>
              <a:t>.  Например</a:t>
            </a:r>
            <a:r>
              <a:rPr lang="ru-RU" sz="1100" dirty="0">
                <a:solidFill>
                  <a:schemeClr val="tx1"/>
                </a:solidFill>
                <a:latin typeface="Times New Roman" panose="02020603050405020304" pitchFamily="18" charset="0"/>
                <a:cs typeface="Times New Roman" panose="02020603050405020304" pitchFamily="18" charset="0"/>
              </a:rPr>
              <a:t>, исходное слово «кошка». Вы задаёте вопрос</a:t>
            </a:r>
            <a:r>
              <a:rPr lang="ru-RU" sz="1100" dirty="0" smtClean="0">
                <a:solidFill>
                  <a:schemeClr val="tx1"/>
                </a:solidFill>
                <a:latin typeface="Times New Roman" panose="02020603050405020304" pitchFamily="18" charset="0"/>
                <a:cs typeface="Times New Roman" panose="02020603050405020304" pitchFamily="18" charset="0"/>
              </a:rPr>
              <a:t>:</a:t>
            </a:r>
            <a:r>
              <a:rPr lang="ru-RU" sz="1100" dirty="0">
                <a:solidFill>
                  <a:schemeClr val="tx1"/>
                </a:solidFill>
                <a:latin typeface="Times New Roman" panose="02020603050405020304" pitchFamily="18" charset="0"/>
                <a:cs typeface="Times New Roman" panose="02020603050405020304" pitchFamily="18" charset="0"/>
              </a:rPr>
              <a:t> </a:t>
            </a:r>
            <a:br>
              <a:rPr lang="ru-RU" sz="1100" dirty="0">
                <a:solidFill>
                  <a:schemeClr val="tx1"/>
                </a:solidFill>
                <a:latin typeface="Times New Roman" panose="02020603050405020304" pitchFamily="18" charset="0"/>
                <a:cs typeface="Times New Roman" panose="02020603050405020304" pitchFamily="18" charset="0"/>
              </a:rPr>
            </a:br>
            <a:r>
              <a:rPr lang="ru-RU" sz="1100" i="1" dirty="0">
                <a:solidFill>
                  <a:schemeClr val="tx1"/>
                </a:solidFill>
                <a:latin typeface="Times New Roman" panose="02020603050405020304" pitchFamily="18" charset="0"/>
                <a:cs typeface="Times New Roman" panose="02020603050405020304" pitchFamily="18" charset="0"/>
              </a:rPr>
              <a:t>Кошка бывает какая?</a:t>
            </a: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Пушистая, ласковая, разноцветная...</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b="1" dirty="0" smtClean="0">
                <a:solidFill>
                  <a:schemeClr val="tx1"/>
                </a:solidFill>
                <a:latin typeface="Times New Roman" panose="02020603050405020304" pitchFamily="18" charset="0"/>
                <a:cs typeface="Times New Roman" panose="02020603050405020304" pitchFamily="18" charset="0"/>
              </a:rPr>
              <a:t>Игра «Дополни предложение"</a:t>
            </a:r>
            <a:r>
              <a:rPr lang="ru-RU" sz="1100" dirty="0">
                <a:solidFill>
                  <a:schemeClr val="tx1"/>
                </a:solidFill>
                <a:latin typeface="Times New Roman" panose="02020603050405020304" pitchFamily="18" charset="0"/>
                <a:cs typeface="Times New Roman" panose="02020603050405020304" pitchFamily="18" charset="0"/>
              </a:rPr>
              <a:t> </a:t>
            </a:r>
            <a:br>
              <a:rPr lang="ru-RU" sz="1100" dirty="0">
                <a:solidFill>
                  <a:schemeClr val="tx1"/>
                </a:solidFill>
                <a:latin typeface="Times New Roman" panose="02020603050405020304" pitchFamily="18" charset="0"/>
                <a:cs typeface="Times New Roman" panose="02020603050405020304" pitchFamily="18" charset="0"/>
              </a:rPr>
            </a:br>
            <a:r>
              <a:rPr lang="ru-RU" sz="1100" dirty="0" smtClean="0">
                <a:solidFill>
                  <a:schemeClr val="tx1"/>
                </a:solidFill>
                <a:latin typeface="Times New Roman" panose="02020603050405020304" pitchFamily="18" charset="0"/>
                <a:cs typeface="Times New Roman" panose="02020603050405020304" pitchFamily="18" charset="0"/>
              </a:rPr>
              <a:t>Основное </a:t>
            </a:r>
            <a:r>
              <a:rPr lang="ru-RU" sz="1100" dirty="0">
                <a:solidFill>
                  <a:schemeClr val="tx1"/>
                </a:solidFill>
                <a:latin typeface="Times New Roman" panose="02020603050405020304" pitchFamily="18" charset="0"/>
                <a:cs typeface="Times New Roman" panose="02020603050405020304" pitchFamily="18" charset="0"/>
              </a:rPr>
              <a:t>правило этой  в том, чтобы к определенному слову добавлять еще одно, дальше к получившемуся словосочетанию — еще одно слово и т.д. Причем каждый раз нужно повторять фразу целиком. Слова можно добавлять не только к концу фразы, но и в начало и в середину — лишь бы общий смысл только прибавлялся деталями</a:t>
            </a:r>
            <a:r>
              <a:rPr lang="ru-RU" sz="1100" dirty="0" smtClean="0">
                <a:solidFill>
                  <a:schemeClr val="tx1"/>
                </a:solidFill>
                <a:latin typeface="Times New Roman" panose="02020603050405020304" pitchFamily="18" charset="0"/>
                <a:cs typeface="Times New Roman" panose="02020603050405020304" pitchFamily="18" charset="0"/>
              </a:rPr>
              <a:t>.</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Например</a:t>
            </a:r>
            <a:r>
              <a:rPr lang="ru-RU" sz="1100" dirty="0">
                <a:solidFill>
                  <a:schemeClr val="tx1"/>
                </a:solidFill>
                <a:latin typeface="Times New Roman" panose="02020603050405020304" pitchFamily="18" charset="0"/>
                <a:cs typeface="Times New Roman" panose="02020603050405020304" pitchFamily="18" charset="0"/>
              </a:rPr>
              <a:t>, исходное слово «солнце</a:t>
            </a:r>
            <a:r>
              <a:rPr lang="ru-RU" sz="1100" dirty="0" smtClean="0">
                <a:solidFill>
                  <a:schemeClr val="tx1"/>
                </a:solidFill>
                <a:latin typeface="Times New Roman" panose="02020603050405020304" pitchFamily="18" charset="0"/>
                <a:cs typeface="Times New Roman" panose="02020603050405020304" pitchFamily="18" charset="0"/>
              </a:rPr>
              <a:t>»...</a:t>
            </a:r>
            <a:r>
              <a:rPr lang="ru-RU" sz="1100" dirty="0">
                <a:solidFill>
                  <a:schemeClr val="tx1"/>
                </a:solidFill>
                <a:latin typeface="Times New Roman" panose="02020603050405020304" pitchFamily="18" charset="0"/>
                <a:cs typeface="Times New Roman" panose="02020603050405020304" pitchFamily="18" charset="0"/>
              </a:rPr>
              <a:t>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светило солнце;</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ярко светило солнце;</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на небе ярко светило солнце</a:t>
            </a:r>
            <a:r>
              <a:rPr lang="ru-RU" sz="1100" dirty="0" smtClean="0">
                <a:solidFill>
                  <a:schemeClr val="tx1"/>
                </a:solidFill>
                <a:latin typeface="Times New Roman" panose="02020603050405020304" pitchFamily="18" charset="0"/>
                <a:cs typeface="Times New Roman" panose="02020603050405020304" pitchFamily="18" charset="0"/>
              </a:rPr>
              <a:t>; и т.д.</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100" b="1" dirty="0">
                <a:solidFill>
                  <a:schemeClr val="tx1"/>
                </a:solidFill>
                <a:latin typeface="Times New Roman" panose="02020603050405020304" pitchFamily="18" charset="0"/>
                <a:cs typeface="Times New Roman" panose="02020603050405020304" pitchFamily="18" charset="0"/>
              </a:rPr>
              <a:t>«Назови игрушку»</a:t>
            </a: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Цель игры</a:t>
            </a:r>
            <a:r>
              <a:rPr lang="ru-RU" sz="1100" b="1" dirty="0">
                <a:solidFill>
                  <a:schemeClr val="tx1"/>
                </a:solidFill>
                <a:latin typeface="Times New Roman" panose="02020603050405020304" pitchFamily="18" charset="0"/>
                <a:cs typeface="Times New Roman" panose="02020603050405020304" pitchFamily="18" charset="0"/>
              </a:rPr>
              <a:t>:</a:t>
            </a:r>
            <a:r>
              <a:rPr lang="ru-RU" sz="1100" dirty="0">
                <a:solidFill>
                  <a:schemeClr val="tx1"/>
                </a:solidFill>
                <a:latin typeface="Times New Roman" panose="02020603050405020304" pitchFamily="18" charset="0"/>
                <a:cs typeface="Times New Roman" panose="02020603050405020304" pitchFamily="18" charset="0"/>
              </a:rPr>
              <a:t> формировать у ребёнка умение находить предмет, ориентируясь на его признаки и действия.</a:t>
            </a:r>
            <a:br>
              <a:rPr lang="ru-RU" sz="1100" dirty="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
            </a:r>
            <a:br>
              <a:rPr lang="ru-RU" sz="1200" dirty="0" smtClean="0">
                <a:solidFill>
                  <a:schemeClr val="tx1"/>
                </a:solidFill>
                <a:latin typeface="Times New Roman" panose="02020603050405020304" pitchFamily="18" charset="0"/>
                <a:cs typeface="Times New Roman" panose="02020603050405020304" pitchFamily="18" charset="0"/>
              </a:rPr>
            </a:br>
            <a:r>
              <a:rPr lang="ru-RU" sz="1200" dirty="0" smtClean="0">
                <a:solidFill>
                  <a:schemeClr val="tx1"/>
                </a:solidFill>
                <a:latin typeface="Times New Roman" panose="02020603050405020304" pitchFamily="18" charset="0"/>
                <a:cs typeface="Times New Roman" panose="02020603050405020304" pitchFamily="18" charset="0"/>
              </a:rPr>
              <a:t>«</a:t>
            </a:r>
            <a:r>
              <a:rPr lang="ru-RU" sz="1100" b="1" dirty="0" smtClean="0">
                <a:solidFill>
                  <a:schemeClr val="tx1"/>
                </a:solidFill>
                <a:latin typeface="Times New Roman" panose="02020603050405020304" pitchFamily="18" charset="0"/>
                <a:cs typeface="Times New Roman" panose="02020603050405020304" pitchFamily="18" charset="0"/>
              </a:rPr>
              <a:t>Найди </a:t>
            </a:r>
            <a:r>
              <a:rPr lang="ru-RU" sz="1100" b="1" dirty="0">
                <a:solidFill>
                  <a:schemeClr val="tx1"/>
                </a:solidFill>
                <a:latin typeface="Times New Roman" panose="02020603050405020304" pitchFamily="18" charset="0"/>
                <a:cs typeface="Times New Roman" panose="02020603050405020304" pitchFamily="18" charset="0"/>
              </a:rPr>
              <a:t>первый звук»</a:t>
            </a:r>
            <a:br>
              <a:rPr lang="ru-RU" sz="1100" b="1" dirty="0">
                <a:solidFill>
                  <a:schemeClr val="tx1"/>
                </a:solidFill>
                <a:latin typeface="Times New Roman" panose="02020603050405020304" pitchFamily="18" charset="0"/>
                <a:cs typeface="Times New Roman" panose="02020603050405020304" pitchFamily="18" charset="0"/>
              </a:rPr>
            </a:br>
            <a:r>
              <a:rPr lang="ru-RU" sz="1100" b="1" dirty="0">
                <a:solidFill>
                  <a:schemeClr val="tx1"/>
                </a:solidFill>
                <a:latin typeface="Times New Roman" panose="02020603050405020304" pitchFamily="18" charset="0"/>
                <a:cs typeface="Times New Roman" panose="02020603050405020304" pitchFamily="18" charset="0"/>
              </a:rPr>
              <a:t>Цель:</a:t>
            </a:r>
            <a:r>
              <a:rPr lang="ru-RU" sz="1100" dirty="0">
                <a:solidFill>
                  <a:schemeClr val="tx1"/>
                </a:solidFill>
                <a:latin typeface="Times New Roman" panose="02020603050405020304" pitchFamily="18" charset="0"/>
                <a:cs typeface="Times New Roman" panose="02020603050405020304" pitchFamily="18" charset="0"/>
              </a:rPr>
              <a:t> учиться четко выделять в слове первый </a:t>
            </a:r>
            <a:r>
              <a:rPr lang="ru-RU" sz="1100" dirty="0" smtClean="0">
                <a:solidFill>
                  <a:schemeClr val="tx1"/>
                </a:solidFill>
                <a:latin typeface="Times New Roman" panose="02020603050405020304" pitchFamily="18" charset="0"/>
                <a:cs typeface="Times New Roman" panose="02020603050405020304" pitchFamily="18" charset="0"/>
              </a:rPr>
              <a:t>звук, например «с».</a:t>
            </a: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Для этой игры нужна машина и разные игрушки, но среди них обязательно должны быть слон и собака</a:t>
            </a:r>
            <a:r>
              <a:rPr lang="ru-RU" sz="1100" dirty="0" smtClean="0">
                <a:solidFill>
                  <a:schemeClr val="tx1"/>
                </a:solidFill>
                <a:latin typeface="Times New Roman" panose="02020603050405020304" pitchFamily="18" charset="0"/>
                <a:cs typeface="Times New Roman" panose="02020603050405020304" pitchFamily="18" charset="0"/>
              </a:rPr>
              <a:t>.</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100" dirty="0">
                <a:solidFill>
                  <a:schemeClr val="tx1"/>
                </a:solidFill>
                <a:latin typeface="Times New Roman" panose="02020603050405020304" pitchFamily="18" charset="0"/>
                <a:cs typeface="Times New Roman" panose="02020603050405020304" pitchFamily="18" charset="0"/>
              </a:rPr>
              <a:t>Взрослый предлагает ребенку назвать все игрушки и покатать в машине тех зверят, название которых начинается со звука «с» (слон, собака).</a:t>
            </a:r>
            <a:r>
              <a:rPr lang="ru-RU" sz="1100" dirty="0"/>
              <a:t/>
            </a:r>
            <a:br>
              <a:rPr lang="ru-RU" sz="1100" dirty="0"/>
            </a:br>
            <a:r>
              <a:rPr lang="ru-RU" sz="1100" dirty="0"/>
              <a:t/>
            </a:r>
            <a:br>
              <a:rPr lang="ru-RU" sz="1100" dirty="0"/>
            </a:br>
            <a:r>
              <a:rPr lang="ru-RU" sz="1100" dirty="0" smtClean="0">
                <a:solidFill>
                  <a:schemeClr val="tx1"/>
                </a:solidFill>
              </a:rPr>
              <a:t>«</a:t>
            </a:r>
            <a:r>
              <a:rPr lang="ru-RU" sz="1100" b="1" dirty="0" smtClean="0">
                <a:solidFill>
                  <a:schemeClr val="tx1"/>
                </a:solidFill>
                <a:latin typeface="Times New Roman" panose="02020603050405020304" pitchFamily="18" charset="0"/>
                <a:cs typeface="Times New Roman" panose="02020603050405020304" pitchFamily="18" charset="0"/>
              </a:rPr>
              <a:t>В </a:t>
            </a:r>
            <a:r>
              <a:rPr lang="ru-RU" sz="1100" b="1" dirty="0">
                <a:solidFill>
                  <a:schemeClr val="tx1"/>
                </a:solidFill>
                <a:latin typeface="Times New Roman" panose="02020603050405020304" pitchFamily="18" charset="0"/>
                <a:cs typeface="Times New Roman" panose="02020603050405020304" pitchFamily="18" charset="0"/>
              </a:rPr>
              <a:t>гостях у лесника»</a:t>
            </a:r>
            <a:br>
              <a:rPr lang="ru-RU" sz="1100" b="1" dirty="0">
                <a:solidFill>
                  <a:schemeClr val="tx1"/>
                </a:solidFill>
                <a:latin typeface="Times New Roman" panose="02020603050405020304" pitchFamily="18" charset="0"/>
                <a:cs typeface="Times New Roman" panose="02020603050405020304" pitchFamily="18" charset="0"/>
              </a:rPr>
            </a:br>
            <a:r>
              <a:rPr lang="ru-RU" sz="1100" b="1" dirty="0">
                <a:solidFill>
                  <a:schemeClr val="tx1"/>
                </a:solidFill>
                <a:latin typeface="Times New Roman" panose="02020603050405020304" pitchFamily="18" charset="0"/>
                <a:cs typeface="Times New Roman" panose="02020603050405020304" pitchFamily="18" charset="0"/>
              </a:rPr>
              <a:t>Цель:</a:t>
            </a:r>
            <a:r>
              <a:rPr lang="ru-RU" sz="1100" dirty="0">
                <a:solidFill>
                  <a:schemeClr val="tx1"/>
                </a:solidFill>
                <a:latin typeface="Times New Roman" panose="02020603050405020304" pitchFamily="18" charset="0"/>
                <a:cs typeface="Times New Roman" panose="02020603050405020304" pitchFamily="18" charset="0"/>
              </a:rPr>
              <a:t> упражняться в подборе однокоренных слов, побуждать детей к составлению творческого рассказа.</a:t>
            </a:r>
            <a:br>
              <a:rPr lang="ru-RU" sz="1100" dirty="0">
                <a:solidFill>
                  <a:schemeClr val="tx1"/>
                </a:solidFill>
                <a:latin typeface="Times New Roman" panose="02020603050405020304" pitchFamily="18" charset="0"/>
                <a:cs typeface="Times New Roman" panose="02020603050405020304" pitchFamily="18" charset="0"/>
              </a:rPr>
            </a:br>
            <a:r>
              <a:rPr lang="ru-RU" sz="1200" dirty="0">
                <a:solidFill>
                  <a:schemeClr val="tx1"/>
                </a:solidFill>
                <a:latin typeface="Times New Roman" panose="02020603050405020304" pitchFamily="18" charset="0"/>
                <a:cs typeface="Times New Roman" panose="02020603050405020304" pitchFamily="18" charset="0"/>
              </a:rPr>
              <a:t/>
            </a:r>
            <a:br>
              <a:rPr lang="ru-RU" sz="1200" dirty="0">
                <a:solidFill>
                  <a:schemeClr val="tx1"/>
                </a:solidFill>
                <a:latin typeface="Times New Roman" panose="02020603050405020304" pitchFamily="18" charset="0"/>
                <a:cs typeface="Times New Roman" panose="02020603050405020304" pitchFamily="18" charset="0"/>
              </a:rPr>
            </a:br>
            <a:r>
              <a:rPr lang="ru-RU" sz="1100" b="1" dirty="0" smtClean="0">
                <a:solidFill>
                  <a:schemeClr val="tx1"/>
                </a:solidFill>
                <a:latin typeface="Times New Roman" panose="02020603050405020304" pitchFamily="18" charset="0"/>
                <a:cs typeface="Times New Roman" panose="02020603050405020304" pitchFamily="18" charset="0"/>
              </a:rPr>
              <a:t>Скороговорки </a:t>
            </a:r>
            <a:r>
              <a:rPr lang="ru-RU" sz="1100" b="1" dirty="0">
                <a:solidFill>
                  <a:schemeClr val="tx1"/>
                </a:solidFill>
                <a:latin typeface="Times New Roman" panose="02020603050405020304" pitchFamily="18" charset="0"/>
                <a:cs typeface="Times New Roman" panose="02020603050405020304" pitchFamily="18" charset="0"/>
              </a:rPr>
              <a:t>для развития речи у детей </a:t>
            </a:r>
            <a:r>
              <a:rPr lang="ru-RU" sz="1100" dirty="0">
                <a:solidFill>
                  <a:schemeClr val="tx1"/>
                </a:solidFill>
                <a:latin typeface="Times New Roman" panose="02020603050405020304" pitchFamily="18" charset="0"/>
                <a:cs typeface="Times New Roman" panose="02020603050405020304" pitchFamily="18" charset="0"/>
              </a:rPr>
              <a:t>были придуманы еще в старину. Повторение и перестановка одних и тех же букв или слогов, трудных для произношения, - прекрасное дополнение для детских занятий по развитию </a:t>
            </a:r>
            <a:r>
              <a:rPr lang="ru-RU" sz="1100" dirty="0" smtClean="0">
                <a:solidFill>
                  <a:schemeClr val="tx1"/>
                </a:solidFill>
                <a:latin typeface="Times New Roman" panose="02020603050405020304" pitchFamily="18" charset="0"/>
                <a:cs typeface="Times New Roman" panose="02020603050405020304" pitchFamily="18" charset="0"/>
              </a:rPr>
              <a:t>речи.</a:t>
            </a:r>
            <a:endParaRPr lang="ru-RU" dirty="0"/>
          </a:p>
        </p:txBody>
      </p:sp>
      <p:sp>
        <p:nvSpPr>
          <p:cNvPr id="3" name="Текст 2"/>
          <p:cNvSpPr>
            <a:spLocks noGrp="1"/>
          </p:cNvSpPr>
          <p:nvPr>
            <p:ph type="body" idx="1"/>
          </p:nvPr>
        </p:nvSpPr>
        <p:spPr>
          <a:xfrm>
            <a:off x="539552" y="332656"/>
            <a:ext cx="8208912" cy="1008111"/>
          </a:xfrm>
        </p:spPr>
        <p:txBody>
          <a:bodyPr/>
          <a:lstStyle/>
          <a:p>
            <a:r>
              <a:rPr lang="ru-RU" dirty="0" smtClean="0">
                <a:solidFill>
                  <a:schemeClr val="tx1"/>
                </a:solidFill>
                <a:latin typeface="Times New Roman" panose="02020603050405020304" pitchFamily="18" charset="0"/>
                <a:cs typeface="Times New Roman" panose="02020603050405020304" pitchFamily="18" charset="0"/>
              </a:rPr>
              <a:t>Игры и игровые упражнения на развитие психических</a:t>
            </a:r>
          </a:p>
          <a:p>
            <a:r>
              <a:rPr lang="ru-RU" dirty="0" smtClean="0">
                <a:solidFill>
                  <a:schemeClr val="tx1"/>
                </a:solidFill>
                <a:latin typeface="Times New Roman" panose="02020603050405020304" pitchFamily="18" charset="0"/>
                <a:cs typeface="Times New Roman" panose="02020603050405020304" pitchFamily="18" charset="0"/>
              </a:rPr>
              <a:t> процессов у дошкольников</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3927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solidFill>
                  <a:schemeClr val="tx1"/>
                </a:solidFill>
                <a:latin typeface="Times New Roman" panose="02020603050405020304" pitchFamily="18" charset="0"/>
                <a:cs typeface="Times New Roman" panose="02020603050405020304" pitchFamily="18" charset="0"/>
              </a:rPr>
              <a:t>Спасибо за внимание</a:t>
            </a:r>
            <a:endParaRPr lang="ru-RU"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5365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914400" y="5676205"/>
            <a:ext cx="3352800" cy="201066"/>
          </a:xfrm>
        </p:spPr>
        <p:txBody>
          <a:bodyPr>
            <a:normAutofit fontScale="40000" lnSpcReduction="20000"/>
          </a:bodyPr>
          <a:lstStyle/>
          <a:p>
            <a:endParaRPr lang="ru-RU" dirty="0"/>
          </a:p>
        </p:txBody>
      </p:sp>
      <p:sp>
        <p:nvSpPr>
          <p:cNvPr id="3" name="Заголовок 2"/>
          <p:cNvSpPr>
            <a:spLocks noGrp="1"/>
          </p:cNvSpPr>
          <p:nvPr>
            <p:ph type="title"/>
          </p:nvPr>
        </p:nvSpPr>
        <p:spPr>
          <a:xfrm>
            <a:off x="755576" y="976001"/>
            <a:ext cx="4176464" cy="5040560"/>
          </a:xfrm>
        </p:spPr>
        <p:txBody>
          <a:bodyPr/>
          <a:lstStyle/>
          <a:p>
            <a:pPr algn="ctr"/>
            <a:r>
              <a:rPr lang="ru-RU" sz="2000" dirty="0" smtClean="0">
                <a:solidFill>
                  <a:schemeClr val="tx1"/>
                </a:solidFill>
                <a:latin typeface="Times New Roman" pitchFamily="18" charset="0"/>
                <a:cs typeface="Times New Roman" pitchFamily="18" charset="0"/>
              </a:rPr>
              <a:t>Видный советский психолог, основатель культурно-исторической школы в психологии –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Лев Семенович  Выготский </a:t>
            </a:r>
            <a:r>
              <a:rPr lang="ru-RU" sz="2000" dirty="0">
                <a:solidFill>
                  <a:schemeClr val="tx1"/>
                </a:solidFill>
                <a:latin typeface="Times New Roman" pitchFamily="18" charset="0"/>
                <a:cs typeface="Times New Roman" pitchFamily="18" charset="0"/>
              </a:rPr>
              <a:t>утверждал, что дошкольный возраст является начальным этапом становления познавательной деятельности. </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К </a:t>
            </a:r>
            <a:r>
              <a:rPr lang="ru-RU" sz="2000" dirty="0">
                <a:solidFill>
                  <a:schemeClr val="tx1"/>
                </a:solidFill>
                <a:latin typeface="Times New Roman" pitchFamily="18" charset="0"/>
                <a:cs typeface="Times New Roman" pitchFamily="18" charset="0"/>
              </a:rPr>
              <a:t>познавательным процессам ребенка дошкольника относится: восприятие, память, мышление, </a:t>
            </a:r>
            <a:r>
              <a:rPr lang="ru-RU" sz="2000" dirty="0" smtClean="0">
                <a:solidFill>
                  <a:schemeClr val="tx1"/>
                </a:solidFill>
                <a:latin typeface="Times New Roman" pitchFamily="18" charset="0"/>
                <a:cs typeface="Times New Roman" pitchFamily="18" charset="0"/>
              </a:rPr>
              <a:t>внимание, речь</a:t>
            </a:r>
            <a:r>
              <a:rPr lang="ru-RU" sz="2000" dirty="0">
                <a:solidFill>
                  <a:schemeClr val="tx1"/>
                </a:solidFill>
                <a:latin typeface="Times New Roman" pitchFamily="18" charset="0"/>
                <a:cs typeface="Times New Roman" pitchFamily="18" charset="0"/>
              </a:rPr>
              <a:t>, воображение. </a:t>
            </a: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Л.С</a:t>
            </a:r>
            <a:r>
              <a:rPr lang="ru-RU" sz="2000" dirty="0">
                <a:solidFill>
                  <a:schemeClr val="tx1"/>
                </a:solidFill>
                <a:latin typeface="Times New Roman" pitchFamily="18" charset="0"/>
                <a:cs typeface="Times New Roman" pitchFamily="18" charset="0"/>
              </a:rPr>
              <a:t>. Выготский считал, что в дошкольном возрасте ведущую роль начинает играть </a:t>
            </a:r>
            <a:r>
              <a:rPr lang="ru-RU" sz="2000" dirty="0" smtClean="0">
                <a:solidFill>
                  <a:schemeClr val="tx1"/>
                </a:solidFill>
                <a:latin typeface="Times New Roman" pitchFamily="18" charset="0"/>
                <a:cs typeface="Times New Roman" pitchFamily="18" charset="0"/>
              </a:rPr>
              <a:t>память </a:t>
            </a:r>
            <a:r>
              <a:rPr lang="ru-RU" sz="2000" dirty="0">
                <a:solidFill>
                  <a:schemeClr val="tx1"/>
                </a:solidFill>
                <a:latin typeface="Times New Roman" pitchFamily="18" charset="0"/>
                <a:cs typeface="Times New Roman" pitchFamily="18" charset="0"/>
              </a:rPr>
              <a:t>и наглядно-образное мышление. </a:t>
            </a:r>
            <a:endParaRPr lang="ru-RU" dirty="0">
              <a:solidFill>
                <a:schemeClr val="tx1"/>
              </a:solidFill>
            </a:endParaRPr>
          </a:p>
        </p:txBody>
      </p:sp>
      <p:sp>
        <p:nvSpPr>
          <p:cNvPr id="4" name="Объект 3"/>
          <p:cNvSpPr>
            <a:spLocks noGrp="1"/>
          </p:cNvSpPr>
          <p:nvPr>
            <p:ph idx="1"/>
          </p:nvPr>
        </p:nvSpPr>
        <p:spPr>
          <a:xfrm>
            <a:off x="5148062" y="1828800"/>
            <a:ext cx="3407975" cy="3810000"/>
          </a:xfrm>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48064" y="1196752"/>
            <a:ext cx="3694802"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5108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67544" y="1268760"/>
            <a:ext cx="4104456" cy="4968552"/>
          </a:xfrm>
        </p:spPr>
        <p:txBody>
          <a:bodyPr>
            <a:noAutofit/>
          </a:bodyPr>
          <a:lstStyle/>
          <a:p>
            <a:pPr algn="ctr"/>
            <a:r>
              <a:rPr lang="ru-RU" sz="2000" dirty="0">
                <a:solidFill>
                  <a:prstClr val="black"/>
                </a:solidFill>
                <a:latin typeface="Times New Roman" pitchFamily="18" charset="0"/>
                <a:ea typeface="Times New Roman"/>
                <a:cs typeface="Times New Roman" pitchFamily="18" charset="0"/>
              </a:rPr>
              <a:t>Память дошкольника является центральной психической функцией, которая определяет остальные процессы. </a:t>
            </a:r>
            <a:r>
              <a:rPr lang="ru-RU" sz="2000" dirty="0">
                <a:solidFill>
                  <a:schemeClr val="tx1"/>
                </a:solidFill>
                <a:latin typeface="Times New Roman" pitchFamily="18" charset="0"/>
                <a:cs typeface="Times New Roman" pitchFamily="18" charset="0"/>
              </a:rPr>
              <a:t>Память в этом возрасте приобретает доминирующую функцию среди других познавательных процессов. Ни до, ни после этого периода ребенок не запоминает с такой легкостью самый разнообразный материал</a:t>
            </a:r>
            <a:r>
              <a:rPr lang="ru-RU" sz="2000" dirty="0" smtClean="0">
                <a:solidFill>
                  <a:schemeClr val="tx1"/>
                </a:solidFill>
                <a:latin typeface="Times New Roman" pitchFamily="18" charset="0"/>
                <a:cs typeface="Times New Roman" pitchFamily="18" charset="0"/>
              </a:rPr>
              <a:t>.</a:t>
            </a:r>
            <a:r>
              <a:rPr lang="ru-RU" sz="2000" dirty="0">
                <a:solidFill>
                  <a:prstClr val="black"/>
                </a:solidFill>
                <a:latin typeface="Times New Roman" pitchFamily="18" charset="0"/>
                <a:ea typeface="Times New Roman"/>
                <a:cs typeface="Times New Roman" pitchFamily="18" charset="0"/>
              </a:rPr>
              <a:t> </a:t>
            </a:r>
            <a:br>
              <a:rPr lang="ru-RU" sz="2000" dirty="0">
                <a:solidFill>
                  <a:prstClr val="black"/>
                </a:solidFill>
                <a:latin typeface="Times New Roman" pitchFamily="18" charset="0"/>
                <a:ea typeface="Times New Roman"/>
                <a:cs typeface="Times New Roman" pitchFamily="18" charset="0"/>
              </a:rPr>
            </a:br>
            <a:r>
              <a:rPr lang="ru-RU" sz="2000" u="sng" dirty="0">
                <a:solidFill>
                  <a:prstClr val="black"/>
                </a:solidFill>
                <a:latin typeface="Times New Roman" pitchFamily="18" charset="0"/>
                <a:ea typeface="Times New Roman"/>
                <a:cs typeface="Times New Roman" pitchFamily="18" charset="0"/>
              </a:rPr>
              <a:t>Память</a:t>
            </a:r>
            <a:r>
              <a:rPr lang="ru-RU" sz="2000" dirty="0">
                <a:solidFill>
                  <a:prstClr val="black"/>
                </a:solidFill>
                <a:latin typeface="Times New Roman" pitchFamily="18" charset="0"/>
                <a:ea typeface="Times New Roman"/>
                <a:cs typeface="Times New Roman" pitchFamily="18" charset="0"/>
              </a:rPr>
              <a:t> – это сложный психический процесс, определяющийся как запечатление, сохранение, узнавание и воспроизведение индивидом его опыта.</a:t>
            </a:r>
            <a:br>
              <a:rPr lang="ru-RU" sz="2000" dirty="0">
                <a:solidFill>
                  <a:prstClr val="black"/>
                </a:solidFill>
                <a:latin typeface="Times New Roman" pitchFamily="18" charset="0"/>
                <a:ea typeface="Times New Roman"/>
                <a:cs typeface="Times New Roman" pitchFamily="18" charset="0"/>
              </a:rPr>
            </a:br>
            <a:endParaRPr lang="ru-RU" sz="2000" dirty="0"/>
          </a:p>
        </p:txBody>
      </p:sp>
      <p:sp>
        <p:nvSpPr>
          <p:cNvPr id="3" name="Заголовок 2"/>
          <p:cNvSpPr>
            <a:spLocks noGrp="1"/>
          </p:cNvSpPr>
          <p:nvPr>
            <p:ph type="title"/>
          </p:nvPr>
        </p:nvSpPr>
        <p:spPr>
          <a:xfrm>
            <a:off x="467544" y="692696"/>
            <a:ext cx="8136904" cy="432048"/>
          </a:xfrm>
        </p:spPr>
        <p:txBody>
          <a:bodyPr/>
          <a:lstStyle/>
          <a:p>
            <a:pPr algn="ctr">
              <a:spcAft>
                <a:spcPts val="0"/>
              </a:spcAft>
            </a:pPr>
            <a:r>
              <a:rPr lang="ru-RU" sz="2000" b="1" dirty="0" smtClean="0">
                <a:latin typeface="Times New Roman" pitchFamily="18" charset="0"/>
                <a:ea typeface="Times New Roman"/>
                <a:cs typeface="Times New Roman" pitchFamily="18" charset="0"/>
              </a:rPr>
              <a:t/>
            </a:r>
            <a:br>
              <a:rPr lang="ru-RU" sz="2000" b="1" dirty="0" smtClean="0">
                <a:latin typeface="Times New Roman" pitchFamily="18" charset="0"/>
                <a:ea typeface="Times New Roman"/>
                <a:cs typeface="Times New Roman" pitchFamily="18" charset="0"/>
              </a:rPr>
            </a:br>
            <a:r>
              <a:rPr lang="ru-RU" sz="2000" b="1" dirty="0">
                <a:latin typeface="Times New Roman" pitchFamily="18" charset="0"/>
                <a:ea typeface="Times New Roman"/>
                <a:cs typeface="Times New Roman" pitchFamily="18" charset="0"/>
              </a:rPr>
              <a:t/>
            </a:r>
            <a:br>
              <a:rPr lang="ru-RU" sz="2000" b="1" dirty="0">
                <a:latin typeface="Times New Roman" pitchFamily="18" charset="0"/>
                <a:ea typeface="Times New Roman"/>
                <a:cs typeface="Times New Roman" pitchFamily="18" charset="0"/>
              </a:rPr>
            </a:br>
            <a:r>
              <a:rPr lang="ru-RU" sz="2000" b="1" dirty="0" smtClean="0">
                <a:latin typeface="Times New Roman" pitchFamily="18" charset="0"/>
                <a:ea typeface="Times New Roman"/>
                <a:cs typeface="Times New Roman" pitchFamily="18" charset="0"/>
              </a:rPr>
              <a:t/>
            </a:r>
            <a:br>
              <a:rPr lang="ru-RU" sz="2000" b="1" dirty="0" smtClean="0">
                <a:latin typeface="Times New Roman" pitchFamily="18" charset="0"/>
                <a:ea typeface="Times New Roman"/>
                <a:cs typeface="Times New Roman" pitchFamily="18" charset="0"/>
              </a:rPr>
            </a:br>
            <a:r>
              <a:rPr lang="ru-RU" sz="2000" b="1" dirty="0">
                <a:latin typeface="Times New Roman" pitchFamily="18" charset="0"/>
                <a:ea typeface="Times New Roman"/>
                <a:cs typeface="Times New Roman" pitchFamily="18" charset="0"/>
              </a:rPr>
              <a:t/>
            </a:r>
            <a:br>
              <a:rPr lang="ru-RU" sz="2000" b="1" dirty="0">
                <a:latin typeface="Times New Roman" pitchFamily="18" charset="0"/>
                <a:ea typeface="Times New Roman"/>
                <a:cs typeface="Times New Roman" pitchFamily="18" charset="0"/>
              </a:rPr>
            </a:br>
            <a:r>
              <a:rPr lang="ru-RU" sz="2000" b="1" dirty="0" smtClean="0">
                <a:latin typeface="Times New Roman" pitchFamily="18" charset="0"/>
                <a:ea typeface="Times New Roman"/>
                <a:cs typeface="Times New Roman" pitchFamily="18" charset="0"/>
              </a:rPr>
              <a:t/>
            </a:r>
            <a:br>
              <a:rPr lang="ru-RU" sz="2000" b="1" dirty="0" smtClean="0">
                <a:latin typeface="Times New Roman" pitchFamily="18" charset="0"/>
                <a:ea typeface="Times New Roman"/>
                <a:cs typeface="Times New Roman" pitchFamily="18" charset="0"/>
              </a:rPr>
            </a:br>
            <a:r>
              <a:rPr lang="ru-RU" sz="2000" b="1" dirty="0" smtClean="0">
                <a:solidFill>
                  <a:schemeClr val="tx1"/>
                </a:solidFill>
                <a:latin typeface="Times New Roman" pitchFamily="18" charset="0"/>
                <a:ea typeface="Times New Roman"/>
                <a:cs typeface="Times New Roman" pitchFamily="18" charset="0"/>
              </a:rPr>
              <a:t>ПАМЯТЬ</a:t>
            </a:r>
            <a:endParaRPr lang="ru-RU" sz="2000"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a:xfrm>
            <a:off x="5004048" y="1828800"/>
            <a:ext cx="3551990" cy="3810000"/>
          </a:xfrm>
        </p:spPr>
        <p:txBody>
          <a:bodyPr/>
          <a:lstStyle/>
          <a:p>
            <a:endParaRPr lang="ru-RU" dirty="0"/>
          </a:p>
        </p:txBody>
      </p:sp>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860032" y="1412774"/>
            <a:ext cx="3960440"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225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23528" y="836712"/>
            <a:ext cx="4752528" cy="5688632"/>
          </a:xfrm>
        </p:spPr>
        <p:txBody>
          <a:bodyPr>
            <a:noAutofit/>
          </a:bodyPr>
          <a:lstStyle/>
          <a:p>
            <a:pPr>
              <a:spcAft>
                <a:spcPts val="0"/>
              </a:spcAft>
            </a:pPr>
            <a:r>
              <a:rPr lang="ru-RU" sz="1900" dirty="0" smtClean="0">
                <a:solidFill>
                  <a:schemeClr val="tx1"/>
                </a:solidFill>
                <a:latin typeface="Times New Roman" panose="02020603050405020304" pitchFamily="18" charset="0"/>
                <a:cs typeface="Times New Roman" panose="02020603050405020304" pitchFamily="18" charset="0"/>
              </a:rPr>
              <a:t>Русский </a:t>
            </a:r>
            <a:r>
              <a:rPr lang="ru-RU" sz="1900" dirty="0">
                <a:solidFill>
                  <a:schemeClr val="tx1"/>
                </a:solidFill>
                <a:latin typeface="Times New Roman" panose="02020603050405020304" pitchFamily="18" charset="0"/>
                <a:cs typeface="Times New Roman" panose="02020603050405020304" pitchFamily="18" charset="0"/>
              </a:rPr>
              <a:t>и советский философ, педагог и </a:t>
            </a:r>
            <a:r>
              <a:rPr lang="ru-RU" sz="1900" dirty="0" smtClean="0">
                <a:solidFill>
                  <a:schemeClr val="tx1"/>
                </a:solidFill>
                <a:latin typeface="Times New Roman" panose="02020603050405020304" pitchFamily="18" charset="0"/>
                <a:cs typeface="Times New Roman" panose="02020603050405020304" pitchFamily="18" charset="0"/>
              </a:rPr>
              <a:t>психолог Павел </a:t>
            </a:r>
            <a:r>
              <a:rPr lang="ru-RU" sz="1900" dirty="0">
                <a:solidFill>
                  <a:schemeClr val="tx1"/>
                </a:solidFill>
                <a:latin typeface="Times New Roman" panose="02020603050405020304" pitchFamily="18" charset="0"/>
                <a:cs typeface="Times New Roman" panose="02020603050405020304" pitchFamily="18" charset="0"/>
              </a:rPr>
              <a:t>Петрович </a:t>
            </a:r>
            <a:r>
              <a:rPr lang="ru-RU" sz="1900" dirty="0" err="1" smtClean="0">
                <a:solidFill>
                  <a:schemeClr val="tx1"/>
                </a:solidFill>
                <a:latin typeface="Times New Roman" panose="02020603050405020304" pitchFamily="18" charset="0"/>
                <a:cs typeface="Times New Roman" panose="02020603050405020304" pitchFamily="18" charset="0"/>
              </a:rPr>
              <a:t>Блонский</a:t>
            </a: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dirty="0">
                <a:solidFill>
                  <a:schemeClr val="tx1"/>
                </a:solidFill>
                <a:latin typeface="Times New Roman" panose="02020603050405020304" pitchFamily="18" charset="0"/>
                <a:cs typeface="Times New Roman" panose="02020603050405020304" pitchFamily="18" charset="0"/>
              </a:rPr>
              <a:t>высказал свою теорию о строении памяти ребенка, разделив ее на четыре временные составляющие. </a:t>
            </a:r>
            <a:endParaRPr lang="ru-RU" sz="1900" dirty="0" smtClean="0">
              <a:solidFill>
                <a:schemeClr val="tx1"/>
              </a:solidFill>
              <a:latin typeface="Times New Roman" panose="02020603050405020304" pitchFamily="18" charset="0"/>
              <a:cs typeface="Times New Roman" panose="02020603050405020304" pitchFamily="18" charset="0"/>
            </a:endParaRPr>
          </a:p>
          <a:p>
            <a:pPr>
              <a:spcAft>
                <a:spcPts val="0"/>
              </a:spcAft>
            </a:pPr>
            <a:r>
              <a:rPr lang="ru-RU" sz="1900" dirty="0" smtClean="0">
                <a:solidFill>
                  <a:schemeClr val="tx1"/>
                </a:solidFill>
                <a:latin typeface="Times New Roman" panose="02020603050405020304" pitchFamily="18" charset="0"/>
                <a:cs typeface="Times New Roman" panose="02020603050405020304" pitchFamily="18" charset="0"/>
              </a:rPr>
              <a:t>1 стадия - </a:t>
            </a:r>
            <a:r>
              <a:rPr lang="ru-RU" sz="1900" dirty="0">
                <a:solidFill>
                  <a:schemeClr val="tx1"/>
                </a:solidFill>
                <a:latin typeface="Times New Roman" panose="02020603050405020304" pitchFamily="18" charset="0"/>
                <a:cs typeface="Times New Roman" panose="02020603050405020304" pitchFamily="18" charset="0"/>
              </a:rPr>
              <a:t>моторная (двигательная) – представляет собой условные рефлексы, начиная с первых движений новорожденного</a:t>
            </a:r>
            <a:r>
              <a:rPr lang="ru-RU" sz="1900" dirty="0" smtClean="0">
                <a:solidFill>
                  <a:schemeClr val="tx1"/>
                </a:solidFill>
                <a:latin typeface="Times New Roman" panose="02020603050405020304" pitchFamily="18" charset="0"/>
                <a:cs typeface="Times New Roman" panose="02020603050405020304" pitchFamily="18" charset="0"/>
              </a:rPr>
              <a:t>.</a:t>
            </a:r>
          </a:p>
          <a:p>
            <a:pPr>
              <a:spcAft>
                <a:spcPts val="0"/>
              </a:spcAft>
            </a:pPr>
            <a:r>
              <a:rPr lang="ru-RU" sz="1900" dirty="0" smtClean="0">
                <a:solidFill>
                  <a:schemeClr val="tx1"/>
                </a:solidFill>
                <a:latin typeface="Times New Roman" panose="02020603050405020304" pitchFamily="18" charset="0"/>
                <a:cs typeface="Times New Roman" panose="02020603050405020304" pitchFamily="18" charset="0"/>
              </a:rPr>
              <a:t> 2 стадия - </a:t>
            </a:r>
            <a:r>
              <a:rPr lang="ru-RU" sz="1900" dirty="0">
                <a:solidFill>
                  <a:schemeClr val="tx1"/>
                </a:solidFill>
                <a:latin typeface="Times New Roman" panose="02020603050405020304" pitchFamily="18" charset="0"/>
                <a:cs typeface="Times New Roman" panose="02020603050405020304" pitchFamily="18" charset="0"/>
              </a:rPr>
              <a:t>эмоциональная память ребенка, которая основана на запоминании информации и ее усвоении в виде эмоций, вызываемых этой информацией. </a:t>
            </a:r>
            <a:endParaRPr lang="ru-RU" sz="1900" dirty="0" smtClean="0">
              <a:solidFill>
                <a:schemeClr val="tx1"/>
              </a:solidFill>
              <a:latin typeface="Times New Roman" panose="02020603050405020304" pitchFamily="18" charset="0"/>
              <a:cs typeface="Times New Roman" panose="02020603050405020304" pitchFamily="18" charset="0"/>
            </a:endParaRPr>
          </a:p>
          <a:p>
            <a:pPr>
              <a:spcAft>
                <a:spcPts val="0"/>
              </a:spcAft>
            </a:pPr>
            <a:r>
              <a:rPr lang="ru-RU" sz="1900" dirty="0" smtClean="0">
                <a:solidFill>
                  <a:schemeClr val="tx1"/>
                </a:solidFill>
                <a:latin typeface="Times New Roman" panose="02020603050405020304" pitchFamily="18" charset="0"/>
                <a:cs typeface="Times New Roman" panose="02020603050405020304" pitchFamily="18" charset="0"/>
              </a:rPr>
              <a:t>3 стадия - по </a:t>
            </a:r>
            <a:r>
              <a:rPr lang="ru-RU" sz="1900" dirty="0">
                <a:solidFill>
                  <a:schemeClr val="tx1"/>
                </a:solidFill>
                <a:latin typeface="Times New Roman" panose="02020603050405020304" pitchFamily="18" charset="0"/>
                <a:cs typeface="Times New Roman" panose="02020603050405020304" pitchFamily="18" charset="0"/>
              </a:rPr>
              <a:t>ходу формирования сознания и развития образности мышления ребенка его память становится образной, где информация хранится в виде образов и понятий. </a:t>
            </a:r>
            <a:endParaRPr lang="ru-RU" sz="1900" dirty="0" smtClean="0">
              <a:solidFill>
                <a:schemeClr val="tx1"/>
              </a:solidFill>
              <a:latin typeface="Times New Roman" panose="02020603050405020304" pitchFamily="18" charset="0"/>
              <a:cs typeface="Times New Roman" panose="02020603050405020304" pitchFamily="18" charset="0"/>
            </a:endParaRPr>
          </a:p>
          <a:p>
            <a:pPr>
              <a:spcAft>
                <a:spcPts val="0"/>
              </a:spcAft>
            </a:pPr>
            <a:r>
              <a:rPr lang="ru-RU" sz="1900" dirty="0" smtClean="0">
                <a:solidFill>
                  <a:schemeClr val="tx1"/>
                </a:solidFill>
                <a:latin typeface="Times New Roman" panose="02020603050405020304" pitchFamily="18" charset="0"/>
                <a:cs typeface="Times New Roman" panose="02020603050405020304" pitchFamily="18" charset="0"/>
              </a:rPr>
              <a:t>4 стадия - </a:t>
            </a:r>
            <a:r>
              <a:rPr lang="ru-RU" sz="1900" dirty="0">
                <a:solidFill>
                  <a:schemeClr val="tx1"/>
                </a:solidFill>
                <a:latin typeface="Times New Roman" panose="02020603050405020304" pitchFamily="18" charset="0"/>
                <a:cs typeface="Times New Roman" panose="02020603050405020304" pitchFamily="18" charset="0"/>
              </a:rPr>
              <a:t>по мере развития </a:t>
            </a:r>
            <a:r>
              <a:rPr lang="ru-RU" sz="1900" dirty="0" smtClean="0">
                <a:solidFill>
                  <a:schemeClr val="tx1"/>
                </a:solidFill>
                <a:latin typeface="Times New Roman" panose="02020603050405020304" pitchFamily="18" charset="0"/>
                <a:cs typeface="Times New Roman" panose="02020603050405020304" pitchFamily="18" charset="0"/>
              </a:rPr>
              <a:t> общения, </a:t>
            </a:r>
            <a:r>
              <a:rPr lang="ru-RU" sz="1900" dirty="0">
                <a:solidFill>
                  <a:schemeClr val="tx1"/>
                </a:solidFill>
                <a:latin typeface="Times New Roman" panose="02020603050405020304" pitchFamily="18" charset="0"/>
                <a:cs typeface="Times New Roman" panose="02020603050405020304" pitchFamily="18" charset="0"/>
              </a:rPr>
              <a:t>память становится словесной.</a:t>
            </a:r>
          </a:p>
        </p:txBody>
      </p:sp>
      <p:sp>
        <p:nvSpPr>
          <p:cNvPr id="3" name="Заголовок 2"/>
          <p:cNvSpPr>
            <a:spLocks noGrp="1"/>
          </p:cNvSpPr>
          <p:nvPr>
            <p:ph type="title"/>
          </p:nvPr>
        </p:nvSpPr>
        <p:spPr>
          <a:xfrm>
            <a:off x="914400" y="188640"/>
            <a:ext cx="7834064" cy="648072"/>
          </a:xfrm>
        </p:spPr>
        <p:txBody>
          <a:bodyPr/>
          <a:lstStyle/>
          <a:p>
            <a:pPr algn="ctr"/>
            <a:r>
              <a:rPr lang="ru-RU" sz="2000" b="1" dirty="0" smtClean="0">
                <a:solidFill>
                  <a:schemeClr val="tx1"/>
                </a:solidFill>
                <a:latin typeface="Times New Roman" panose="02020603050405020304" pitchFamily="18" charset="0"/>
                <a:cs typeface="Times New Roman" panose="02020603050405020304" pitchFamily="18" charset="0"/>
              </a:rPr>
              <a:t>ПАМЯТЬ</a:t>
            </a:r>
            <a:endParaRPr lang="ru-RU" sz="2000" b="1" dirty="0">
              <a:solidFill>
                <a:schemeClr val="tx1"/>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idx="1"/>
          </p:nvPr>
        </p:nvSpPr>
        <p:spPr>
          <a:xfrm>
            <a:off x="5220072" y="1828800"/>
            <a:ext cx="3335966" cy="3810000"/>
          </a:xfrm>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20072" y="1172284"/>
            <a:ext cx="3580631" cy="4849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6026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683568" y="1340768"/>
            <a:ext cx="4464496" cy="4730705"/>
          </a:xfrm>
        </p:spPr>
        <p:txBody>
          <a:bodyPr>
            <a:normAutofit fontScale="25000" lnSpcReduction="20000"/>
          </a:bodyPr>
          <a:lstStyle/>
          <a:p>
            <a:pPr algn="ctr">
              <a:lnSpc>
                <a:spcPct val="120000"/>
              </a:lnSpc>
            </a:pPr>
            <a:r>
              <a:rPr lang="ru-RU" sz="8000" u="sng" dirty="0" smtClean="0">
                <a:solidFill>
                  <a:schemeClr val="tx1"/>
                </a:solidFill>
                <a:latin typeface="Times New Roman" pitchFamily="18" charset="0"/>
                <a:cs typeface="Times New Roman" pitchFamily="18" charset="0"/>
              </a:rPr>
              <a:t>Мышление</a:t>
            </a:r>
            <a:r>
              <a:rPr lang="ru-RU" sz="8000" dirty="0" smtClean="0">
                <a:solidFill>
                  <a:schemeClr val="tx1"/>
                </a:solidFill>
                <a:latin typeface="Times New Roman" pitchFamily="18" charset="0"/>
                <a:cs typeface="Times New Roman" pitchFamily="18" charset="0"/>
              </a:rPr>
              <a:t> </a:t>
            </a:r>
            <a:r>
              <a:rPr lang="ru-RU" sz="8000" dirty="0">
                <a:solidFill>
                  <a:schemeClr val="tx1"/>
                </a:solidFill>
                <a:latin typeface="Times New Roman" pitchFamily="18" charset="0"/>
                <a:cs typeface="Times New Roman" pitchFamily="18" charset="0"/>
              </a:rPr>
              <a:t>– высший познавательный процесс обобщенного и опосредованного отражения действительности</a:t>
            </a:r>
            <a:r>
              <a:rPr lang="ru-RU" sz="8000" dirty="0" smtClean="0">
                <a:solidFill>
                  <a:schemeClr val="tx1"/>
                </a:solidFill>
                <a:latin typeface="Times New Roman" pitchFamily="18" charset="0"/>
                <a:cs typeface="Times New Roman" pitchFamily="18" charset="0"/>
              </a:rPr>
              <a:t>.</a:t>
            </a:r>
            <a:r>
              <a:rPr lang="ru-RU" sz="8000" dirty="0">
                <a:solidFill>
                  <a:schemeClr val="tx1"/>
                </a:solidFill>
                <a:latin typeface="Times New Roman" pitchFamily="18" charset="0"/>
                <a:cs typeface="Times New Roman" pitchFamily="18" charset="0"/>
              </a:rPr>
              <a:t> </a:t>
            </a:r>
            <a:endParaRPr lang="ru-RU" sz="8000" dirty="0" smtClean="0">
              <a:solidFill>
                <a:schemeClr val="tx1"/>
              </a:solidFill>
              <a:latin typeface="Times New Roman" pitchFamily="18" charset="0"/>
              <a:cs typeface="Times New Roman" pitchFamily="18" charset="0"/>
            </a:endParaRPr>
          </a:p>
          <a:p>
            <a:pPr algn="ctr">
              <a:lnSpc>
                <a:spcPct val="120000"/>
              </a:lnSpc>
            </a:pPr>
            <a:r>
              <a:rPr lang="ru-RU" sz="8000" dirty="0" smtClean="0">
                <a:solidFill>
                  <a:schemeClr val="tx1"/>
                </a:solidFill>
                <a:latin typeface="Times New Roman" pitchFamily="18" charset="0"/>
                <a:cs typeface="Times New Roman" pitchFamily="18" charset="0"/>
              </a:rPr>
              <a:t>Основная </a:t>
            </a:r>
            <a:r>
              <a:rPr lang="ru-RU" sz="8000" dirty="0">
                <a:solidFill>
                  <a:schemeClr val="tx1"/>
                </a:solidFill>
                <a:latin typeface="Times New Roman" pitchFamily="18" charset="0"/>
                <a:cs typeface="Times New Roman" pitchFamily="18" charset="0"/>
              </a:rPr>
              <a:t>линия развития мышления </a:t>
            </a:r>
            <a:r>
              <a:rPr lang="ru-RU" sz="8000" dirty="0" smtClean="0">
                <a:solidFill>
                  <a:schemeClr val="tx1"/>
                </a:solidFill>
                <a:latin typeface="Times New Roman" pitchFamily="18" charset="0"/>
                <a:cs typeface="Times New Roman" pitchFamily="18" charset="0"/>
              </a:rPr>
              <a:t>это переход</a:t>
            </a:r>
            <a:r>
              <a:rPr lang="ru-RU" sz="8000" dirty="0">
                <a:solidFill>
                  <a:schemeClr val="tx1"/>
                </a:solidFill>
                <a:latin typeface="Times New Roman" pitchFamily="18" charset="0"/>
                <a:cs typeface="Times New Roman" pitchFamily="18" charset="0"/>
              </a:rPr>
              <a:t> </a:t>
            </a:r>
            <a:r>
              <a:rPr lang="ru-RU" sz="8000" dirty="0" smtClean="0">
                <a:solidFill>
                  <a:schemeClr val="tx1"/>
                </a:solidFill>
                <a:latin typeface="Times New Roman" pitchFamily="18" charset="0"/>
                <a:cs typeface="Times New Roman" pitchFamily="18" charset="0"/>
              </a:rPr>
              <a:t>от </a:t>
            </a:r>
            <a:r>
              <a:rPr lang="ru-RU" sz="8000" dirty="0">
                <a:solidFill>
                  <a:schemeClr val="tx1"/>
                </a:solidFill>
                <a:latin typeface="Times New Roman" pitchFamily="18" charset="0"/>
                <a:cs typeface="Times New Roman" pitchFamily="18" charset="0"/>
              </a:rPr>
              <a:t>наглядно-действенного к наглядно-образному и в конце периода </a:t>
            </a:r>
            <a:r>
              <a:rPr lang="ru-RU" sz="8000" dirty="0" smtClean="0">
                <a:solidFill>
                  <a:schemeClr val="tx1"/>
                </a:solidFill>
                <a:latin typeface="Times New Roman" pitchFamily="18" charset="0"/>
                <a:cs typeface="Times New Roman" pitchFamily="18" charset="0"/>
              </a:rPr>
              <a:t>дошкольного детства —</a:t>
            </a:r>
            <a:r>
              <a:rPr lang="ru-RU" sz="8000" dirty="0">
                <a:solidFill>
                  <a:schemeClr val="tx1"/>
                </a:solidFill>
                <a:latin typeface="Times New Roman" pitchFamily="18" charset="0"/>
                <a:cs typeface="Times New Roman" pitchFamily="18" charset="0"/>
              </a:rPr>
              <a:t> к </a:t>
            </a:r>
            <a:r>
              <a:rPr lang="ru-RU" sz="8000" dirty="0" smtClean="0">
                <a:solidFill>
                  <a:schemeClr val="tx1"/>
                </a:solidFill>
                <a:latin typeface="Times New Roman" pitchFamily="18" charset="0"/>
                <a:cs typeface="Times New Roman" pitchFamily="18" charset="0"/>
              </a:rPr>
              <a:t>словесно-логическому</a:t>
            </a:r>
            <a:r>
              <a:rPr lang="ru-RU" sz="8000" dirty="0">
                <a:solidFill>
                  <a:schemeClr val="tx1"/>
                </a:solidFill>
                <a:latin typeface="Times New Roman" pitchFamily="18" charset="0"/>
                <a:cs typeface="Times New Roman" pitchFamily="18" charset="0"/>
              </a:rPr>
              <a:t> мышлению. Основным видом </a:t>
            </a:r>
            <a:r>
              <a:rPr lang="ru-RU" sz="8000" dirty="0" smtClean="0">
                <a:solidFill>
                  <a:schemeClr val="tx1"/>
                </a:solidFill>
                <a:latin typeface="Times New Roman" pitchFamily="18" charset="0"/>
                <a:cs typeface="Times New Roman" pitchFamily="18" charset="0"/>
              </a:rPr>
              <a:t>мышления, </a:t>
            </a:r>
            <a:r>
              <a:rPr lang="ru-RU" sz="8000" dirty="0">
                <a:solidFill>
                  <a:schemeClr val="tx1"/>
                </a:solidFill>
                <a:latin typeface="Times New Roman" pitchFamily="18" charset="0"/>
                <a:cs typeface="Times New Roman" pitchFamily="18" charset="0"/>
              </a:rPr>
              <a:t>тем не </a:t>
            </a:r>
            <a:r>
              <a:rPr lang="ru-RU" sz="8000" dirty="0" smtClean="0">
                <a:solidFill>
                  <a:schemeClr val="tx1"/>
                </a:solidFill>
                <a:latin typeface="Times New Roman" pitchFamily="18" charset="0"/>
                <a:cs typeface="Times New Roman" pitchFamily="18" charset="0"/>
              </a:rPr>
              <a:t>менее, </a:t>
            </a:r>
            <a:r>
              <a:rPr lang="ru-RU" sz="8000" dirty="0">
                <a:solidFill>
                  <a:schemeClr val="tx1"/>
                </a:solidFill>
                <a:latin typeface="Times New Roman" pitchFamily="18" charset="0"/>
                <a:cs typeface="Times New Roman" pitchFamily="18" charset="0"/>
              </a:rPr>
              <a:t>является наглядно-образное, что соответствует репрезентативному интеллекту (мышлению в представлениях) в терминологии </a:t>
            </a:r>
            <a:r>
              <a:rPr lang="ru-RU" sz="8000" dirty="0" smtClean="0">
                <a:solidFill>
                  <a:schemeClr val="tx1"/>
                </a:solidFill>
                <a:latin typeface="Times New Roman" pitchFamily="18" charset="0"/>
                <a:cs typeface="Times New Roman" pitchFamily="18" charset="0"/>
              </a:rPr>
              <a:t>швейцарского психолога Жана </a:t>
            </a:r>
            <a:r>
              <a:rPr lang="ru-RU" sz="8000" dirty="0">
                <a:solidFill>
                  <a:schemeClr val="tx1"/>
                </a:solidFill>
                <a:latin typeface="Times New Roman" pitchFamily="18" charset="0"/>
                <a:cs typeface="Times New Roman" pitchFamily="18" charset="0"/>
              </a:rPr>
              <a:t>Пиаже.</a:t>
            </a:r>
          </a:p>
          <a:p>
            <a:pPr algn="ctr"/>
            <a:endParaRPr lang="ru-RU" sz="2000" dirty="0"/>
          </a:p>
        </p:txBody>
      </p:sp>
      <p:sp>
        <p:nvSpPr>
          <p:cNvPr id="3" name="Заголовок 2"/>
          <p:cNvSpPr>
            <a:spLocks noGrp="1"/>
          </p:cNvSpPr>
          <p:nvPr>
            <p:ph type="title"/>
          </p:nvPr>
        </p:nvSpPr>
        <p:spPr>
          <a:xfrm>
            <a:off x="914400" y="620688"/>
            <a:ext cx="7978080" cy="576064"/>
          </a:xfrm>
        </p:spPr>
        <p:txBody>
          <a:bodyPr/>
          <a:lstStyle/>
          <a:p>
            <a:pPr algn="ctr"/>
            <a:r>
              <a:rPr lang="ru-RU" sz="2000" b="1" dirty="0" smtClean="0">
                <a:solidFill>
                  <a:schemeClr val="tx1"/>
                </a:solidFill>
                <a:latin typeface="Times New Roman" pitchFamily="18" charset="0"/>
                <a:cs typeface="Times New Roman" pitchFamily="18" charset="0"/>
              </a:rPr>
              <a:t>МЫШЛЕНИЕ</a:t>
            </a:r>
            <a:endParaRPr lang="ru-RU" sz="2000" b="1"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a:xfrm>
            <a:off x="5580112" y="1828800"/>
            <a:ext cx="2975926" cy="3810000"/>
          </a:xfrm>
        </p:spPr>
        <p:txBody>
          <a:bodyPr/>
          <a:lstStyle/>
          <a:p>
            <a:endParaRPr lang="ru-RU"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64088" y="1412776"/>
            <a:ext cx="3456384" cy="458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93331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539552" y="1484784"/>
            <a:ext cx="3816424" cy="4001617"/>
          </a:xfrm>
        </p:spPr>
        <p:txBody>
          <a:bodyPr/>
          <a:lstStyle/>
          <a:p>
            <a:pPr algn="ctr"/>
            <a:r>
              <a:rPr lang="ru-RU" sz="2000" dirty="0">
                <a:solidFill>
                  <a:schemeClr val="tx1"/>
                </a:solidFill>
                <a:latin typeface="Times New Roman" pitchFamily="18" charset="0"/>
                <a:ea typeface="Times New Roman"/>
                <a:cs typeface="Times New Roman" pitchFamily="18" charset="0"/>
              </a:rPr>
              <a:t>Мышление ребенка-дошкольника во многом определяется его памятью. </a:t>
            </a:r>
            <a:br>
              <a:rPr lang="ru-RU" sz="2000" dirty="0">
                <a:solidFill>
                  <a:schemeClr val="tx1"/>
                </a:solidFill>
                <a:latin typeface="Times New Roman" pitchFamily="18" charset="0"/>
                <a:ea typeface="Times New Roman"/>
                <a:cs typeface="Times New Roman" pitchFamily="18" charset="0"/>
              </a:rPr>
            </a:br>
            <a:r>
              <a:rPr lang="ru-RU" sz="2000" dirty="0">
                <a:solidFill>
                  <a:schemeClr val="tx1"/>
                </a:solidFill>
                <a:latin typeface="Times New Roman" pitchFamily="18" charset="0"/>
                <a:ea typeface="Times New Roman"/>
                <a:cs typeface="Times New Roman" pitchFamily="18" charset="0"/>
              </a:rPr>
              <a:t>Мыслить для дошкольника – значит вспоминать, т. е. опираться на свой прежний опыт или видоизменять его</a:t>
            </a:r>
            <a:r>
              <a:rPr lang="ru-RU" sz="2000" dirty="0" smtClean="0">
                <a:solidFill>
                  <a:schemeClr val="tx1"/>
                </a:solidFill>
                <a:latin typeface="Times New Roman" pitchFamily="18" charset="0"/>
                <a:ea typeface="Times New Roman"/>
                <a:cs typeface="Times New Roman" pitchFamily="18" charset="0"/>
              </a:rPr>
              <a:t>.</a:t>
            </a:r>
          </a:p>
          <a:p>
            <a:pPr algn="ctr"/>
            <a:r>
              <a:rPr lang="ru-RU" sz="2000" dirty="0" smtClean="0">
                <a:solidFill>
                  <a:schemeClr val="tx1"/>
                </a:solidFill>
                <a:latin typeface="Times New Roman" pitchFamily="18" charset="0"/>
                <a:cs typeface="Times New Roman" pitchFamily="18" charset="0"/>
              </a:rPr>
              <a:t> </a:t>
            </a:r>
            <a:r>
              <a:rPr lang="ru-RU" sz="2000" dirty="0">
                <a:solidFill>
                  <a:schemeClr val="tx1"/>
                </a:solidFill>
                <a:latin typeface="Times New Roman" pitchFamily="18" charset="0"/>
                <a:cs typeface="Times New Roman" pitchFamily="18" charset="0"/>
              </a:rPr>
              <a:t>В старшем дошкольном возрасте ребенку проще всего развиваться, если взрослые подают ему знания в виде игры. </a:t>
            </a:r>
            <a:endParaRPr lang="ru-RU" sz="2000" dirty="0">
              <a:solidFill>
                <a:schemeClr val="tx1"/>
              </a:solidFill>
              <a:latin typeface="Times New Roman" pitchFamily="18" charset="0"/>
              <a:ea typeface="Times New Roman"/>
              <a:cs typeface="Times New Roman" pitchFamily="18" charset="0"/>
            </a:endParaRPr>
          </a:p>
          <a:p>
            <a:endParaRPr lang="ru-RU" dirty="0"/>
          </a:p>
        </p:txBody>
      </p:sp>
      <p:sp>
        <p:nvSpPr>
          <p:cNvPr id="3" name="Заголовок 2"/>
          <p:cNvSpPr>
            <a:spLocks noGrp="1"/>
          </p:cNvSpPr>
          <p:nvPr>
            <p:ph type="title"/>
          </p:nvPr>
        </p:nvSpPr>
        <p:spPr>
          <a:xfrm>
            <a:off x="971600" y="476672"/>
            <a:ext cx="7848872" cy="648072"/>
          </a:xfrm>
        </p:spPr>
        <p:txBody>
          <a:bodyPr/>
          <a:lstStyle/>
          <a:p>
            <a:pPr algn="ctr"/>
            <a:r>
              <a:rPr lang="ru-RU" sz="2000" b="1" dirty="0">
                <a:solidFill>
                  <a:prstClr val="black"/>
                </a:solidFill>
                <a:latin typeface="Times New Roman" pitchFamily="18" charset="0"/>
                <a:cs typeface="Times New Roman" pitchFamily="18" charset="0"/>
              </a:rPr>
              <a:t>МЫШЛЕНИЕ</a:t>
            </a:r>
            <a:endParaRPr lang="ru-RU" dirty="0"/>
          </a:p>
        </p:txBody>
      </p:sp>
      <p:pic>
        <p:nvPicPr>
          <p:cNvPr id="1026" name="Picture 2" descr="C:\Users\Ноут\Desktop\Рисунок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99992" y="1473243"/>
            <a:ext cx="4176464" cy="417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644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95536" y="980728"/>
            <a:ext cx="8424936" cy="5544616"/>
          </a:xfrm>
        </p:spPr>
        <p:txBody>
          <a:bodyPr>
            <a:normAutofit fontScale="85000" lnSpcReduction="10000"/>
          </a:bodyPr>
          <a:lstStyle/>
          <a:p>
            <a:pPr algn="ctr"/>
            <a:r>
              <a:rPr lang="ru-RU" dirty="0" smtClean="0">
                <a:solidFill>
                  <a:schemeClr val="tx1"/>
                </a:solidFill>
                <a:latin typeface="Times New Roman" pitchFamily="18" charset="0"/>
                <a:cs typeface="Times New Roman" pitchFamily="18" charset="0"/>
              </a:rPr>
              <a:t>                                 </a:t>
            </a:r>
            <a:r>
              <a:rPr lang="ru-RU" sz="1900" b="1" dirty="0" smtClean="0">
                <a:solidFill>
                  <a:schemeClr val="tx1"/>
                </a:solidFill>
                <a:latin typeface="Times New Roman" pitchFamily="18" charset="0"/>
                <a:cs typeface="Times New Roman" pitchFamily="18" charset="0"/>
              </a:rPr>
              <a:t>Этапы </a:t>
            </a:r>
            <a:r>
              <a:rPr lang="ru-RU" sz="1900" b="1" dirty="0">
                <a:solidFill>
                  <a:schemeClr val="tx1"/>
                </a:solidFill>
                <a:latin typeface="Times New Roman" pitchFamily="18" charset="0"/>
                <a:cs typeface="Times New Roman" pitchFamily="18" charset="0"/>
              </a:rPr>
              <a:t>развития мышления от младшего до </a:t>
            </a:r>
            <a:r>
              <a:rPr lang="ru-RU" sz="1900" b="1" dirty="0" smtClean="0">
                <a:solidFill>
                  <a:schemeClr val="tx1"/>
                </a:solidFill>
                <a:latin typeface="Times New Roman" pitchFamily="18" charset="0"/>
                <a:cs typeface="Times New Roman" pitchFamily="18" charset="0"/>
              </a:rPr>
              <a:t>старшего дошкольного </a:t>
            </a:r>
          </a:p>
          <a:p>
            <a:r>
              <a:rPr lang="ru-RU" sz="1900" b="1" dirty="0" smtClean="0">
                <a:solidFill>
                  <a:schemeClr val="tx1"/>
                </a:solidFill>
                <a:latin typeface="Times New Roman" pitchFamily="18" charset="0"/>
                <a:cs typeface="Times New Roman" pitchFamily="18" charset="0"/>
              </a:rPr>
              <a:t>                                                                              возраста ( </a:t>
            </a:r>
            <a:r>
              <a:rPr lang="ru-RU" sz="1900" b="1" dirty="0">
                <a:solidFill>
                  <a:schemeClr val="tx1"/>
                </a:solidFill>
                <a:latin typeface="Times New Roman" pitchFamily="18" charset="0"/>
                <a:cs typeface="Times New Roman" pitchFamily="18" charset="0"/>
              </a:rPr>
              <a:t>по Н.Н </a:t>
            </a:r>
            <a:r>
              <a:rPr lang="ru-RU" sz="1900" b="1" dirty="0" err="1">
                <a:solidFill>
                  <a:schemeClr val="tx1"/>
                </a:solidFill>
                <a:latin typeface="Times New Roman" pitchFamily="18" charset="0"/>
                <a:cs typeface="Times New Roman" pitchFamily="18" charset="0"/>
              </a:rPr>
              <a:t>Поддькову</a:t>
            </a:r>
            <a:r>
              <a:rPr lang="ru-RU" sz="1900" b="1" dirty="0" smtClean="0">
                <a:solidFill>
                  <a:schemeClr val="tx1"/>
                </a:solidFill>
              </a:rPr>
              <a:t>).</a:t>
            </a:r>
            <a:endParaRPr lang="ru-RU" sz="1900" b="1" dirty="0">
              <a:solidFill>
                <a:schemeClr val="tx1"/>
              </a:solidFill>
            </a:endParaRPr>
          </a:p>
          <a:p>
            <a:pPr marL="1616075"/>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1</a:t>
            </a:r>
            <a:r>
              <a:rPr lang="ru-RU" dirty="0">
                <a:solidFill>
                  <a:schemeClr val="tx1"/>
                </a:solidFill>
                <a:latin typeface="Times New Roman" pitchFamily="18" charset="0"/>
                <a:cs typeface="Times New Roman" pitchFamily="18" charset="0"/>
              </a:rPr>
              <a:t>. Ребенок еще не в состоянии действовать в уме, но уже способен с </a:t>
            </a:r>
            <a:r>
              <a:rPr lang="ru-RU" dirty="0" smtClean="0">
                <a:solidFill>
                  <a:schemeClr val="tx1"/>
                </a:solidFill>
                <a:latin typeface="Times New Roman" pitchFamily="18" charset="0"/>
                <a:cs typeface="Times New Roman" pitchFamily="18" charset="0"/>
              </a:rPr>
              <a:t>                     помощью </a:t>
            </a:r>
            <a:r>
              <a:rPr lang="ru-RU" dirty="0">
                <a:solidFill>
                  <a:schemeClr val="tx1"/>
                </a:solidFill>
                <a:latin typeface="Times New Roman" pitchFamily="18" charset="0"/>
                <a:cs typeface="Times New Roman" pitchFamily="18" charset="0"/>
              </a:rPr>
              <a:t>рук, манипулируя вещами, решать задачи в наглядно-действенном плане.</a:t>
            </a:r>
          </a:p>
          <a:p>
            <a:pPr marL="1616075"/>
            <a:r>
              <a:rPr lang="ru-RU" dirty="0" smtClean="0">
                <a:solidFill>
                  <a:schemeClr val="tx1"/>
                </a:solidFill>
                <a:latin typeface="Times New Roman" pitchFamily="18" charset="0"/>
                <a:cs typeface="Times New Roman" pitchFamily="18" charset="0"/>
              </a:rPr>
              <a:t> 2</a:t>
            </a:r>
            <a:r>
              <a:rPr lang="ru-RU" dirty="0">
                <a:solidFill>
                  <a:schemeClr val="tx1"/>
                </a:solidFill>
                <a:latin typeface="Times New Roman" pitchFamily="18" charset="0"/>
                <a:cs typeface="Times New Roman" pitchFamily="18" charset="0"/>
              </a:rPr>
              <a:t>. В процесс решения задачи ребенком уже включена речь, но она используется им только для называния предметов, с которыми он манипулирует в наглядно-действенном плане. В основном же ребенок по-прежнему решает задачи «руками и глазами», хотя в речевой форме им может быть сформулирован результат выполненного практического действия.</a:t>
            </a:r>
          </a:p>
          <a:p>
            <a:r>
              <a:rPr lang="ru-RU" dirty="0">
                <a:solidFill>
                  <a:schemeClr val="tx1"/>
                </a:solidFill>
                <a:latin typeface="Times New Roman" pitchFamily="18" charset="0"/>
                <a:cs typeface="Times New Roman" pitchFamily="18" charset="0"/>
              </a:rPr>
              <a:t>3. Задача решается в образном плане через манипулирование образами объектов. Здесь осознаются и могут быть словесно обозначены способы выполнения действий, направленных на решение поставленной задачи. Возникает элементарная форма рассуждения вслух, не отделенного еще от выполнения реального практического действия.</a:t>
            </a:r>
          </a:p>
          <a:p>
            <a:r>
              <a:rPr lang="ru-RU" dirty="0">
                <a:solidFill>
                  <a:schemeClr val="tx1"/>
                </a:solidFill>
                <a:latin typeface="Times New Roman" pitchFamily="18" charset="0"/>
                <a:cs typeface="Times New Roman" pitchFamily="18" charset="0"/>
              </a:rPr>
              <a:t>4. Задача решается ребенком по заранее составленному и внутренне представленному плану. В его основе — память и опыт, накопленные в процессе предыдущих попыток решения подобного рода задач.</a:t>
            </a:r>
          </a:p>
          <a:p>
            <a:r>
              <a:rPr lang="ru-RU" dirty="0">
                <a:solidFill>
                  <a:schemeClr val="tx1"/>
                </a:solidFill>
                <a:latin typeface="Times New Roman" pitchFamily="18" charset="0"/>
                <a:cs typeface="Times New Roman" pitchFamily="18" charset="0"/>
              </a:rPr>
              <a:t>5. Задача решается во внутреннем плане (в уме) с последующим выполнением той же самой задачи в наглядно-действенном плане с целью подкрепить найденный в уме ответ и далее сформулировать его словами.</a:t>
            </a:r>
          </a:p>
          <a:p>
            <a:r>
              <a:rPr lang="ru-RU" dirty="0">
                <a:solidFill>
                  <a:schemeClr val="tx1"/>
                </a:solidFill>
                <a:latin typeface="Times New Roman" pitchFamily="18" charset="0"/>
                <a:cs typeface="Times New Roman" pitchFamily="18" charset="0"/>
              </a:rPr>
              <a:t>6. Решение задачи осуществляется только во внутреннем плане с выдачей готового словесного решения без последующего обращения к практическим действиям с предметами.</a:t>
            </a:r>
          </a:p>
          <a:p>
            <a:endParaRPr lang="ru-RU" dirty="0"/>
          </a:p>
        </p:txBody>
      </p:sp>
      <p:sp>
        <p:nvSpPr>
          <p:cNvPr id="3" name="Заголовок 2"/>
          <p:cNvSpPr>
            <a:spLocks noGrp="1"/>
          </p:cNvSpPr>
          <p:nvPr>
            <p:ph type="title"/>
          </p:nvPr>
        </p:nvSpPr>
        <p:spPr>
          <a:xfrm>
            <a:off x="914400" y="260648"/>
            <a:ext cx="7978080" cy="576064"/>
          </a:xfrm>
        </p:spPr>
        <p:txBody>
          <a:bodyPr/>
          <a:lstStyle/>
          <a:p>
            <a:pPr algn="ctr"/>
            <a:r>
              <a:rPr lang="ru-RU" sz="2000" b="1" dirty="0" smtClean="0">
                <a:solidFill>
                  <a:schemeClr val="tx1"/>
                </a:solidFill>
                <a:latin typeface="Times New Roman" pitchFamily="18" charset="0"/>
                <a:cs typeface="Times New Roman" pitchFamily="18" charset="0"/>
              </a:rPr>
              <a:t>МЫШЛЕНИЕ</a:t>
            </a:r>
            <a:endParaRPr lang="ru-RU" sz="2000" b="1" dirty="0">
              <a:solidFill>
                <a:schemeClr val="tx1"/>
              </a:solidFill>
              <a:latin typeface="Times New Roman" pitchFamily="18" charset="0"/>
              <a:cs typeface="Times New Roman" pitchFamily="18" charset="0"/>
            </a:endParaRPr>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196752"/>
            <a:ext cx="1584176" cy="209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3180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67544" y="1340768"/>
            <a:ext cx="4536504" cy="4896544"/>
          </a:xfrm>
        </p:spPr>
        <p:txBody>
          <a:bodyPr>
            <a:normAutofit fontScale="92500" lnSpcReduction="10000"/>
          </a:bodyPr>
          <a:lstStyle/>
          <a:p>
            <a:pPr algn="ctr">
              <a:lnSpc>
                <a:spcPct val="110000"/>
              </a:lnSpc>
              <a:spcAft>
                <a:spcPts val="0"/>
              </a:spcAft>
            </a:pPr>
            <a:r>
              <a:rPr lang="ru-RU" sz="2000" dirty="0" smtClean="0">
                <a:solidFill>
                  <a:schemeClr val="tx1"/>
                </a:solidFill>
                <a:latin typeface="Times New Roman" pitchFamily="18" charset="0"/>
                <a:cs typeface="Times New Roman" pitchFamily="18" charset="0"/>
              </a:rPr>
              <a:t>Существуют </a:t>
            </a:r>
            <a:r>
              <a:rPr lang="ru-RU" sz="2000" dirty="0">
                <a:solidFill>
                  <a:schemeClr val="tx1"/>
                </a:solidFill>
                <a:latin typeface="Times New Roman" pitchFamily="18" charset="0"/>
                <a:cs typeface="Times New Roman" pitchFamily="18" charset="0"/>
              </a:rPr>
              <a:t>противоречивые точки зрения по поводу проблемы внимания. Некоторые психологи утверждают, что внимание не является самостоятельным психическим процессом, а выступает как составная часть других, более сложных психических процессов. </a:t>
            </a:r>
            <a:endParaRPr lang="ru-RU" sz="2000" dirty="0" smtClean="0">
              <a:solidFill>
                <a:schemeClr val="tx1"/>
              </a:solidFill>
              <a:latin typeface="Times New Roman" pitchFamily="18" charset="0"/>
              <a:cs typeface="Times New Roman" pitchFamily="18" charset="0"/>
            </a:endParaRPr>
          </a:p>
          <a:p>
            <a:pPr algn="ctr">
              <a:lnSpc>
                <a:spcPct val="110000"/>
              </a:lnSpc>
              <a:spcAft>
                <a:spcPts val="0"/>
              </a:spcAft>
            </a:pPr>
            <a:r>
              <a:rPr lang="ru-RU" sz="2000" dirty="0" smtClean="0">
                <a:solidFill>
                  <a:prstClr val="black"/>
                </a:solidFill>
                <a:latin typeface="Times New Roman" pitchFamily="18" charset="0"/>
                <a:cs typeface="Times New Roman" pitchFamily="18" charset="0"/>
              </a:rPr>
              <a:t>По </a:t>
            </a:r>
            <a:r>
              <a:rPr lang="ru-RU" sz="2000" dirty="0">
                <a:solidFill>
                  <a:prstClr val="black"/>
                </a:solidFill>
                <a:latin typeface="Times New Roman" pitchFamily="18" charset="0"/>
                <a:cs typeface="Times New Roman" pitchFamily="18" charset="0"/>
              </a:rPr>
              <a:t>мнению выдающегося советского психолога </a:t>
            </a:r>
            <a:r>
              <a:rPr lang="ru-RU" sz="2000" dirty="0" smtClean="0">
                <a:solidFill>
                  <a:prstClr val="black"/>
                </a:solidFill>
                <a:latin typeface="Times New Roman" pitchFamily="18" charset="0"/>
                <a:cs typeface="Times New Roman" pitchFamily="18" charset="0"/>
              </a:rPr>
              <a:t>Петра Яковлевича  </a:t>
            </a:r>
            <a:r>
              <a:rPr lang="ru-RU" sz="2000" dirty="0">
                <a:solidFill>
                  <a:prstClr val="black"/>
                </a:solidFill>
                <a:latin typeface="Times New Roman" pitchFamily="18" charset="0"/>
                <a:cs typeface="Times New Roman" pitchFamily="18" charset="0"/>
              </a:rPr>
              <a:t>Гальперина: </a:t>
            </a:r>
            <a:endParaRPr lang="ru-RU" sz="2000" dirty="0" smtClean="0">
              <a:solidFill>
                <a:prstClr val="black"/>
              </a:solidFill>
              <a:latin typeface="Times New Roman" pitchFamily="18" charset="0"/>
              <a:cs typeface="Times New Roman" pitchFamily="18" charset="0"/>
            </a:endParaRPr>
          </a:p>
          <a:p>
            <a:pPr algn="ctr">
              <a:lnSpc>
                <a:spcPct val="110000"/>
              </a:lnSpc>
              <a:spcAft>
                <a:spcPts val="0"/>
              </a:spcAft>
            </a:pPr>
            <a:r>
              <a:rPr lang="ru-RU" sz="2000" dirty="0" smtClean="0">
                <a:solidFill>
                  <a:prstClr val="black"/>
                </a:solidFill>
                <a:latin typeface="Times New Roman" pitchFamily="18" charset="0"/>
                <a:cs typeface="Times New Roman" pitchFamily="18" charset="0"/>
              </a:rPr>
              <a:t>«</a:t>
            </a:r>
            <a:r>
              <a:rPr lang="ru-RU" sz="2000" dirty="0">
                <a:solidFill>
                  <a:prstClr val="black"/>
                </a:solidFill>
                <a:latin typeface="Times New Roman" pitchFamily="18" charset="0"/>
                <a:cs typeface="Times New Roman" pitchFamily="18" charset="0"/>
              </a:rPr>
              <a:t>Внимание нигде не выступает как самостоятельный процесс, оно открывается как направленность, настроенность и сосредоточенность любой психической деятельности на своем объекте, лишь как сторона или свойство этой деятельности</a:t>
            </a:r>
            <a:r>
              <a:rPr lang="ru-RU" sz="2000" dirty="0" smtClean="0">
                <a:solidFill>
                  <a:prstClr val="black"/>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a:xfrm>
            <a:off x="914400" y="332656"/>
            <a:ext cx="7906072" cy="792088"/>
          </a:xfrm>
        </p:spPr>
        <p:txBody>
          <a:bodyPr/>
          <a:lstStyle/>
          <a:p>
            <a:pPr algn="ctr"/>
            <a:r>
              <a:rPr lang="ru-RU" sz="2000" b="1" dirty="0" smtClean="0">
                <a:solidFill>
                  <a:schemeClr val="tx1"/>
                </a:solidFill>
                <a:latin typeface="Times New Roman" pitchFamily="18" charset="0"/>
                <a:cs typeface="Times New Roman" pitchFamily="18" charset="0"/>
              </a:rPr>
              <a:t>ВНИМАНИЕ</a:t>
            </a:r>
            <a:endParaRPr lang="ru-RU" sz="2000" b="1" dirty="0">
              <a:solidFill>
                <a:schemeClr val="tx1"/>
              </a:solidFill>
              <a:latin typeface="Times New Roman" pitchFamily="18" charset="0"/>
              <a:cs typeface="Times New Roman" pitchFamily="18" charset="0"/>
            </a:endParaRPr>
          </a:p>
        </p:txBody>
      </p:sp>
      <p:sp>
        <p:nvSpPr>
          <p:cNvPr id="4" name="Объект 3"/>
          <p:cNvSpPr>
            <a:spLocks noGrp="1"/>
          </p:cNvSpPr>
          <p:nvPr>
            <p:ph idx="1"/>
          </p:nvPr>
        </p:nvSpPr>
        <p:spPr>
          <a:xfrm>
            <a:off x="5436096" y="1828800"/>
            <a:ext cx="3119942" cy="3810000"/>
          </a:xfrm>
        </p:spPr>
        <p:txBody>
          <a:bodyPr/>
          <a:lstStyle/>
          <a:p>
            <a:endParaRPr lang="ru-RU"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20072" y="1412776"/>
            <a:ext cx="3600400" cy="4517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4081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795</TotalTime>
  <Words>938</Words>
  <Application>Microsoft Office PowerPoint</Application>
  <PresentationFormat>Экран (4:3)</PresentationFormat>
  <Paragraphs>75</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Волна</vt:lpstr>
      <vt:lpstr>Этапы и особенности развития  психических процессов у дошкольников.   Игры и игровые упражнения на развитие психических процессов у дошкольников.</vt:lpstr>
      <vt:lpstr> Дошкольное  детство -   важный период развития человека. В дошкольном возрасте под влиянием обучения и воспитания происходит интенсивное развитие всех познавательных психических процессов.</vt:lpstr>
      <vt:lpstr>Видный советский психолог, основатель культурно-исторической школы в психологии –  Лев Семенович  Выготский утверждал, что дошкольный возраст является начальным этапом становления познавательной деятельности.  К познавательным процессам ребенка дошкольника относится: восприятие, память, мышление, внимание, речь, воображение.  Л.С. Выготский считал, что в дошкольном возрасте ведущую роль начинает играть память и наглядно-образное мышление. </vt:lpstr>
      <vt:lpstr>     ПАМЯТЬ</vt:lpstr>
      <vt:lpstr>ПАМЯТЬ</vt:lpstr>
      <vt:lpstr>МЫШЛЕНИЕ</vt:lpstr>
      <vt:lpstr>МЫШЛЕНИЕ</vt:lpstr>
      <vt:lpstr>МЫШЛЕНИЕ</vt:lpstr>
      <vt:lpstr>ВНИМАНИЕ</vt:lpstr>
      <vt:lpstr>ВНИМАНИЕ</vt:lpstr>
      <vt:lpstr>ВООБРАЖЕНИЕ</vt:lpstr>
      <vt:lpstr>ВООБРАЖЕНИЕ</vt:lpstr>
      <vt:lpstr>ВОСПРИЯТИЕ</vt:lpstr>
      <vt:lpstr>ВОСПРИЯТИЕ</vt:lpstr>
      <vt:lpstr>РЕЧЬ</vt:lpstr>
      <vt:lpstr>РЕЧЬ</vt:lpstr>
      <vt:lpstr>I. Развитие памяти и внимания  1. На столе выставлены игрушки (две, три, четыре, пять… — количество наращивать постепенно). Ребенок проговаривает их названия. Потом он закрывает глаза, а взрослый убирает одну игрушку (потом можно убирать 2-3). Открыв глаза, ребенок определяет, чего не стало.  2. На том же материале меняется задание. Взрослый добавляет одну, потом 2-3 игрушки. Ребенок должен угадать, что добавилось.  3. Поставить несколько игрушек и предложить ребенку запомнить, в каком порядке они стоят. Ребенок закрывает глаза, а взрослый убирает игрушки. Предложить ребенку выставить их в правильном порядке.  4. Подобрать знакомые картинки из одной тематической группы (одежда или мебель, фрукты, овощи и т.д.). Быстро показать ребенку 2-3 картинки из общей стопки. Затем разложить все картинки перед ребенком. Он должен назвать или показать те, которые уже видел.  5. Взрослый называет 2 (3-4) слова, а ребенок среди картинок выбирает те, которые соответствуют данным словам.  6. Ребенок должен внимательно прослушать названные слова, запомнить их, потом повторить. Сначала дается 2 слова, потом 3, 4, 5. Например: стол, стул; стол, стул, диван; стол, стул, диван, шкаф (к 6-7 годам называть до 10 слов).  7. Показать ребенку сюжетную картинку. Затем, перевернув ее, ребенок должен вспомнить и назвать как можно больше предметов.  8. Предложить ребенку карточку с нарисованными геометрическими фигурами. Он должен зачеркнуть все кружки или все квадраты и т.д.  9. По просьбе взрослого ребенок рисует три домика: маленький, средний и большой. Затем на другом листке бумаги он должен нарисовать домики в обратной последовательности.  10. Показать ребенку рисунки, а он должен догадаться, что забыл нарисовать художник (у куклы — ногу, у белки — хвост, у собаки — ухо и т.д.)  11. Взрослый выкладывает из счетных палочек или спичек фигуры (сначала простые, затем сложные). Ребенок должен сложить такую же фигуру сначала по образцу, а затем по памяти.</vt:lpstr>
      <vt:lpstr>Развитие мышления  1. На столе разложены картинки, относящиеся к разным темам: одежда, мебель, фрукты, игрушки… Ребенку предлагается разложить картинки по стопочкам: что мы едим, надеваем и т.д.  2. Выложить ряд картинок, в котором 3-4 картинки относятся к одной теме, а одна — лишняя. Например: лук, картошка, капуста, машина. Ребенок должен выбрать и отложить лишнюю картинку, а также объяснить, почему она лишняя.  3. Предыдущее задание усложняется: даются картинки из близких групп. Например: шапка, платье, кофта, шуба; медведь, волк, лиса, кошка.  4. Работа с разрезанными картинками. Сначала дается картинка, разрезанная на 2-3, потом больше частей.  5. Для складывания предлагается разрезанная двухсторонняя картинка (на одной стороне — кошка, на другой — собака; корова — лошадь; утка — курица).  6. Показать первую часть из разрезанной картинки и предложить отгадать весь предмет (разрезать на 2-4 части).   Развитие знаний о форме, цвете  1. Положить шарики или кубики разного цвета. Ребенок должен отобрать предметы заданного цвета.  2. Среди шариков одного цвета найти большой, средний, маленький.  3. Среди шариков и кубиков разного цвета и величины найти заданный (большой синий кубик, маленький зеленый шарик).  4. На картинке нарисованы две бабочки: одна с раскрашенным левым крылышком, вторая — совсем нераскрашенная. Надо определить различие, а затем сделать бабочек одинаковыми.  5. На картинке — яблоня с плодами желтого и зеленого цветов. На траве — контуры нераскрашенных яблок. Раскрась их в желтый и зеленый цвета. Определить, каких яблок больше: желтых или зеленых.</vt:lpstr>
      <vt:lpstr>Развитие воображения. Игра "Пантомима". Эта игра предназначена для развития воображения и творческих способностей. Попросите ребенка изобразить жестами, мимикой, звуками какой-либо предмет (поезд, машину, чайник, самолет) или какое-нибудь действие (умывание, расчесывание, рисование, плавание). Поиграйте в "угадайку": ребенок угадывает, что вы изображаете, а затем наоборот - вы должны догадаться, что изображает ребенок.  Упражнение на развитие зрительного воображения. Ребенку предлагается рисунок с разными незаконченными изображениями, которые он должен дорисовать. Стимулируйте фантазию ребенка.  Упражнение "Точки". Покажите ребенку на примере, как можно, соединяя точки, сделать рисунок. Предложите ему самому нарисовать что-либо, соединяя точки. Использовать можно любое количество точек.  Упражнение "Комбинирование". Придумайте и нарисуйте вместе с ребенком как можно больше предметов, используя геометрические фигуры: круг, полукруг, треугольник, прямоугольник, квадрат. Каждую фигуру можно использовать многократно, а какую-то фигуру не использовать вообще. Размеры фигур можно менять.   Упражнение на развитие вербального (словесного) воображения. Предложите ребенку игру: "Попробуй представить, что будет, если... Например, представь себе, что кошки научились говорить! Или открыли детский сад для собачек" и т. д. Чем больше развита фантазия у ребенка, тем больше он предлагает интересных  вариантов.  Игра "Разговор с руками". (Форма проведения – индивидуальная). Цель: научить контролировать свои действия, развитие воображения. Ход игры: Обвести на листе силуэт ладоней. Затем предложить ребенку «оживить» ладошки – нарисовать им глазки, ротик, шляпы, причёски. Можно раскрасить определенным цветом каждый пальчик. После выполнения этой работы можно начать беседу с пальчиками, спросить: «Как вас зовут?» (может ребёнок придумает свои имена пальчикам), «Что вы любите делать?», «Чего вы не любите?», «Какие вы?». При этом необходимо подчеркнуть, что руки хорошие, они многое умеют делать (перечислить что), но иногда не слушаются своего хозяина.  </vt:lpstr>
      <vt:lpstr>Развитие восприятия. Упражнение на развитие восприятия геометрических фигур. Ребенку предлагается рисунок с изображением различных геометрических фигур. Попросите назвать фигуры, которые знает ребенок, подскажите ему названия тех фигур, которые он еще не знает. В следующий раз попросите его нарисовать те фигуры, которые вы ему назовете (круг, квадрат, прямоугольник, четырехугольник, треугольник, эллипс, трапеция). Упражнение на развитие точности восприятия: «Дорисуй фигуры» . Ребенку показывают рисунки, на которых линиями изображены различные геометрические фигуры, но они не дорисованы. Попросите ребенка дорисовать их. После этого пусть ребенок назовет фигуры. Упражнение на развитие цветоразличения. Подберите разноцветные картонки, кубики, карандаши, фломастеры, лоскутки и т. д. Попросите ребенка назвать цвета, подскажите ему, если он не справляется. Повторяйте это упражнение до тех пор, пока ребенок не освоит эту цветовую гамму. Упражнение на развитие представлений о частях суток. Подготовить рисунки, посвященные каждому времени суток, - утро, день, вечер, ночь. Затем ребенку задают вопросы: "Что ты делаешь утром? Когда ты приходишь в детский сад? Что ты делаешь утром в детском саду?" и т. д. После этого покажите ребенку картинки и спросите, о каком времени суток идет речь на каждой. Ребенок справляется с этим заданием. После этого предложите ему разложить самостоятельно эти картинки в соответствии с последовательностью частей суток. Расспросите подробнее, что делает ребенок в каждую часть суток. Упражнение на развитие пространственных представлений. Подготовьте заранее: 5 игрушек (например, куклу, зайчика, мишку, уточку, лису); картинки с изображением 9 предметов, расположенных столбиками по 3; лист бумаги в клеточку, карандаш.  Предложите ребенку выполнить несколько заданий: 1. Показать правую, левую руку, ногу; правое, левое ухо. 2. На столе перед ребенком располагают игрушки следующим образом: в центре - мишка, справа - уточка, слева - заяц, впереди - кукла, сзади - лиса, и просят ответить на вопросы о расположении игрушек: "Где сидит мишка? Какая игрушка стоит перед мишкой? Какая игрушка позади мишки? Какая игрушка стоит слева от мишки? Какая игрушка справа от мишки?" 3. Ребенку показывают картинку и спрашивают о расположении предметов: "Что нарисовано в середине, вверху, внизу, в правом верхнем углу, в левом нижнем углу, в правом нижнем углу?" 4. Ребенка просят на листе бумаги в клетку нарисовать в центре - круг, слева - квадрат, выше круга - треугольник, ниже - прямоугольник, над треугольником - 2 маленьких кружка, под прямоугольником - маленький кружок. Задание ребенок выполняет последовательно. 5. Игрушки располагают слева и справа, впереди и позади ребенка на расстоянии 40-50 сантиметров от него и предлагают рассказать, где какая игрушка стоит.  </vt:lpstr>
      <vt:lpstr>Развитие речи. Игра «Цепочка слов»  Суть игры заключается в подборе слов — существительных и прилагательных — объединённых каким-либо признаком. То есть ребенок с вашей помощью составляет своеобразную цепочку из слов, которые логически соединяются между собой с помощью вопросов-переходов.  Например, исходное слово «кошка». Вы задаёте вопрос:  Кошка бывает какая? Пушистая, ласковая, разноцветная...  Игра «Дополни предложение"  Основное правило этой  в том, чтобы к определенному слову добавлять еще одно, дальше к получившемуся словосочетанию — еще одно слово и т.д. Причем каждый раз нужно повторять фразу целиком. Слова можно добавлять не только к концу фразы, но и в начало и в середину — лишь бы общий смысл только прибавлялся деталями. Например, исходное слово «солнце»...  светило солнце; ярко светило солнце; на небе ярко светило солнце; и т.д.   «Назови игрушку» Цель игры: формировать у ребёнка умение находить предмет, ориентируясь на его признаки и действия.  «Найди первый звук» Цель: учиться четко выделять в слове первый звук, например «с». Для этой игры нужна машина и разные игрушки, но среди них обязательно должны быть слон и собака.  Взрослый предлагает ребенку назвать все игрушки и покатать в машине тех зверят, название которых начинается со звука «с» (слон, собака).  «В гостях у лесника» Цель: упражняться в подборе однокоренных слов, побуждать детей к составлению творческого рассказа.  Скороговорки для развития речи у детей были придуманы еще в старину. Повторение и перестановка одних и тех же букв или слогов, трудных для произношения, - прекрасное дополнение для детских занятий по развитию речи.</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SeroTauRUS</dc:creator>
  <cp:lastModifiedBy>ARTEMgl</cp:lastModifiedBy>
  <cp:revision>62</cp:revision>
  <dcterms:created xsi:type="dcterms:W3CDTF">2016-02-15T17:48:53Z</dcterms:created>
  <dcterms:modified xsi:type="dcterms:W3CDTF">2019-01-12T16:56:39Z</dcterms:modified>
</cp:coreProperties>
</file>