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87" r:id="rId5"/>
    <p:sldId id="268" r:id="rId6"/>
    <p:sldId id="275" r:id="rId7"/>
    <p:sldId id="269" r:id="rId8"/>
    <p:sldId id="286" r:id="rId9"/>
    <p:sldId id="272" r:id="rId10"/>
    <p:sldId id="283" r:id="rId11"/>
    <p:sldId id="284" r:id="rId12"/>
    <p:sldId id="270" r:id="rId13"/>
    <p:sldId id="271" r:id="rId14"/>
    <p:sldId id="276" r:id="rId15"/>
    <p:sldId id="279" r:id="rId16"/>
    <p:sldId id="278" r:id="rId17"/>
    <p:sldId id="277" r:id="rId18"/>
    <p:sldId id="282" r:id="rId19"/>
    <p:sldId id="285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EB0"/>
    <a:srgbClr val="E4E99F"/>
    <a:srgbClr val="C3E22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ttp://urok.shkola.of.by/minskaya-ablasnaya-bibliyateka-imya-a-s-pushkina-v2/2207_html_7ac6a51f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055" y="-28453"/>
            <a:ext cx="2382580" cy="2376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colorTemperature colorTemp="4750"/>
                    </a14:imgEffect>
                  </a14:imgLayer>
                </a14:imgProps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 userDrawn="1"/>
        </p:nvSpPr>
        <p:spPr>
          <a:xfrm>
            <a:off x="467544" y="260648"/>
            <a:ext cx="8294750" cy="5904656"/>
          </a:xfrm>
          <a:prstGeom prst="round2DiagRect">
            <a:avLst/>
          </a:prstGeom>
          <a:gradFill flip="none" rotWithShape="1">
            <a:gsLst>
              <a:gs pos="0">
                <a:srgbClr val="C3E22A">
                  <a:tint val="66000"/>
                  <a:satMod val="160000"/>
                </a:srgbClr>
              </a:gs>
              <a:gs pos="50000">
                <a:srgbClr val="C3E22A">
                  <a:tint val="44500"/>
                  <a:satMod val="160000"/>
                </a:srgbClr>
              </a:gs>
              <a:gs pos="100000">
                <a:srgbClr val="C3E22A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467544" y="388841"/>
            <a:ext cx="8294750" cy="6169713"/>
          </a:xfrm>
          <a:prstGeom prst="round2DiagRect">
            <a:avLst/>
          </a:prstGeom>
          <a:noFill/>
          <a:ln w="76200">
            <a:solidFill>
              <a:srgbClr val="00B050"/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err="1" smtClean="0"/>
              <a:t>Е.В.Щербакова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ttp://centrtvorchosti.ucoz.ua/_si/0/96488433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521" y="4437112"/>
            <a:ext cx="3096344" cy="2686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pi.ru/oge-i-gve-9/demoversii-specifikacii-kodifikator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1%81%D1%82%D0%BE%D1%80%D0%B8%D1%8F" TargetMode="External"/><Relationship Id="rId2" Type="http://schemas.openxmlformats.org/officeDocument/2006/relationships/hyperlink" Target="https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A%D1%83%D0%BB%D1%8C%D1%82%D1%83%D1%80%D0%B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u="sng" dirty="0">
                <a:solidFill>
                  <a:schemeClr val="accent3">
                    <a:lumMod val="50000"/>
                  </a:schemeClr>
                </a:solidFill>
                <a:hlinkClick r:id="rId2"/>
              </a:rPr>
              <a:t>ИТОГОВОЕ СОБЕСЕДОВАНИЕ </a:t>
            </a:r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/>
            </a:r>
            <a:b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</a:br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по </a:t>
            </a:r>
            <a:r>
              <a:rPr lang="ru-RU" b="1" i="1" u="sng" dirty="0">
                <a:solidFill>
                  <a:schemeClr val="accent3">
                    <a:lumMod val="50000"/>
                  </a:schemeClr>
                </a:solidFill>
                <a:hlinkClick r:id="rId2"/>
              </a:rPr>
              <a:t>русскому </a:t>
            </a:r>
            <a:r>
              <a:rPr lang="ru-RU" b="1" i="1" u="sng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языку</a:t>
            </a:r>
            <a:endParaRPr lang="ru-RU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(</a:t>
            </a:r>
            <a:r>
              <a:rPr lang="ru-RU" sz="3600" dirty="0" err="1" smtClean="0"/>
              <a:t>метапредметный</a:t>
            </a:r>
            <a:r>
              <a:rPr lang="ru-RU" sz="3600" dirty="0" smtClean="0"/>
              <a:t> урок по развитию речи</a:t>
            </a:r>
          </a:p>
          <a:p>
            <a:r>
              <a:rPr lang="ru-RU" sz="3600" dirty="0" smtClean="0"/>
              <a:t>Работа с информацией)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09535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Монологическое высказывание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Продумать </a:t>
            </a:r>
            <a:r>
              <a:rPr lang="ru-RU" b="1" dirty="0" smtClean="0"/>
              <a:t>план ответа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1 </a:t>
            </a:r>
            <a:r>
              <a:rPr lang="ru-RU" b="1" dirty="0" smtClean="0"/>
              <a:t>Вступление</a:t>
            </a:r>
            <a:r>
              <a:rPr lang="ru-RU" dirty="0" smtClean="0"/>
              <a:t> (о чем будет высказывание)</a:t>
            </a:r>
          </a:p>
          <a:p>
            <a:r>
              <a:rPr lang="ru-RU" dirty="0" smtClean="0"/>
              <a:t>2 </a:t>
            </a:r>
            <a:r>
              <a:rPr lang="ru-RU" b="1" dirty="0" smtClean="0"/>
              <a:t>Основная часть </a:t>
            </a:r>
            <a:r>
              <a:rPr lang="ru-RU" dirty="0" smtClean="0"/>
              <a:t>(раскрытие всех аспектов, данных в задании)</a:t>
            </a:r>
          </a:p>
          <a:p>
            <a:r>
              <a:rPr lang="ru-RU" dirty="0" smtClean="0"/>
              <a:t>3 </a:t>
            </a:r>
            <a:r>
              <a:rPr lang="ru-RU" b="1" dirty="0" smtClean="0"/>
              <a:t>Заключение</a:t>
            </a:r>
            <a:r>
              <a:rPr lang="ru-RU" dirty="0" smtClean="0"/>
              <a:t> (подведение итога сказанному, выражение своего мнения)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Тематика монологических высказываний: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Социально-бытовая сфера</a:t>
            </a:r>
            <a:r>
              <a:rPr lang="ru-RU" dirty="0" smtClean="0"/>
              <a:t>: общение в семье и школе, межличностные отношения с друзьями и сверстниками;</a:t>
            </a:r>
          </a:p>
          <a:p>
            <a:r>
              <a:rPr lang="ru-RU" b="1" dirty="0" smtClean="0"/>
              <a:t>Социально-культурная сфера</a:t>
            </a:r>
            <a:r>
              <a:rPr lang="ru-RU" dirty="0" smtClean="0"/>
              <a:t>: досуг и увлечения молодежи, родная страна, выдающиеся люди, природа и проблема экологии, здоровый образ жизни;</a:t>
            </a:r>
          </a:p>
          <a:p>
            <a:r>
              <a:rPr lang="ru-RU" b="1" dirty="0" smtClean="0"/>
              <a:t>Учебно-трудовая сфера</a:t>
            </a:r>
            <a:r>
              <a:rPr lang="ru-RU" dirty="0" smtClean="0"/>
              <a:t>: проблема выбора профессии, роль языка.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Музе́й</a:t>
            </a:r>
            <a:r>
              <a:rPr lang="ru-RU" dirty="0" smtClean="0"/>
              <a:t> (от </a:t>
            </a:r>
            <a:r>
              <a:rPr lang="ru-RU" u="sng" dirty="0" smtClean="0">
                <a:hlinkClick r:id="rId2" tooltip="Греческий язык"/>
              </a:rPr>
              <a:t>греч.</a:t>
            </a:r>
            <a:r>
              <a:rPr lang="ru-RU" dirty="0" smtClean="0"/>
              <a:t> </a:t>
            </a:r>
            <a:r>
              <a:rPr lang="el-GR" dirty="0" smtClean="0"/>
              <a:t>μουσεῖον</a:t>
            </a:r>
            <a:r>
              <a:rPr lang="ru-RU" dirty="0" smtClean="0"/>
              <a:t> — Дом Муз) — учреждение, занимающееся сбором, изучением, хранением и экспонированием предметов — памятников  </a:t>
            </a:r>
            <a:r>
              <a:rPr lang="ru-RU" u="sng" dirty="0" smtClean="0">
                <a:hlinkClick r:id="rId3" tooltip="История"/>
              </a:rPr>
              <a:t>истории</a:t>
            </a:r>
            <a:r>
              <a:rPr lang="ru-RU" dirty="0" smtClean="0"/>
              <a:t>, материальной и духовной </a:t>
            </a:r>
            <a:r>
              <a:rPr lang="ru-RU" u="sng" dirty="0" smtClean="0">
                <a:hlinkClick r:id="rId4" tooltip="Культура"/>
              </a:rPr>
              <a:t>культуры</a:t>
            </a:r>
            <a:r>
              <a:rPr lang="ru-RU" dirty="0" smtClean="0"/>
              <a:t>, а также просветительской и популяризаторской деятельностью. (</a:t>
            </a:r>
            <a:r>
              <a:rPr lang="ru-RU" dirty="0" err="1" smtClean="0"/>
              <a:t>Википедия</a:t>
            </a:r>
            <a:r>
              <a:rPr lang="ru-RU" dirty="0" smtClean="0"/>
              <a:t>, по словарю Ожегова)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литературные музеи  –   </a:t>
            </a:r>
          </a:p>
          <a:p>
            <a:r>
              <a:rPr lang="ru-RU" dirty="0" smtClean="0"/>
              <a:t>исторические музеи –</a:t>
            </a:r>
          </a:p>
          <a:p>
            <a:r>
              <a:rPr lang="ru-RU" dirty="0" smtClean="0"/>
              <a:t>художественные –</a:t>
            </a:r>
          </a:p>
          <a:p>
            <a:r>
              <a:rPr lang="ru-RU" dirty="0" smtClean="0"/>
              <a:t>научно-технические - </a:t>
            </a:r>
          </a:p>
          <a:p>
            <a:r>
              <a:rPr lang="ru-RU" dirty="0" smtClean="0"/>
              <a:t>естественнонаучные - </a:t>
            </a:r>
          </a:p>
          <a:p>
            <a:r>
              <a:rPr lang="ru-RU" dirty="0" smtClean="0"/>
              <a:t>краеведческие – </a:t>
            </a:r>
          </a:p>
          <a:p>
            <a:r>
              <a:rPr lang="ru-RU" dirty="0" smtClean="0"/>
              <a:t>музеи искусства –</a:t>
            </a:r>
          </a:p>
          <a:p>
            <a:r>
              <a:rPr lang="ru-RU" dirty="0" smtClean="0"/>
              <a:t>зоологический музей- </a:t>
            </a:r>
          </a:p>
          <a:p>
            <a:r>
              <a:rPr lang="ru-RU" dirty="0" smtClean="0"/>
              <a:t>музеи профессий и т.д.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Рассмотри внимательно фотографию, устно расскажи,  что на ней изображено.</a:t>
            </a:r>
            <a:br>
              <a:rPr lang="ru-RU" sz="2200" dirty="0" smtClean="0"/>
            </a:br>
            <a:r>
              <a:rPr lang="ru-RU" sz="2200" dirty="0" smtClean="0"/>
              <a:t>2. Почему ты решил (а), что данная фотография сделана именно в этом музее?</a:t>
            </a:r>
            <a:br>
              <a:rPr lang="ru-RU" sz="2200" dirty="0" smtClean="0"/>
            </a:br>
            <a:r>
              <a:rPr lang="ru-RU" sz="2200" dirty="0" smtClean="0"/>
              <a:t>3. Какие экспонаты тебя бы заинтересовали? Почему?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diary-culture.ru/images/photos/medium/map261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83264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Вопросы для беседы (Карточка для учителя)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Как ты думаешь, для чего люди создают музеи?</a:t>
            </a:r>
          </a:p>
          <a:p>
            <a:pPr lvl="0"/>
            <a:r>
              <a:rPr lang="ru-RU" dirty="0" smtClean="0"/>
              <a:t>Как ты считаешь, должны ли дети посещать музеи? Почему?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Рассмотри внимательно фотографию, устно расскажи,  что на ней изображено.</a:t>
            </a:r>
            <a:br>
              <a:rPr lang="ru-RU" sz="2200" dirty="0" smtClean="0"/>
            </a:br>
            <a:r>
              <a:rPr lang="ru-RU" sz="2200" dirty="0" smtClean="0"/>
              <a:t>2. Как ты думаешь, о каком великом событии рассказывается в данном музее? Почему?</a:t>
            </a:r>
            <a:br>
              <a:rPr lang="ru-RU" sz="2200" dirty="0" smtClean="0"/>
            </a:br>
            <a:r>
              <a:rPr lang="ru-RU" sz="2200" dirty="0" smtClean="0"/>
              <a:t>3. Какие экспонаты тебя больше всего заинтересовали?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im1-tub-ru.yandex.net/i?id=877c2461e01a4b7c060257c1eb86648c-l&amp;n=1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6408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Вопросы для беседы (Карточка для учителя)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Представь, что ты работаешь экскурсоводом в музее.</a:t>
            </a:r>
          </a:p>
          <a:p>
            <a:pPr lvl="0"/>
            <a:r>
              <a:rPr lang="ru-RU" dirty="0" smtClean="0"/>
              <a:t> О чем бы ты рассказал сверстникам?</a:t>
            </a:r>
          </a:p>
          <a:p>
            <a:pPr lvl="0"/>
            <a:r>
              <a:rPr lang="ru-RU" dirty="0" smtClean="0"/>
              <a:t> Что показал?</a:t>
            </a:r>
          </a:p>
          <a:p>
            <a:pPr lvl="0"/>
            <a:r>
              <a:rPr lang="ru-RU" dirty="0" smtClean="0"/>
              <a:t> На что попросил обратить внимание?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Чему сегодня научились?</a:t>
            </a:r>
          </a:p>
          <a:p>
            <a:r>
              <a:rPr lang="ru-RU" dirty="0" smtClean="0"/>
              <a:t>Над чем еще стоит работать?</a:t>
            </a:r>
          </a:p>
          <a:p>
            <a:r>
              <a:rPr lang="ru-RU" dirty="0" smtClean="0"/>
              <a:t>Какие баллы проставили в оценочных листах? Почему?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Упражнение 701 по картине «Не взяли на рыбалку», составить письменно текст из 10 предложений.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Устная часть по русскому языку </a:t>
            </a:r>
            <a:r>
              <a:rPr lang="ru-RU" dirty="0" smtClean="0"/>
              <a:t>состоит </a:t>
            </a:r>
            <a:r>
              <a:rPr lang="ru-RU" dirty="0" smtClean="0"/>
              <a:t>из четырех заданий: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Задание </a:t>
            </a:r>
            <a:r>
              <a:rPr lang="ru-RU" b="1" dirty="0"/>
              <a:t>1</a:t>
            </a:r>
            <a:r>
              <a:rPr lang="ru-RU" dirty="0"/>
              <a:t> – чтение небольшого текста вслух. Тексты для чтения будут содержать информацию о выдающихся людях прошлого и современности. Время на подготовку – 2 минуты.</a:t>
            </a:r>
          </a:p>
          <a:p>
            <a:r>
              <a:rPr lang="ru-RU" b="1" dirty="0"/>
              <a:t>Задание 2</a:t>
            </a:r>
            <a:r>
              <a:rPr lang="ru-RU" dirty="0"/>
              <a:t> - пересказ текста с привлечением дополнительной информации (с включением цитаты).</a:t>
            </a:r>
          </a:p>
          <a:p>
            <a:r>
              <a:rPr lang="ru-RU" b="1" dirty="0"/>
              <a:t>Выполняя задание 3, </a:t>
            </a:r>
            <a:r>
              <a:rPr lang="ru-RU" dirty="0"/>
              <a:t>необходимо построить связное монологическое высказывание по одной из выбранных тем с опорой на план. Время на подготовку – 1 минута.</a:t>
            </a:r>
          </a:p>
          <a:p>
            <a:r>
              <a:rPr lang="ru-RU" b="1" dirty="0"/>
              <a:t>Задание 4</a:t>
            </a:r>
            <a:r>
              <a:rPr lang="ru-RU" dirty="0"/>
              <a:t> - диалог с экзаменатором-собеседником. Время на подготовку - без подготовки. Экзаменатор предложит ответить на </a:t>
            </a:r>
            <a:r>
              <a:rPr lang="ru-RU" dirty="0" smtClean="0"/>
              <a:t>вопросы.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06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думаю, что после такой  предварительной работы  вы будете чувствовать себя увереннее, а задания не покажутся трудными и сложными. </a:t>
            </a:r>
          </a:p>
          <a:p>
            <a:r>
              <a:rPr lang="ru-RU" i="1" dirty="0" smtClean="0"/>
              <a:t>Вольтер  пожелал потомкам: «Читая авторов, которые хорошо пишут, привыкают хорошо говорить».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000" dirty="0"/>
              <a:t>Общее время ответа одного экзаменуемого (включая время на подготовку) – 15 минут.</a:t>
            </a:r>
          </a:p>
          <a:p>
            <a:pPr marL="0" indent="0">
              <a:buNone/>
            </a:pPr>
            <a:r>
              <a:rPr lang="ru-RU" sz="3000" dirty="0"/>
              <a:t>Каждое последующее задание выдаётся после окончания выполнения предыдущего задания. В процессе проведения собеседования будет вестись </a:t>
            </a:r>
            <a:r>
              <a:rPr lang="ru-RU" sz="3000" b="1" dirty="0"/>
              <a:t>аудиозапись</a:t>
            </a:r>
            <a:r>
              <a:rPr lang="ru-RU" sz="3000" dirty="0"/>
              <a:t>.</a:t>
            </a:r>
          </a:p>
          <a:p>
            <a:pPr marL="0" indent="0">
              <a:buNone/>
            </a:pPr>
            <a:r>
              <a:rPr lang="ru-RU" sz="3000" dirty="0"/>
              <a:t>Итоговое собеседование выпускники 9 классов будут проходить </a:t>
            </a:r>
            <a:r>
              <a:rPr lang="ru-RU" sz="3000" b="1" dirty="0"/>
              <a:t>в своих школах</a:t>
            </a:r>
            <a:r>
              <a:rPr lang="ru-RU" sz="3000" dirty="0"/>
              <a:t>. Оцениваться оно будет </a:t>
            </a:r>
            <a:r>
              <a:rPr lang="ru-RU" sz="3000" b="1" dirty="0"/>
              <a:t>по системе «зачет»/«незачет»</a:t>
            </a:r>
            <a:r>
              <a:rPr lang="ru-RU" sz="3000" dirty="0"/>
              <a:t>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Общее количество баллов за всю работу – 19 баллов.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Экзаменуемый получает зачет в случае, если за выполнение работы он набрал 10</a:t>
            </a:r>
            <a:r>
              <a:rPr lang="ru-RU" b="1" dirty="0"/>
              <a:t> и более баллов.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378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бы к данному уроку у вас было домашнее задание- подготовить проекты по тематике </a:t>
            </a:r>
            <a:r>
              <a:rPr lang="ru-RU" dirty="0" smtClean="0"/>
              <a:t>музеев, как </a:t>
            </a:r>
            <a:r>
              <a:rPr lang="ru-RU" dirty="0" smtClean="0"/>
              <a:t>вы думаете, с каким заданием </a:t>
            </a:r>
            <a:r>
              <a:rPr lang="ru-RU" dirty="0" smtClean="0"/>
              <a:t>тогда будут </a:t>
            </a:r>
            <a:r>
              <a:rPr lang="ru-RU" dirty="0" smtClean="0"/>
              <a:t>связаны ваши проекты?</a:t>
            </a:r>
          </a:p>
          <a:p>
            <a:r>
              <a:rPr lang="ru-RU" dirty="0" smtClean="0"/>
              <a:t>Познакомимся с критериями оценивания</a:t>
            </a:r>
          </a:p>
          <a:p>
            <a:r>
              <a:rPr lang="ru-RU" dirty="0" smtClean="0"/>
              <a:t>Каковы будут тема и цель урока?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Опишите фотографию:</a:t>
            </a:r>
            <a:br>
              <a:rPr lang="ru-RU" sz="3200" dirty="0" smtClean="0"/>
            </a:br>
            <a:r>
              <a:rPr lang="ru-RU" sz="3200" dirty="0" smtClean="0"/>
              <a:t>расскажите о посещении музея, в каком музее, когда и с кем, что понравилось?</a:t>
            </a:r>
            <a:endParaRPr lang="ru-RU" sz="3200" dirty="0"/>
          </a:p>
        </p:txBody>
      </p:sp>
      <p:pic>
        <p:nvPicPr>
          <p:cNvPr id="4" name="Содержимое 3" descr="http://static02.rupor.sampo.ru/16665/IMG_41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1712" y="2060848"/>
            <a:ext cx="5684664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Вопросы для беседы (Карточка для учителя)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А в каком музее  ты мечтал бы побывать? Почему?</a:t>
            </a:r>
          </a:p>
          <a:p>
            <a:r>
              <a:rPr lang="ru-RU" dirty="0" smtClean="0"/>
              <a:t>2. Что больше всего тебя заинтересовало бы (удивило бы) в этом музее?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рассмотрении данной фотографии мы понимаем, что на ней запечатлено  культурно-образовательное событие, посвященное  знакомству с творчеством известного художника. Поэтому, я думаю, участники этого мероприятия слушают своего педагога сидя на полу, а не стоя, как это обычно бывает во время экскурсий.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Высказывание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Я думаю, что на данной фотографии запечатлена (изображена) экскурсия группы учащихся в ……………… музей. Дети очень внимательно слушают экскурсовода, который ……….и ……….. На стеллажах ( …..),   под стеклом представлены………………(документы, экспонаты, книги, предметы, фотографии  …., и т.д. Я считаю, что это  …… музей (вид музея),  потому что……..</a:t>
            </a:r>
            <a:endParaRPr lang="ru-RU" dirty="0" smtClean="0"/>
          </a:p>
          <a:p>
            <a:r>
              <a:rPr lang="ru-RU" i="1" dirty="0" smtClean="0"/>
              <a:t>	Больше всего мне понравилось понравились)…., т.к. …..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монолога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того, чтобы говорящий мог </a:t>
            </a:r>
            <a:r>
              <a:rPr lang="ru-RU" b="1" dirty="0" smtClean="0"/>
              <a:t>гладко</a:t>
            </a:r>
            <a:r>
              <a:rPr lang="ru-RU" dirty="0" smtClean="0"/>
              <a:t> и </a:t>
            </a:r>
            <a:r>
              <a:rPr lang="ru-RU" b="1" dirty="0" smtClean="0"/>
              <a:t>связно</a:t>
            </a:r>
            <a:r>
              <a:rPr lang="ru-RU" dirty="0" smtClean="0"/>
              <a:t> строить свое высказывание, чтобы рассказ  был достаточно </a:t>
            </a:r>
            <a:r>
              <a:rPr lang="ru-RU" b="1" dirty="0" smtClean="0"/>
              <a:t>информативным </a:t>
            </a:r>
            <a:r>
              <a:rPr lang="ru-RU" dirty="0" smtClean="0"/>
              <a:t> и </a:t>
            </a:r>
            <a:r>
              <a:rPr lang="ru-RU" b="1" dirty="0" smtClean="0"/>
              <a:t>логичным</a:t>
            </a:r>
            <a:r>
              <a:rPr lang="ru-RU" dirty="0" smtClean="0"/>
              <a:t>,  произносился </a:t>
            </a:r>
            <a:r>
              <a:rPr lang="ru-RU" b="1" dirty="0" smtClean="0"/>
              <a:t>без</a:t>
            </a:r>
            <a:r>
              <a:rPr lang="ru-RU" dirty="0" smtClean="0"/>
              <a:t> длительных </a:t>
            </a:r>
            <a:r>
              <a:rPr lang="ru-RU" b="1" dirty="0" smtClean="0"/>
              <a:t>пауз</a:t>
            </a:r>
            <a:r>
              <a:rPr lang="ru-RU" dirty="0" smtClean="0"/>
              <a:t> между предложениями, ученик должен уметь </a:t>
            </a:r>
            <a:r>
              <a:rPr lang="ru-RU" b="1" dirty="0" smtClean="0"/>
              <a:t>правильно выражать </a:t>
            </a:r>
            <a:r>
              <a:rPr lang="ru-RU" dirty="0" smtClean="0"/>
              <a:t>свои </a:t>
            </a:r>
            <a:r>
              <a:rPr lang="ru-RU" b="1" dirty="0" smtClean="0"/>
              <a:t>мысли</a:t>
            </a:r>
            <a:r>
              <a:rPr lang="ru-RU" dirty="0" smtClean="0"/>
              <a:t>, уметь логически правильно построить свое сообщение, </a:t>
            </a:r>
            <a:r>
              <a:rPr lang="ru-RU" b="1" dirty="0" smtClean="0"/>
              <a:t>выделить главное, сделать выводы или заключения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562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ИТОГОВОЕ СОБЕСЕДОВАНИЕ  по русскому языку</vt:lpstr>
      <vt:lpstr>Устная часть по русскому языку состоит из четырех заданий: </vt:lpstr>
      <vt:lpstr>Слайд 3</vt:lpstr>
      <vt:lpstr>Слайд 4</vt:lpstr>
      <vt:lpstr>Опишите фотографию: расскажите о посещении музея, в каком музее, когда и с кем, что понравилось?</vt:lpstr>
      <vt:lpstr>Вопросы для беседы (Карточка для учителя) </vt:lpstr>
      <vt:lpstr>Слайд 7</vt:lpstr>
      <vt:lpstr>Высказывание </vt:lpstr>
      <vt:lpstr>Условия монолога</vt:lpstr>
      <vt:lpstr>Монологическое высказывание</vt:lpstr>
      <vt:lpstr>Тематика монологических высказываний:</vt:lpstr>
      <vt:lpstr>Слайд 12</vt:lpstr>
      <vt:lpstr>Слайд 13</vt:lpstr>
      <vt:lpstr>Рассмотри внимательно фотографию, устно расскажи,  что на ней изображено. 2. Почему ты решил (а), что данная фотография сделана именно в этом музее? 3. Какие экспонаты тебя бы заинтересовали? Почему? </vt:lpstr>
      <vt:lpstr>Вопросы для беседы (Карточка для учителя) </vt:lpstr>
      <vt:lpstr>Рассмотри внимательно фотографию, устно расскажи,  что на ней изображено. 2. Как ты думаешь, о каком великом событии рассказывается в данном музее? Почему? 3. Какие экспонаты тебя больше всего заинтересовали? </vt:lpstr>
      <vt:lpstr>Вопросы для беседы (Карточка для учителя) </vt:lpstr>
      <vt:lpstr>Рефлексия</vt:lpstr>
      <vt:lpstr>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03</cp:lastModifiedBy>
  <cp:revision>43</cp:revision>
  <dcterms:created xsi:type="dcterms:W3CDTF">2017-11-11T05:55:59Z</dcterms:created>
  <dcterms:modified xsi:type="dcterms:W3CDTF">2018-02-20T22:29:58Z</dcterms:modified>
</cp:coreProperties>
</file>