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6" r:id="rId9"/>
    <p:sldId id="264" r:id="rId10"/>
    <p:sldId id="265" r:id="rId11"/>
    <p:sldId id="266" r:id="rId12"/>
    <p:sldId id="269" r:id="rId13"/>
    <p:sldId id="271" r:id="rId14"/>
    <p:sldId id="267" r:id="rId15"/>
    <p:sldId id="270" r:id="rId16"/>
    <p:sldId id="268" r:id="rId17"/>
    <p:sldId id="273" r:id="rId18"/>
    <p:sldId id="275" r:id="rId19"/>
    <p:sldId id="272" r:id="rId20"/>
    <p:sldId id="274" r:id="rId21"/>
    <p:sldId id="278" r:id="rId22"/>
    <p:sldId id="279" r:id="rId23"/>
    <p:sldId id="280" r:id="rId24"/>
    <p:sldId id="281" r:id="rId25"/>
    <p:sldId id="282" r:id="rId26"/>
    <p:sldId id="283" r:id="rId27"/>
    <p:sldId id="25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1311283" y="1124744"/>
            <a:ext cx="6359221" cy="3744416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267733"/>
            <a:ext cx="2263545" cy="23352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4426" y="4725144"/>
            <a:ext cx="2352159" cy="1927366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5" name="Рамка 14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51520" y="260648"/>
            <a:ext cx="8640960" cy="6359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492844"/>
            <a:ext cx="1563760" cy="2127688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8423565-DAA0-4868-B2EF-7FF5C670D5A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60;&#1048;&#1047;&#1050;&#1059;&#1051;&#1068;&#1058;&#1052;&#1048;&#1053;&#1059;&#1058;&#1050;&#1048;\&#1060;&#1048;&#1047;&#1052;&#1048;&#1053;&#1059;&#1058;&#1050;&#1048;\&#1047;&#1072;&#1088;&#1103;&#1076;&#1082;&#1072;.mp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lylik72.narod.ru/images/69490796_09.png" TargetMode="External"/><Relationship Id="rId2" Type="http://schemas.openxmlformats.org/officeDocument/2006/relationships/hyperlink" Target="http://funforkids.ru/pictures/school21/school21099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x-ps.ru/_ld/4/440.jpg" TargetMode="External"/><Relationship Id="rId4" Type="http://schemas.openxmlformats.org/officeDocument/2006/relationships/hyperlink" Target="http://www.look.com.ua/pic/201210/1280x960/look.com.ua-60110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357298"/>
            <a:ext cx="5105400" cy="28681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УРОК  РУССКОГО  ЯЗЫКА В 1-Б КЛАССЕ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5114778" cy="1101248"/>
          </a:xfrm>
        </p:spPr>
        <p:txBody>
          <a:bodyPr>
            <a:normAutofit fontScale="70000" lnSpcReduction="20000"/>
          </a:bodyPr>
          <a:lstStyle/>
          <a:p>
            <a:endParaRPr lang="ru-RU" smtClean="0"/>
          </a:p>
          <a:p>
            <a:r>
              <a:rPr lang="ru-RU" smtClean="0"/>
              <a:t>Подготовила </a:t>
            </a:r>
            <a:r>
              <a:rPr lang="ru-RU" dirty="0" smtClean="0"/>
              <a:t>НИКИТИНА Л.О.  учитель начальных классов МБОУ «</a:t>
            </a:r>
            <a:r>
              <a:rPr lang="ru-RU" dirty="0" err="1" smtClean="0"/>
              <a:t>Сакская</a:t>
            </a:r>
            <a:r>
              <a:rPr lang="ru-RU" dirty="0" smtClean="0"/>
              <a:t> </a:t>
            </a:r>
            <a:r>
              <a:rPr lang="ru-RU" dirty="0" err="1" smtClean="0"/>
              <a:t>сш</a:t>
            </a:r>
            <a:r>
              <a:rPr lang="ru-RU" dirty="0" smtClean="0"/>
              <a:t> №2 имени Героя Советского Союза З.А.Космодемьянской» г.САКИ РЕСПУБЛИКА КРЫМ, высшая квалификационная категория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7119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Ёжик, жираф, жаба</a:t>
            </a:r>
          </a:p>
          <a:p>
            <a:endParaRPr lang="ru-RU" dirty="0"/>
          </a:p>
        </p:txBody>
      </p:sp>
      <p:pic>
        <p:nvPicPr>
          <p:cNvPr id="4" name="Рисунок 3" descr="46699551-vector-illustration-of-cute-cartoon-hedgehog-holding-a-red-ap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571744"/>
            <a:ext cx="1692727" cy="1728000"/>
          </a:xfrm>
          <a:prstGeom prst="rect">
            <a:avLst/>
          </a:prstGeom>
        </p:spPr>
      </p:pic>
      <p:pic>
        <p:nvPicPr>
          <p:cNvPr id="5" name="Рисунок 4" descr="262cdadeae45beace2081a94823f4d2a--animal-illustrations-clipa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357430"/>
            <a:ext cx="3816000" cy="3816000"/>
          </a:xfrm>
          <a:prstGeom prst="rect">
            <a:avLst/>
          </a:prstGeom>
        </p:spPr>
      </p:pic>
      <p:pic>
        <p:nvPicPr>
          <p:cNvPr id="6" name="Рисунок 5" descr="58514021-cute-frog-carto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3571876"/>
            <a:ext cx="1622880" cy="1764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ПИСЬМО СТРОЧНОЙ И ЗАГЛАВНОЙ БУКВ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Ж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ж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00_FO70496424_3c89c6b5f228fad5a7078368641759d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429000"/>
            <a:ext cx="2452956" cy="316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857232"/>
            <a:ext cx="6624000" cy="496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3" y="928670"/>
            <a:ext cx="7167384" cy="5364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НАПИСАНИЯ БУКВ</a:t>
            </a:r>
            <a:endParaRPr lang="ru-RU" dirty="0"/>
          </a:p>
        </p:txBody>
      </p:sp>
      <p:pic>
        <p:nvPicPr>
          <p:cNvPr id="4" name="Содержимое 3" descr="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531055222b4d0624ee4ac64329531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357166"/>
            <a:ext cx="7824000" cy="586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4" name="Заряд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85938" y="1911350"/>
            <a:ext cx="6672262" cy="3752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9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ОБРАЗЕЦ ПИСЬМА БУКВЫ </a:t>
            </a:r>
            <a:r>
              <a:rPr lang="ru-RU" sz="7200" dirty="0" smtClean="0"/>
              <a:t>Ж</a:t>
            </a:r>
            <a:endParaRPr lang="ru-RU" sz="7200" dirty="0"/>
          </a:p>
        </p:txBody>
      </p:sp>
      <p:pic>
        <p:nvPicPr>
          <p:cNvPr id="4" name="Содержимое 3" descr="img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ЗАГЛАВНАЯ БУКВА В ИМЕНАХ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имена, в которых услышали звук [ж].</a:t>
            </a:r>
          </a:p>
          <a:p>
            <a:endParaRPr lang="ru-RU" dirty="0" smtClean="0"/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ЖЕНЯ   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АННА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ПИШЕМ ПРЕДЛОЖЕНИЯ ПО ОБРАЗЦУ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У девочек по имени Женя и Жанна есть собака Жучка.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ello_html_m4a11f2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429000"/>
            <a:ext cx="247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ТЕМА УРОКА:</a:t>
            </a:r>
          </a:p>
          <a:p>
            <a:r>
              <a:rPr lang="ru-RU" sz="4800" dirty="0" smtClean="0"/>
              <a:t>ПИСЬМО СТРОЧНОЙ И ЗАГЛАВНОЙ  БУКВ Ж </a:t>
            </a:r>
            <a:r>
              <a:rPr lang="ru-RU" sz="4800" dirty="0" err="1" smtClean="0"/>
              <a:t>ж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994975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САМОСТОЯТЕЛЬНОЕ ИСПОЛЬЗОВАНИЕ СФОРМИРОВАННЫХ УМЕНИЙ И НАВЫКОВ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лужа – лужи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чиж - чижи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стриж - стрижи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ak_narisovat_striga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786058"/>
            <a:ext cx="2745636" cy="3384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428604"/>
            <a:ext cx="7344000" cy="550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 И</a:t>
            </a:r>
            <a:r>
              <a:rPr lang="ru-RU" sz="6000" dirty="0" smtClean="0"/>
              <a:t>   ПИШИ  С   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r>
              <a:rPr lang="ru-RU" sz="6000" dirty="0" smtClean="0"/>
              <a:t>    !</a:t>
            </a:r>
            <a:endParaRPr lang="ru-RU" sz="4800" dirty="0"/>
          </a:p>
        </p:txBody>
      </p:sp>
      <p:pic>
        <p:nvPicPr>
          <p:cNvPr id="4" name="Рисунок 3" descr="700_FO70496424_3c89c6b5f228fad5a7078368641759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3929066"/>
            <a:ext cx="1783968" cy="2304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6000" dirty="0" smtClean="0"/>
              <a:t>Вставьте письменные буквы Ж или ж.</a:t>
            </a:r>
          </a:p>
          <a:p>
            <a:endParaRPr lang="ru-RU" i="1" dirty="0" smtClean="0"/>
          </a:p>
          <a:p>
            <a:r>
              <a:rPr lang="ru-RU" sz="6000" i="1" dirty="0" smtClean="0"/>
              <a:t> …анна, …</a:t>
            </a:r>
            <a:r>
              <a:rPr lang="ru-RU" sz="6000" i="1" dirty="0" err="1" smtClean="0"/>
              <a:t>елезо</a:t>
            </a:r>
            <a:r>
              <a:rPr lang="ru-RU" sz="6000" i="1" dirty="0" smtClean="0"/>
              <a:t>, … </a:t>
            </a:r>
            <a:r>
              <a:rPr lang="ru-RU" sz="6000" i="1" dirty="0" err="1" smtClean="0"/>
              <a:t>ираф</a:t>
            </a:r>
            <a:r>
              <a:rPr lang="ru-RU" sz="6000" i="1" dirty="0" smtClean="0"/>
              <a:t>,   …</a:t>
            </a:r>
            <a:r>
              <a:rPr lang="ru-RU" sz="6000" i="1" dirty="0" err="1" smtClean="0"/>
              <a:t>учка</a:t>
            </a:r>
            <a:r>
              <a:rPr lang="ru-RU" sz="6000" i="1" dirty="0" smtClean="0"/>
              <a:t>.        </a:t>
            </a:r>
            <a:endParaRPr lang="ru-RU" sz="6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 САМООЦЕНКА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/>
          </a:p>
          <a:p>
            <a:r>
              <a:rPr lang="ru-RU" sz="7200" i="1" dirty="0" smtClean="0"/>
              <a:t>Жанна, железо,  жираф,</a:t>
            </a:r>
            <a:r>
              <a:rPr lang="ru-RU" i="1" dirty="0" smtClean="0"/>
              <a:t> </a:t>
            </a:r>
            <a:r>
              <a:rPr lang="ru-RU" sz="7200" i="1" dirty="0" smtClean="0"/>
              <a:t>Жучка.        </a:t>
            </a:r>
            <a:endParaRPr lang="ru-RU" sz="7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Вот кончается урок.</a:t>
            </a:r>
          </a:p>
          <a:p>
            <a:r>
              <a:rPr lang="ru-RU" sz="4000" dirty="0" smtClean="0"/>
              <a:t>Надо подвести итог.</a:t>
            </a:r>
          </a:p>
          <a:p>
            <a:r>
              <a:rPr lang="ru-RU" sz="4000" dirty="0" smtClean="0"/>
              <a:t>Все старались,</a:t>
            </a:r>
          </a:p>
          <a:p>
            <a:r>
              <a:rPr lang="ru-RU" sz="4000" dirty="0" smtClean="0"/>
              <a:t>Все трудились,</a:t>
            </a:r>
          </a:p>
          <a:p>
            <a:r>
              <a:rPr lang="ru-RU" sz="4000" dirty="0" smtClean="0"/>
              <a:t>Все чему то научились.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Содержимое 3" descr="dikorastushchiie-i-kul-turnyie-rastieniia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285992"/>
            <a:ext cx="5760000" cy="4320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600" u="sng" dirty="0">
                <a:hlinkClick r:id="rId2"/>
              </a:rPr>
              <a:t>http://funforkids.ru/pictures/school21/school21099.png</a:t>
            </a:r>
            <a:r>
              <a:rPr lang="ru-RU" sz="1600" dirty="0"/>
              <a:t> девочка за партой</a:t>
            </a:r>
          </a:p>
          <a:p>
            <a:pPr lvl="0"/>
            <a:r>
              <a:rPr lang="ru-RU" sz="1600" u="sng" dirty="0">
                <a:hlinkClick r:id="rId3"/>
              </a:rPr>
              <a:t>http://lylik72.narod.ru/images/69490796_09.png</a:t>
            </a:r>
            <a:r>
              <a:rPr lang="ru-RU" sz="1600" dirty="0"/>
              <a:t>  девочка</a:t>
            </a:r>
          </a:p>
          <a:p>
            <a:pPr lvl="0"/>
            <a:r>
              <a:rPr lang="ru-RU" sz="1600" u="sng" dirty="0">
                <a:hlinkClick r:id="rId4"/>
              </a:rPr>
              <a:t>http://www.look.com.ua/pic/201210/1280x960/look.com.ua-60110.jpg</a:t>
            </a:r>
            <a:r>
              <a:rPr lang="ru-RU" sz="1600" dirty="0"/>
              <a:t>  лист в линию</a:t>
            </a:r>
          </a:p>
          <a:p>
            <a:pPr lvl="0"/>
            <a:r>
              <a:rPr lang="ru-RU" sz="1600" u="sng" dirty="0">
                <a:hlinkClick r:id="rId5"/>
              </a:rPr>
              <a:t>http://ex-ps.ru/_ld/4/440.jpg</a:t>
            </a:r>
            <a:r>
              <a:rPr lang="ru-RU" sz="1600" dirty="0"/>
              <a:t> </a:t>
            </a:r>
            <a:r>
              <a:rPr lang="ru-RU" sz="1600" dirty="0" smtClean="0"/>
              <a:t>фиолетовый</a:t>
            </a:r>
            <a:r>
              <a:rPr lang="ru-RU" sz="1600" dirty="0" smtClean="0"/>
              <a:t> </a:t>
            </a:r>
            <a:r>
              <a:rPr lang="ru-RU" sz="1600" dirty="0"/>
              <a:t>фон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989388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ОРГАНИЗАЦИОННЫЙ МОМЕНТ</a:t>
            </a:r>
            <a:endParaRPr lang="ru-RU" dirty="0"/>
          </a:p>
        </p:txBody>
      </p:sp>
      <p:pic>
        <p:nvPicPr>
          <p:cNvPr id="4" name="Содержимое 3" descr="img1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2000240"/>
            <a:ext cx="5606261" cy="4536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АКТУАЛИЗАЦИЯ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800" dirty="0" smtClean="0"/>
              <a:t>   ИГРА  « ДА»   -  «НЕТ»</a:t>
            </a:r>
          </a:p>
          <a:p>
            <a:r>
              <a:rPr lang="ru-RU" sz="4800" dirty="0" smtClean="0"/>
              <a:t>Буквы бывают строчные и заглавные.</a:t>
            </a:r>
          </a:p>
          <a:p>
            <a:r>
              <a:rPr lang="ru-RU" sz="4800" dirty="0" smtClean="0"/>
              <a:t>-Буквы мы произносим и слышим, а звуки пишем и видим.</a:t>
            </a:r>
          </a:p>
          <a:p>
            <a:r>
              <a:rPr lang="ru-RU" sz="4800" dirty="0" smtClean="0"/>
              <a:t>-Имена, фамилии людей, клички животных пишем с заглавной буквы </a:t>
            </a:r>
          </a:p>
          <a:p>
            <a:r>
              <a:rPr lang="ru-RU" sz="4800" dirty="0" smtClean="0"/>
              <a:t>-Звук [ж] всегда мягкий</a:t>
            </a:r>
          </a:p>
          <a:p>
            <a:r>
              <a:rPr lang="ru-RU" sz="4800" dirty="0" smtClean="0"/>
              <a:t>-В слове Дима– 5 букв.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ru-RU" sz="4000" dirty="0" smtClean="0"/>
              <a:t>ДА</a:t>
            </a:r>
          </a:p>
          <a:p>
            <a:pPr lvl="2"/>
            <a:r>
              <a:rPr lang="ru-RU" sz="4000" dirty="0" smtClean="0"/>
              <a:t>НЕТ</a:t>
            </a:r>
          </a:p>
          <a:p>
            <a:pPr lvl="2"/>
            <a:r>
              <a:rPr lang="ru-RU" sz="4000" dirty="0" smtClean="0"/>
              <a:t> ДА</a:t>
            </a:r>
          </a:p>
          <a:p>
            <a:pPr lvl="2"/>
            <a:r>
              <a:rPr lang="ru-RU" sz="4000" dirty="0" smtClean="0"/>
              <a:t> НЕТ</a:t>
            </a:r>
          </a:p>
          <a:p>
            <a:pPr lvl="2"/>
            <a:r>
              <a:rPr lang="ru-RU" sz="4000" dirty="0" smtClean="0"/>
              <a:t> НЕТ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Постановка учебной задачи. Введение в тему урока.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dirty="0" smtClean="0"/>
              <a:t>        ИГРА «ПОЙМАЙТЕ ЗВУК»</a:t>
            </a:r>
          </a:p>
          <a:p>
            <a:r>
              <a:rPr lang="ru-RU" sz="4800" dirty="0" smtClean="0"/>
              <a:t>мошка,  ананас, Женя, лыжи, чашка, щетка, волк, </a:t>
            </a:r>
            <a:r>
              <a:rPr lang="ru-RU" sz="4800" dirty="0" err="1" smtClean="0"/>
              <a:t>еж,лиса</a:t>
            </a:r>
            <a:r>
              <a:rPr lang="ru-RU" sz="4800" dirty="0" smtClean="0"/>
              <a:t>, мыши, жаба, машина,     </a:t>
            </a:r>
            <a:r>
              <a:rPr lang="ru-RU" sz="4800" dirty="0" err="1" smtClean="0"/>
              <a:t>жираф,крыша</a:t>
            </a:r>
            <a:r>
              <a:rPr lang="ru-RU" sz="4800" dirty="0" smtClean="0"/>
              <a:t>, жук, Жанна.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ЗВУКА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Дайте характеристику звуку   [ж]:</a:t>
            </a:r>
          </a:p>
          <a:p>
            <a:r>
              <a:rPr lang="ru-RU" dirty="0" smtClean="0"/>
              <a:t>ГЛАСНЫЙ     -   СОГЛАСНЫЙ</a:t>
            </a:r>
          </a:p>
          <a:p>
            <a:r>
              <a:rPr lang="ru-RU" dirty="0" smtClean="0"/>
              <a:t>ТВЕРДЫЙ      -   МЯГКИЙ</a:t>
            </a:r>
          </a:p>
          <a:p>
            <a:r>
              <a:rPr lang="ru-RU" dirty="0" smtClean="0"/>
              <a:t>ЗВОНКИЙ      -   ГЛУХОЙ</a:t>
            </a:r>
          </a:p>
          <a:p>
            <a:r>
              <a:rPr lang="ru-RU" dirty="0" smtClean="0"/>
              <a:t>ПАРНЫЙ        -   НЕПАРНЫЙ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ЗВУКА</a:t>
            </a:r>
            <a:endParaRPr lang="ru-RU" dirty="0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Назовите животных, в названии которых есть звук[ж].</a:t>
            </a:r>
            <a:endParaRPr lang="ru-RU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202</TotalTime>
  <Words>342</Words>
  <Application>Microsoft Office PowerPoint</Application>
  <PresentationFormat>Экран (4:3)</PresentationFormat>
  <Paragraphs>73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Изящная</vt:lpstr>
      <vt:lpstr> УРОК  РУССКОГО  ЯЗЫКА В 1-Б КЛАССЕ</vt:lpstr>
      <vt:lpstr>РУССКИЙ ЯЗЫК</vt:lpstr>
      <vt:lpstr>1. ОРГАНИЗАЦИОННЫЙ МОМЕНТ</vt:lpstr>
      <vt:lpstr>2. АКТУАЛИЗАЦИЯ ЗНАНИЙ</vt:lpstr>
      <vt:lpstr>ПРОВЕРКА:</vt:lpstr>
      <vt:lpstr> Постановка учебной задачи. Введение в тему урока. </vt:lpstr>
      <vt:lpstr>ХАРАКТЕРИСТИКА ЗВУКА </vt:lpstr>
      <vt:lpstr>ХАРАКТЕРИСТИКА ЗВУКА</vt:lpstr>
      <vt:lpstr>Слайд 9</vt:lpstr>
      <vt:lpstr>ПРОВЕРКА</vt:lpstr>
      <vt:lpstr>ТЕМА УРОКА</vt:lpstr>
      <vt:lpstr>Слайд 12</vt:lpstr>
      <vt:lpstr>Слайд 13</vt:lpstr>
      <vt:lpstr>ОБРАЗЕЦ НАПИСАНИЯ БУКВ</vt:lpstr>
      <vt:lpstr>Слайд 15</vt:lpstr>
      <vt:lpstr>ФИЗКУЛЬТМИНУТКА</vt:lpstr>
      <vt:lpstr>ОБРАЗЕЦ ПИСЬМА БУКВЫ Ж</vt:lpstr>
      <vt:lpstr>ЗАГЛАВНАЯ БУКВА В ИМЕНАХ</vt:lpstr>
      <vt:lpstr>ПИШЕМ ПРЕДЛОЖЕНИЯ ПО ОБРАЗЦУ</vt:lpstr>
      <vt:lpstr>САМОСТОЯТЕЛЬНОЕ ИСПОЛЬЗОВАНИЕ СФОРМИРОВАННЫХ УМЕНИЙ И НАВЫКОВ</vt:lpstr>
      <vt:lpstr>Слайд 21</vt:lpstr>
      <vt:lpstr>ПРАВИЛО</vt:lpstr>
      <vt:lpstr>РАБОТА В ПАРАХ</vt:lpstr>
      <vt:lpstr>ПРОВЕРКА. САМООЦЕНКА</vt:lpstr>
      <vt:lpstr>РЕФЛЕКСИЯ</vt:lpstr>
      <vt:lpstr>РЕФЛЕКСИЯ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Михайловна</dc:creator>
  <cp:lastModifiedBy>User</cp:lastModifiedBy>
  <cp:revision>24</cp:revision>
  <dcterms:created xsi:type="dcterms:W3CDTF">2014-08-08T18:33:59Z</dcterms:created>
  <dcterms:modified xsi:type="dcterms:W3CDTF">2019-01-12T15:26:43Z</dcterms:modified>
</cp:coreProperties>
</file>