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1" r:id="rId1"/>
  </p:sldMasterIdLst>
  <p:notesMasterIdLst>
    <p:notesMasterId r:id="rId16"/>
  </p:notesMasterIdLst>
  <p:sldIdLst>
    <p:sldId id="256" r:id="rId2"/>
    <p:sldId id="257" r:id="rId3"/>
    <p:sldId id="271" r:id="rId4"/>
    <p:sldId id="261" r:id="rId5"/>
    <p:sldId id="262" r:id="rId6"/>
    <p:sldId id="279" r:id="rId7"/>
    <p:sldId id="273" r:id="rId8"/>
    <p:sldId id="264" r:id="rId9"/>
    <p:sldId id="265" r:id="rId10"/>
    <p:sldId id="274" r:id="rId11"/>
    <p:sldId id="267" r:id="rId12"/>
    <p:sldId id="282" r:id="rId13"/>
    <p:sldId id="270" r:id="rId14"/>
    <p:sldId id="28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170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Relationship Id="rId4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3.xml"/><Relationship Id="rId4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openxmlformats.org/officeDocument/2006/relationships/package" Target="../embeddings/_____Microsoft_Excel4.xlsx"/><Relationship Id="rId1" Type="http://schemas.openxmlformats.org/officeDocument/2006/relationships/themeOverride" Target="../theme/themeOverride4.xml"/><Relationship Id="rId4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>
                <a:solidFill>
                  <a:srgbClr val="002060"/>
                </a:solidFill>
              </a:rPr>
              <a:t>Пьете</a:t>
            </a:r>
            <a:r>
              <a:rPr lang="ru-RU" sz="1600" b="1" baseline="0" dirty="0">
                <a:solidFill>
                  <a:srgbClr val="002060"/>
                </a:solidFill>
              </a:rPr>
              <a:t> ли вы газированные напитки?</a:t>
            </a:r>
            <a:endParaRPr lang="ru-RU" sz="1600" b="1" dirty="0">
              <a:solidFill>
                <a:srgbClr val="002060"/>
              </a:solidFill>
            </a:endParaRPr>
          </a:p>
        </c:rich>
      </c:tx>
      <c:layout>
        <c:manualLayout>
          <c:xMode val="edge"/>
          <c:yMode val="edge"/>
          <c:x val="9.8783446516812007E-2"/>
          <c:y val="2.1378096036467328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4838041667481429E-2"/>
          <c:y val="0.30373855766867652"/>
          <c:w val="0.74858792899272819"/>
          <c:h val="0.58731142667649727"/>
        </c:manualLayout>
      </c:layout>
      <c:pie3DChart>
        <c:varyColors val="1"/>
        <c:ser>
          <c:idx val="0"/>
          <c:order val="0"/>
          <c:tx>
            <c:strRef>
              <c:f>Лист1!$A$4:$A$5</c:f>
              <c:strCache>
                <c:ptCount val="2"/>
                <c:pt idx="0">
                  <c:v>Не пьют</c:v>
                </c:pt>
                <c:pt idx="1">
                  <c:v>Пьют</c:v>
                </c:pt>
              </c:strCache>
            </c:strRef>
          </c:tx>
          <c:explosion val="3"/>
          <c:dPt>
            <c:idx val="0"/>
            <c:bubble3D val="0"/>
            <c:spPr>
              <a:solidFill>
                <a:srgbClr val="33CCFF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explosion val="0"/>
            <c:spPr>
              <a:solidFill>
                <a:srgbClr val="FF7C8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0.13892999762011843"/>
                  <c:y val="0.12148145155588773"/>
                </c:manualLayout>
              </c:layout>
              <c:tx>
                <c:rich>
                  <a:bodyPr/>
                  <a:lstStyle/>
                  <a:p>
                    <a:fld id="{47E76E48-986C-4188-B04B-98881B985A86}" type="CELLRANGE">
                      <a:rPr lang="ru-RU"/>
                      <a:pPr/>
                      <a:t>[ДИАПАЗОН ЯЧЕЕК]</a:t>
                    </a:fld>
                    <a:endParaRPr lang="ru-RU" baseline="0"/>
                  </a:p>
                  <a:p>
                    <a:fld id="{AAD59C79-A872-488B-8C45-177A8D667C14}" type="VALUE">
                      <a:rPr lang="ru-RU" baseline="0"/>
                      <a:pPr/>
                      <a:t>[ЗНАЧЕНИЕ]</a:t>
                    </a:fld>
                    <a:endParaRPr lang="ru-RU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5F0535FA-3B28-4ACB-92D7-432F8A7F92EB}" type="CELLRANGE">
                      <a:rPr lang="ru-RU"/>
                      <a:pPr/>
                      <a:t>[ДИАПАЗОН ЯЧЕЕК]</a:t>
                    </a:fld>
                    <a:endParaRPr lang="ru-RU" baseline="0"/>
                  </a:p>
                  <a:p>
                    <a:fld id="{4BCB1AED-B377-4034-9027-3792F7FE9E1A}" type="VALUE">
                      <a:rPr lang="ru-RU" baseline="0"/>
                      <a:pPr/>
                      <a:t>[ЗНАЧЕНИЕ]</a:t>
                    </a:fld>
                    <a:endParaRPr lang="ru-RU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eparator> 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howDataLabelsRange val="1"/>
              </c:ext>
            </c:extLst>
          </c:dLbls>
          <c:cat>
            <c:strRef>
              <c:f>Лист1!$A$4:$A$5</c:f>
              <c:strCache>
                <c:ptCount val="2"/>
                <c:pt idx="0">
                  <c:v>Не пьют</c:v>
                </c:pt>
                <c:pt idx="1">
                  <c:v>Пьют</c:v>
                </c:pt>
              </c:strCache>
            </c:strRef>
          </c:cat>
          <c:val>
            <c:numRef>
              <c:f>Лист1!$C$4:$C$5</c:f>
              <c:numCache>
                <c:formatCode>0%</c:formatCode>
                <c:ptCount val="2"/>
                <c:pt idx="0">
                  <c:v>0.14814814814814814</c:v>
                </c:pt>
                <c:pt idx="1">
                  <c:v>0.85185185185185186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Лист1!$A$4:$A$5</c15:f>
                <c15:dlblRangeCache>
                  <c:ptCount val="2"/>
                  <c:pt idx="0">
                    <c:v>Не пьют</c:v>
                  </c:pt>
                  <c:pt idx="1">
                    <c:v>Пьют</c:v>
                  </c:pt>
                </c15:dlblRangeCache>
              </c15:datalabelsRang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extLst>
          <c:ext xmlns:c15="http://schemas.microsoft.com/office/drawing/2012/chart" uri="{02D57815-91ED-43cb-92C2-25804820EDAC}">
            <c15:filteredPi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Лист1!$A$4:$A$5</c15:sqref>
                        </c15:formulaRef>
                      </c:ext>
                    </c:extLst>
                    <c:strCache>
                      <c:ptCount val="2"/>
                      <c:pt idx="0">
                        <c:v>Не пьют</c:v>
                      </c:pt>
                      <c:pt idx="1">
                        <c:v>Пьют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 w="25400">
                      <a:solidFill>
                        <a:schemeClr val="lt1"/>
                      </a:solidFill>
                    </a:ln>
                    <a:effectLst/>
                    <a:sp3d contourW="25400">
                      <a:contourClr>
                        <a:schemeClr val="lt1"/>
                      </a:contourClr>
                    </a:sp3d>
                  </c:spPr>
                </c:dPt>
                <c:cat>
                  <c:strRef>
                    <c:extLst>
                      <c:ext uri="{02D57815-91ED-43cb-92C2-25804820EDAC}">
                        <c15:formulaRef>
                          <c15:sqref>Лист1!$A$4:$A$5</c15:sqref>
                        </c15:formulaRef>
                      </c:ext>
                    </c:extLst>
                    <c:strCache>
                      <c:ptCount val="2"/>
                      <c:pt idx="0">
                        <c:v>Не пьют</c:v>
                      </c:pt>
                      <c:pt idx="1">
                        <c:v>Пьют</c:v>
                      </c:pt>
                    </c:strCache>
                  </c:strRef>
                </c:cat>
                <c:val>
                  <c:numLit>
                    <c:formatCode>General</c:formatCode>
                    <c:ptCount val="1"/>
                    <c:pt idx="0">
                      <c:v>1</c:v>
                    </c:pt>
                  </c:numLit>
                </c:val>
              </c15:ser>
            </c15:filteredPieSeries>
          </c:ext>
        </c:extLst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 sz="1600" b="1" baseline="0" dirty="0">
                <a:solidFill>
                  <a:srgbClr val="002060"/>
                </a:solidFill>
              </a:rPr>
              <a:t>Как часто вы пьете газированные напитки?</a:t>
            </a:r>
            <a:endParaRPr lang="ru-RU" sz="1600" b="1" dirty="0">
              <a:solidFill>
                <a:srgbClr val="002060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9130629785776613E-2"/>
          <c:y val="0.29964841269841269"/>
          <c:w val="0.80990280788860247"/>
          <c:h val="0.55219603174603171"/>
        </c:manualLayout>
      </c:layout>
      <c:pie3DChart>
        <c:varyColors val="1"/>
        <c:ser>
          <c:idx val="0"/>
          <c:order val="0"/>
          <c:tx>
            <c:strRef>
              <c:f>Лист1!$A$4:$A$6</c:f>
              <c:strCache>
                <c:ptCount val="3"/>
                <c:pt idx="0">
                  <c:v>Ежедневно</c:v>
                </c:pt>
                <c:pt idx="1">
                  <c:v>2-3 раза в неделю</c:v>
                </c:pt>
                <c:pt idx="2">
                  <c:v>Редко</c:v>
                </c:pt>
              </c:strCache>
            </c:strRef>
          </c:tx>
          <c:dPt>
            <c:idx val="0"/>
            <c:bubble3D val="0"/>
            <c:spPr>
              <a:solidFill>
                <a:srgbClr val="FF7C8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00B0F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7.3936132983377076E-2"/>
                  <c:y val="5.0258821813939925E-3"/>
                </c:manualLayout>
              </c:layout>
              <c:tx>
                <c:rich>
                  <a:bodyPr/>
                  <a:lstStyle/>
                  <a:p>
                    <a:fld id="{47E76E48-986C-4188-B04B-98881B985A86}" type="CELLRANGE">
                      <a:rPr lang="ru-RU"/>
                      <a:pPr/>
                      <a:t>[ДИАПАЗОН ЯЧЕЕК]</a:t>
                    </a:fld>
                    <a:endParaRPr lang="ru-RU" baseline="0"/>
                  </a:p>
                  <a:p>
                    <a:fld id="{AAD59C79-A872-488B-8C45-177A8D667C14}" type="VALUE">
                      <a:rPr lang="ru-RU" baseline="0"/>
                      <a:pPr/>
                      <a:t>[ЗНАЧЕНИЕ]</a:t>
                    </a:fld>
                    <a:endParaRPr lang="ru-RU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1"/>
              <c:layout>
                <c:manualLayout>
                  <c:x val="-4.4384747024417354E-3"/>
                  <c:y val="6.902718253968244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F0535FA-3B28-4ACB-92D7-432F8A7F92EB}" type="CELLRANGE">
                      <a:rPr lang="ru-RU"/>
                      <a:pPr>
                        <a:defRPr sz="1100" b="1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[ДИАПАЗОН ЯЧЕЕК]</a:t>
                    </a:fld>
                    <a:endParaRPr lang="ru-RU" baseline="0"/>
                  </a:p>
                  <a:p>
                    <a:pPr>
                      <a:defRPr sz="11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BCB1AED-B377-4034-9027-3792F7FE9E1A}" type="VALUE">
                      <a:rPr lang="ru-RU" baseline="0"/>
                      <a:pPr>
                        <a:defRPr sz="1100" b="1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[ЗНАЧЕНИЕ]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21277232255712061"/>
                      <c:h val="0.28202380952380945"/>
                    </c:manualLayout>
                  </c15:layout>
                  <c15:dlblFieldTable/>
                  <c15:showDataLabelsRange val="1"/>
                </c:ext>
              </c:extLst>
            </c:dLbl>
            <c:dLbl>
              <c:idx val="2"/>
              <c:layout>
                <c:manualLayout>
                  <c:x val="1.0708333333333334E-2"/>
                  <c:y val="-3.7101560221638963E-2"/>
                </c:manualLayout>
              </c:layout>
              <c:tx>
                <c:rich>
                  <a:bodyPr/>
                  <a:lstStyle/>
                  <a:p>
                    <a:fld id="{ADE084DA-EACF-4B2F-8F6E-2634927C08EE}" type="CELLRANGE">
                      <a:rPr lang="en-US" baseline="0"/>
                      <a:pPr/>
                      <a:t>[ДИАПАЗОН ЯЧЕЕК]</a:t>
                    </a:fld>
                    <a:r>
                      <a:rPr lang="en-US" baseline="0"/>
                      <a:t> </a:t>
                    </a:r>
                    <a:fld id="{8056A169-71E2-4A96-BF73-B81C43D865F2}" type="VALUE">
                      <a:rPr lang="en-US" baseline="0"/>
                      <a:pPr/>
                      <a:t>[ЗНАЧЕНИЕ]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eparator> 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howDataLabelsRange val="1"/>
              </c:ext>
            </c:extLst>
          </c:dLbls>
          <c:cat>
            <c:strRef>
              <c:f>Лист1!$A$4:$A$6</c:f>
              <c:strCache>
                <c:ptCount val="3"/>
                <c:pt idx="0">
                  <c:v>Ежедневно</c:v>
                </c:pt>
                <c:pt idx="1">
                  <c:v>2-3 раза в неделю</c:v>
                </c:pt>
                <c:pt idx="2">
                  <c:v>Редко</c:v>
                </c:pt>
              </c:strCache>
            </c:strRef>
          </c:cat>
          <c:val>
            <c:numRef>
              <c:f>Лист1!$C$4:$C$6</c:f>
              <c:numCache>
                <c:formatCode>0%</c:formatCode>
                <c:ptCount val="3"/>
                <c:pt idx="0">
                  <c:v>0.13043478260869565</c:v>
                </c:pt>
                <c:pt idx="1">
                  <c:v>0.39130434782608697</c:v>
                </c:pt>
                <c:pt idx="2">
                  <c:v>0.47826086956521741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Лист1!$A$4:$A$6</c15:f>
                <c15:dlblRangeCache>
                  <c:ptCount val="3"/>
                  <c:pt idx="0">
                    <c:v>Ежедневно</c:v>
                  </c:pt>
                  <c:pt idx="1">
                    <c:v>2-3 раза в неделю</c:v>
                  </c:pt>
                  <c:pt idx="2">
                    <c:v>Редко</c:v>
                  </c:pt>
                </c15:dlblRangeCache>
              </c15:datalabelsRang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 sz="1600" b="1" baseline="0" dirty="0">
                <a:solidFill>
                  <a:srgbClr val="002060"/>
                </a:solidFill>
              </a:rPr>
              <a:t>Какие газированные напитки вы любите?</a:t>
            </a:r>
            <a:endParaRPr lang="ru-RU" sz="1600" b="1" dirty="0">
              <a:solidFill>
                <a:srgbClr val="002060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8379629629629624E-2"/>
          <c:y val="0.34500555555555557"/>
          <c:w val="0.8367824074074075"/>
          <c:h val="0.56731507936507941"/>
        </c:manualLayout>
      </c:layout>
      <c:pie3DChart>
        <c:varyColors val="1"/>
        <c:ser>
          <c:idx val="0"/>
          <c:order val="0"/>
          <c:tx>
            <c:strRef>
              <c:f>Лист1!$A$4:$A$7</c:f>
              <c:strCache>
                <c:ptCount val="4"/>
                <c:pt idx="0">
                  <c:v>Кока-Кола</c:v>
                </c:pt>
                <c:pt idx="1">
                  <c:v>Лимонад</c:v>
                </c:pt>
                <c:pt idx="2">
                  <c:v>Фанта</c:v>
                </c:pt>
                <c:pt idx="3">
                  <c:v>Спрайт</c:v>
                </c:pt>
              </c:strCache>
            </c:strRef>
          </c:tx>
          <c:dPt>
            <c:idx val="0"/>
            <c:bubble3D val="0"/>
            <c:spPr>
              <a:solidFill>
                <a:srgbClr val="FF7C8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FFFF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4.6158355205599196E-2"/>
                  <c:y val="5.0258821813939925E-3"/>
                </c:manualLayout>
              </c:layout>
              <c:tx>
                <c:rich>
                  <a:bodyPr/>
                  <a:lstStyle/>
                  <a:p>
                    <a:fld id="{47E76E48-986C-4188-B04B-98881B985A86}" type="CELLRANGE">
                      <a:rPr lang="ru-RU"/>
                      <a:pPr/>
                      <a:t>[ДИАПАЗОН ЯЧЕЕК]</a:t>
                    </a:fld>
                    <a:endParaRPr lang="ru-RU" baseline="0"/>
                  </a:p>
                  <a:p>
                    <a:fld id="{AAD59C79-A872-488B-8C45-177A8D667C14}" type="VALUE">
                      <a:rPr lang="ru-RU" baseline="0"/>
                      <a:pPr/>
                      <a:t>[ЗНАЧЕНИЕ]</a:t>
                    </a:fld>
                    <a:endParaRPr lang="ru-RU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1"/>
              <c:layout>
                <c:manualLayout>
                  <c:x val="3.0555555555555555E-2"/>
                  <c:y val="0"/>
                </c:manualLayout>
              </c:layout>
              <c:tx>
                <c:rich>
                  <a:bodyPr/>
                  <a:lstStyle/>
                  <a:p>
                    <a:fld id="{5F0535FA-3B28-4ACB-92D7-432F8A7F92EB}" type="CELLRANGE">
                      <a:rPr lang="ru-RU"/>
                      <a:pPr/>
                      <a:t>[ДИАПАЗОН ЯЧЕЕК]</a:t>
                    </a:fld>
                    <a:endParaRPr lang="ru-RU" baseline="0"/>
                  </a:p>
                  <a:p>
                    <a:fld id="{4BCB1AED-B377-4034-9027-3792F7FE9E1A}" type="VALUE">
                      <a:rPr lang="ru-RU" baseline="0"/>
                      <a:pPr/>
                      <a:t>[ЗНАЧЕНИЕ]</a:t>
                    </a:fld>
                    <a:endParaRPr lang="ru-RU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7430555555555555"/>
                      <c:h val="0.2013888888888889"/>
                    </c:manualLayout>
                  </c15:layout>
                  <c15:dlblFieldTable/>
                  <c15:showDataLabelsRange val="1"/>
                </c:ext>
              </c:extLst>
            </c:dLbl>
            <c:dLbl>
              <c:idx val="2"/>
              <c:layout>
                <c:manualLayout>
                  <c:x val="-3.1804461942257283E-3"/>
                  <c:y val="2.7713254593175852E-2"/>
                </c:manualLayout>
              </c:layout>
              <c:tx>
                <c:rich>
                  <a:bodyPr/>
                  <a:lstStyle/>
                  <a:p>
                    <a:fld id="{3B3CB799-6043-411A-9E5D-0D9B76C71A12}" type="CELLRANGE">
                      <a:rPr lang="en-US" baseline="0"/>
                      <a:pPr/>
                      <a:t>[ДИАПАЗОН ЯЧЕЕК]</a:t>
                    </a:fld>
                    <a:r>
                      <a:rPr lang="en-US" baseline="0"/>
                      <a:t> </a:t>
                    </a:r>
                    <a:fld id="{7AECA041-7BE7-4F77-AD1E-B792EF72521C}" type="VALUE">
                      <a:rPr lang="en-US" baseline="0"/>
                      <a:pPr/>
                      <a:t>[ЗНАЧЕНИЕ]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3"/>
              <c:layout>
                <c:manualLayout>
                  <c:x val="3.9099628171478565E-2"/>
                  <c:y val="-2.5956547098279381E-2"/>
                </c:manualLayout>
              </c:layout>
              <c:tx>
                <c:rich>
                  <a:bodyPr/>
                  <a:lstStyle/>
                  <a:p>
                    <a:fld id="{E255D8E8-EDB6-4EFA-9048-95EF45D00E9D}" type="CELLRANGE">
                      <a:rPr lang="en-US" baseline="0"/>
                      <a:pPr/>
                      <a:t>[ДИАПАЗОН ЯЧЕЕК]</a:t>
                    </a:fld>
                    <a:r>
                      <a:rPr lang="en-US" baseline="0"/>
                      <a:t> </a:t>
                    </a:r>
                    <a:fld id="{D6718A88-E064-4EE9-A9A4-A6A8E103AA71}" type="VALUE">
                      <a:rPr lang="en-US" baseline="0"/>
                      <a:pPr/>
                      <a:t>[ЗНАЧЕНИЕ]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eparator> 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howDataLabelsRange val="1"/>
              </c:ext>
            </c:extLst>
          </c:dLbls>
          <c:cat>
            <c:strRef>
              <c:f>Лист1!$A$4:$A$7</c:f>
              <c:strCache>
                <c:ptCount val="4"/>
                <c:pt idx="0">
                  <c:v>Кока-Кола</c:v>
                </c:pt>
                <c:pt idx="1">
                  <c:v>Лимонад</c:v>
                </c:pt>
                <c:pt idx="2">
                  <c:v>Фанта</c:v>
                </c:pt>
                <c:pt idx="3">
                  <c:v>Спрайт</c:v>
                </c:pt>
              </c:strCache>
            </c:strRef>
          </c:cat>
          <c:val>
            <c:numRef>
              <c:f>Лист1!$C$4:$C$7</c:f>
              <c:numCache>
                <c:formatCode>0%</c:formatCode>
                <c:ptCount val="4"/>
                <c:pt idx="0">
                  <c:v>0.35</c:v>
                </c:pt>
                <c:pt idx="1">
                  <c:v>0.2</c:v>
                </c:pt>
                <c:pt idx="2">
                  <c:v>0.27500000000000002</c:v>
                </c:pt>
                <c:pt idx="3">
                  <c:v>0.17499999999999999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Лист1!$A$4:$A$7</c15:f>
                <c15:dlblRangeCache>
                  <c:ptCount val="4"/>
                  <c:pt idx="0">
                    <c:v>Кока-Кола</c:v>
                  </c:pt>
                  <c:pt idx="1">
                    <c:v>Лимонад</c:v>
                  </c:pt>
                  <c:pt idx="2">
                    <c:v>Фанта</c:v>
                  </c:pt>
                  <c:pt idx="3">
                    <c:v>Спрайт</c:v>
                  </c:pt>
                </c15:dlblRangeCache>
              </c15:datalabelsRang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 sz="1600" b="1" baseline="0" dirty="0">
                <a:solidFill>
                  <a:srgbClr val="002060"/>
                </a:solidFill>
              </a:rPr>
              <a:t>Как вы считаете, вредны ли газированные напитки?</a:t>
            </a:r>
            <a:endParaRPr lang="ru-RU" sz="1600" b="1" dirty="0">
              <a:solidFill>
                <a:srgbClr val="002060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1134259259259262E-2"/>
          <c:y val="0.29964841269841269"/>
          <c:w val="0.85442129629629637"/>
          <c:h val="0.58243412698412689"/>
        </c:manualLayout>
      </c:layout>
      <c:pie3DChart>
        <c:varyColors val="1"/>
        <c:ser>
          <c:idx val="0"/>
          <c:order val="0"/>
          <c:tx>
            <c:strRef>
              <c:f>Лист1!$A$4:$A$5</c:f>
              <c:strCache>
                <c:ptCount val="2"/>
                <c:pt idx="0">
                  <c:v>Да, вредны</c:v>
                </c:pt>
                <c:pt idx="1">
                  <c:v>Нет, не вредны</c:v>
                </c:pt>
              </c:strCache>
            </c:strRef>
          </c:tx>
          <c:dPt>
            <c:idx val="0"/>
            <c:bubble3D val="0"/>
            <c:spPr>
              <a:solidFill>
                <a:srgbClr val="FF7C8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92D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4.6158355205599196E-2"/>
                  <c:y val="5.0258821813939925E-3"/>
                </c:manualLayout>
              </c:layout>
              <c:tx>
                <c:rich>
                  <a:bodyPr/>
                  <a:lstStyle/>
                  <a:p>
                    <a:fld id="{47E76E48-986C-4188-B04B-98881B985A86}" type="CELLRANGE">
                      <a:rPr lang="ru-RU"/>
                      <a:pPr/>
                      <a:t>[ДИАПАЗОН ЯЧЕЕК]</a:t>
                    </a:fld>
                    <a:endParaRPr lang="ru-RU" baseline="0"/>
                  </a:p>
                  <a:p>
                    <a:fld id="{AAD59C79-A872-488B-8C45-177A8D667C14}" type="VALUE">
                      <a:rPr lang="ru-RU" baseline="0"/>
                      <a:pPr/>
                      <a:t>[ЗНАЧЕНИЕ]</a:t>
                    </a:fld>
                    <a:endParaRPr lang="ru-RU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1"/>
              <c:layout>
                <c:manualLayout>
                  <c:x val="-0.12075902777777778"/>
                  <c:y val="0.154709523809523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F0535FA-3B28-4ACB-92D7-432F8A7F92EB}" type="CELLRANGE">
                      <a:rPr lang="ru-RU"/>
                      <a:pPr>
                        <a:defRPr sz="1100" b="1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[ДИАПАЗОН ЯЧЕЕК]</a:t>
                    </a:fld>
                    <a:endParaRPr lang="ru-RU" baseline="0" dirty="0"/>
                  </a:p>
                  <a:p>
                    <a:pPr>
                      <a:defRPr sz="11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BCB1AED-B377-4034-9027-3792F7FE9E1A}" type="VALUE">
                      <a:rPr lang="ru-RU" baseline="0"/>
                      <a:pPr>
                        <a:defRPr sz="1100" b="1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[ЗНАЧЕНИЕ]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22722222222222221"/>
                      <c:h val="0.31226190476190474"/>
                    </c:manualLayout>
                  </c15:layout>
                  <c15:dlblFieldTable/>
                  <c15:showDataLabelsRange val="1"/>
                </c:ext>
              </c:extLst>
            </c:dLbl>
            <c:dLbl>
              <c:idx val="2"/>
              <c:layout>
                <c:manualLayout>
                  <c:x val="-3.1804461942257283E-3"/>
                  <c:y val="2.771325459317585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3.9099628171478565E-2"/>
                  <c:y val="-2.595654709827938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eparator> 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howDataLabelsRange val="1"/>
              </c:ext>
            </c:extLst>
          </c:dLbls>
          <c:cat>
            <c:strRef>
              <c:f>Лист1!$A$4:$A$5</c:f>
              <c:strCache>
                <c:ptCount val="2"/>
                <c:pt idx="0">
                  <c:v>Да, вредны</c:v>
                </c:pt>
                <c:pt idx="1">
                  <c:v>Нет, не вредны</c:v>
                </c:pt>
              </c:strCache>
            </c:strRef>
          </c:cat>
          <c:val>
            <c:numRef>
              <c:f>Лист1!$C$4:$C$5</c:f>
              <c:numCache>
                <c:formatCode>0%</c:formatCode>
                <c:ptCount val="2"/>
                <c:pt idx="0">
                  <c:v>0.81481481481481477</c:v>
                </c:pt>
                <c:pt idx="1">
                  <c:v>0.18518518518518517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Лист1!$A$4:$A$7</c15:f>
                <c15:dlblRangeCache>
                  <c:ptCount val="4"/>
                  <c:pt idx="0">
                    <c:v>Да, вредны</c:v>
                  </c:pt>
                  <c:pt idx="1">
                    <c:v>Нет, не вредны</c:v>
                  </c:pt>
                  <c:pt idx="2">
                    <c:v>Фанта</c:v>
                  </c:pt>
                  <c:pt idx="3">
                    <c:v>Спрайт</c:v>
                  </c:pt>
                </c15:dlblRangeCache>
              </c15:datalabelsRang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EDB489-6216-4969-89D9-5E261565673E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D4C18-F275-41A3-99CC-A391872CC21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465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D4C18-F275-41A3-99CC-A391872CC21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188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668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6966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018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9535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3727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8746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085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6331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738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2989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F81A3-608B-4169-8DA2-2AC87EC6885D}" type="datetimeFigureOut">
              <a:rPr lang="ru-RU" smtClean="0"/>
              <a:pPr/>
              <a:t>12.01.2019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0203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chart" Target="../charts/chart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-16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484784"/>
            <a:ext cx="6912768" cy="122413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solidFill>
                  <a:srgbClr val="860000"/>
                </a:solidFill>
                <a:latin typeface="+mn-lt"/>
                <a:ea typeface="+mn-ea"/>
                <a:cs typeface="+mn-cs"/>
              </a:rPr>
              <a:t>Проект</a:t>
            </a:r>
            <a:r>
              <a:rPr lang="en-US" sz="2800" b="1" dirty="0">
                <a:solidFill>
                  <a:srgbClr val="860000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800" b="1" dirty="0">
                <a:solidFill>
                  <a:srgbClr val="860000"/>
                </a:solidFill>
                <a:latin typeface="+mn-lt"/>
                <a:ea typeface="+mn-ea"/>
                <a:cs typeface="+mn-cs"/>
              </a:rPr>
            </a:br>
            <a:r>
              <a:rPr lang="ru-RU" sz="2800" b="1" dirty="0" smtClean="0">
                <a:solidFill>
                  <a:srgbClr val="860000"/>
                </a:solidFill>
                <a:latin typeface="+mn-lt"/>
                <a:ea typeface="+mn-ea"/>
                <a:cs typeface="+mn-cs"/>
              </a:rPr>
              <a:t>«Влияние </a:t>
            </a:r>
            <a:r>
              <a:rPr lang="ru-RU" sz="2800" b="1" dirty="0">
                <a:solidFill>
                  <a:srgbClr val="860000"/>
                </a:solidFill>
                <a:latin typeface="+mn-lt"/>
                <a:ea typeface="+mn-ea"/>
                <a:cs typeface="+mn-cs"/>
              </a:rPr>
              <a:t>газированных напитков на организм </a:t>
            </a:r>
            <a:r>
              <a:rPr lang="ru-RU" sz="2800" b="1" dirty="0" smtClean="0">
                <a:solidFill>
                  <a:srgbClr val="860000"/>
                </a:solidFill>
                <a:latin typeface="+mn-lt"/>
                <a:ea typeface="+mn-ea"/>
                <a:cs typeface="+mn-cs"/>
              </a:rPr>
              <a:t>человека»</a:t>
            </a:r>
            <a:endParaRPr lang="ru-RU" sz="2800" b="1" dirty="0">
              <a:solidFill>
                <a:srgbClr val="86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684584" y="5530662"/>
            <a:ext cx="9852641" cy="86409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</a:t>
            </a:r>
            <a:r>
              <a:rPr lang="ru-RU" sz="22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Выполнила: Дёмшина Анастасия, ученица 3 класса «Е»</a:t>
            </a:r>
          </a:p>
          <a:p>
            <a:r>
              <a:rPr lang="ru-RU" sz="22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Руководитель: Бабурина Светлана Анатольевна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Москва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ru-RU" sz="2200" b="1" dirty="0">
                <a:solidFill>
                  <a:srgbClr val="002060"/>
                </a:solidFill>
              </a:rPr>
              <a:t>2018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79636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2483768" y="77436"/>
            <a:ext cx="42484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</a:rPr>
              <a:t>Государственное бюджетное общеобразовательное учреждение города Москвы "Школа № 2065"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8569" y="2708920"/>
            <a:ext cx="6111595" cy="2821742"/>
          </a:xfrm>
          <a:prstGeom prst="rect">
            <a:avLst/>
          </a:prstGeom>
          <a:effectLst>
            <a:outerShdw blurRad="127000" dist="50800" dir="5400000" algn="ctr" rotWithShape="0">
              <a:schemeClr val="accent1">
                <a:lumMod val="40000"/>
                <a:lumOff val="60000"/>
              </a:schemeClr>
            </a:outerShdw>
            <a:softEdge rad="381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9612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24"/>
    </mc:Choice>
    <mc:Fallback xmlns="">
      <p:transition spd="slow" advTm="732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6858000" cy="57606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860000"/>
                </a:solidFill>
              </a:rPr>
              <a:t>Опыт №2</a:t>
            </a:r>
            <a:endParaRPr lang="ru-RU" sz="3600" b="1" dirty="0">
              <a:solidFill>
                <a:srgbClr val="86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84976" cy="60486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&amp;quot"/>
              </a:rPr>
              <a:t>   </a:t>
            </a:r>
            <a:r>
              <a:rPr lang="ru-RU" sz="2100" dirty="0">
                <a:solidFill>
                  <a:srgbClr val="002060"/>
                </a:solidFill>
                <a:latin typeface="&amp;quot"/>
              </a:rPr>
              <a:t>Определение красителей в газированных напитках. 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  <a:latin typeface="&amp;quot"/>
              </a:rPr>
              <a:t>  </a:t>
            </a:r>
            <a:endParaRPr lang="ru-RU" dirty="0">
              <a:solidFill>
                <a:srgbClr val="002060"/>
              </a:solidFill>
              <a:latin typeface="&amp;quot"/>
            </a:endParaRPr>
          </a:p>
          <a:p>
            <a:pPr algn="l"/>
            <a:endParaRPr lang="ru-RU" dirty="0" smtClean="0">
              <a:solidFill>
                <a:srgbClr val="002060"/>
              </a:solidFill>
              <a:latin typeface="&amp;quot"/>
            </a:endParaRPr>
          </a:p>
          <a:p>
            <a:pPr algn="l"/>
            <a:endParaRPr lang="ru-RU" dirty="0">
              <a:solidFill>
                <a:srgbClr val="002060"/>
              </a:solidFill>
              <a:latin typeface="&amp;quot"/>
            </a:endParaRPr>
          </a:p>
          <a:p>
            <a:pPr algn="l"/>
            <a:endParaRPr lang="ru-RU" dirty="0" smtClean="0">
              <a:solidFill>
                <a:srgbClr val="002060"/>
              </a:solidFill>
              <a:latin typeface="&amp;quot"/>
            </a:endParaRPr>
          </a:p>
          <a:p>
            <a:pPr algn="l"/>
            <a:endParaRPr lang="ru-RU" dirty="0">
              <a:solidFill>
                <a:srgbClr val="002060"/>
              </a:solidFill>
              <a:latin typeface="&amp;quot"/>
            </a:endParaRPr>
          </a:p>
          <a:p>
            <a:pPr algn="l"/>
            <a:endParaRPr lang="ru-RU" dirty="0" smtClean="0">
              <a:solidFill>
                <a:srgbClr val="002060"/>
              </a:solidFill>
              <a:latin typeface="&amp;quot"/>
            </a:endParaRPr>
          </a:p>
          <a:p>
            <a:pPr algn="l"/>
            <a:endParaRPr lang="ru-RU" dirty="0">
              <a:solidFill>
                <a:srgbClr val="002060"/>
              </a:solidFill>
              <a:latin typeface="&amp;quot"/>
            </a:endParaRPr>
          </a:p>
          <a:p>
            <a:pPr algn="l"/>
            <a:endParaRPr lang="ru-RU" dirty="0" smtClean="0">
              <a:solidFill>
                <a:srgbClr val="002060"/>
              </a:solidFill>
              <a:latin typeface="&amp;quot"/>
            </a:endParaRPr>
          </a:p>
          <a:p>
            <a:pPr algn="l"/>
            <a:endParaRPr lang="ru-RU" dirty="0">
              <a:solidFill>
                <a:srgbClr val="002060"/>
              </a:solidFill>
              <a:latin typeface="&amp;quot"/>
            </a:endParaRPr>
          </a:p>
          <a:p>
            <a:pPr algn="l"/>
            <a:endParaRPr lang="ru-RU" dirty="0" smtClean="0">
              <a:solidFill>
                <a:srgbClr val="002060"/>
              </a:solidFill>
              <a:latin typeface="&amp;quot"/>
            </a:endParaRPr>
          </a:p>
          <a:p>
            <a:pPr algn="l"/>
            <a:endParaRPr lang="ru-RU" dirty="0">
              <a:solidFill>
                <a:srgbClr val="002060"/>
              </a:solidFill>
              <a:latin typeface="&amp;quot"/>
            </a:endParaRPr>
          </a:p>
          <a:p>
            <a:pPr algn="l"/>
            <a:r>
              <a:rPr lang="ru-RU" b="1" dirty="0" smtClean="0">
                <a:solidFill>
                  <a:srgbClr val="860000"/>
                </a:solidFill>
                <a:latin typeface="&amp;quot"/>
              </a:rPr>
              <a:t>  </a:t>
            </a:r>
          </a:p>
          <a:p>
            <a:pPr algn="l"/>
            <a:endParaRPr lang="ru-RU" b="1" dirty="0">
              <a:solidFill>
                <a:srgbClr val="860000"/>
              </a:solidFill>
              <a:latin typeface="&amp;quot"/>
            </a:endParaRPr>
          </a:p>
          <a:p>
            <a:pPr algn="l">
              <a:lnSpc>
                <a:spcPct val="70000"/>
              </a:lnSpc>
            </a:pPr>
            <a:r>
              <a:rPr lang="ru-RU" sz="2100" b="1" dirty="0" smtClean="0">
                <a:solidFill>
                  <a:srgbClr val="860000"/>
                </a:solidFill>
                <a:latin typeface="&amp;quot"/>
              </a:rPr>
              <a:t>  Вывод</a:t>
            </a:r>
            <a:r>
              <a:rPr lang="ru-RU" sz="2100" dirty="0" smtClean="0">
                <a:solidFill>
                  <a:srgbClr val="860000"/>
                </a:solidFill>
                <a:latin typeface="&amp;quot"/>
              </a:rPr>
              <a:t>: </a:t>
            </a:r>
            <a:r>
              <a:rPr lang="ru-RU" sz="2100" dirty="0" smtClean="0">
                <a:solidFill>
                  <a:srgbClr val="002060"/>
                </a:solidFill>
                <a:latin typeface="&amp;quot"/>
              </a:rPr>
              <a:t>в </a:t>
            </a:r>
            <a:r>
              <a:rPr lang="ru-RU" sz="2100" dirty="0">
                <a:solidFill>
                  <a:srgbClr val="002060"/>
                </a:solidFill>
                <a:latin typeface="&amp;quot"/>
              </a:rPr>
              <a:t>газированных напитках содержаться красители, которые могут воздействовать на наши зубы.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3521" y="1832824"/>
            <a:ext cx="3936437" cy="2952328"/>
          </a:xfrm>
          <a:prstGeom prst="rect">
            <a:avLst/>
          </a:prstGeom>
          <a:effectLst>
            <a:glow rad="127000">
              <a:schemeClr val="accent1">
                <a:lumMod val="20000"/>
                <a:lumOff val="80000"/>
              </a:schemeClr>
            </a:glow>
            <a:softEdge rad="3175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5434" y="1772816"/>
            <a:ext cx="4168955" cy="3126716"/>
          </a:xfrm>
          <a:prstGeom prst="rect">
            <a:avLst/>
          </a:prstGeom>
          <a:effectLst>
            <a:glow rad="127000">
              <a:schemeClr val="accent1">
                <a:lumMod val="20000"/>
                <a:lumOff val="80000"/>
              </a:schemeClr>
            </a:glow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49050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80987" y="-1239582"/>
            <a:ext cx="7416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5400" b="1" spc="50" dirty="0">
              <a:ln w="11430"/>
              <a:gradFill>
                <a:gsLst>
                  <a:gs pos="25000">
                    <a:srgbClr val="8FE28A">
                      <a:satMod val="155000"/>
                    </a:srgbClr>
                  </a:gs>
                  <a:gs pos="100000">
                    <a:srgbClr val="8FE28A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/>
            <a:endParaRPr lang="ru-RU" sz="5400" b="1" spc="50" dirty="0">
              <a:ln w="11430"/>
              <a:gradFill>
                <a:gsLst>
                  <a:gs pos="25000">
                    <a:srgbClr val="8FE28A">
                      <a:satMod val="155000"/>
                    </a:srgbClr>
                  </a:gs>
                  <a:gs pos="100000">
                    <a:srgbClr val="8FE28A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0987" y="188640"/>
            <a:ext cx="6858000" cy="442736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860000"/>
                </a:solidFill>
              </a:rPr>
              <a:t>Опыт№3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764704"/>
            <a:ext cx="8856984" cy="590465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>
                <a:solidFill>
                  <a:srgbClr val="002060"/>
                </a:solidFill>
                <a:latin typeface="&amp;quot"/>
              </a:rPr>
              <a:t>   </a:t>
            </a:r>
            <a:r>
              <a:rPr lang="ru-RU" sz="2300" dirty="0">
                <a:solidFill>
                  <a:srgbClr val="002060"/>
                </a:solidFill>
                <a:latin typeface="&amp;quot"/>
              </a:rPr>
              <a:t>Действие газированных напитков на живые ткани. </a:t>
            </a:r>
          </a:p>
          <a:p>
            <a:pPr lvl="0" algn="l"/>
            <a:r>
              <a:rPr lang="ru-RU" sz="2300" dirty="0">
                <a:solidFill>
                  <a:srgbClr val="002060"/>
                </a:solidFill>
                <a:latin typeface="&amp;quot"/>
              </a:rPr>
              <a:t>  Для проведения эксперимента я разбила сырое яйцо и вылила его в ёмкость с газированной водой. Напиток стал быстро взаимодействовать с сырым яйцом. Через несколько минут я заметила сворачивание белка.</a:t>
            </a:r>
          </a:p>
          <a:p>
            <a:pPr lvl="0" algn="just"/>
            <a:endParaRPr lang="ru-RU" sz="1500" b="1" u="sng" dirty="0" smtClean="0">
              <a:solidFill>
                <a:srgbClr val="333333"/>
              </a:solidFill>
              <a:latin typeface="&amp;quot"/>
            </a:endParaRPr>
          </a:p>
          <a:p>
            <a:pPr lvl="0" algn="just"/>
            <a:endParaRPr lang="ru-RU" sz="1500" b="1" u="sng" dirty="0" smtClean="0">
              <a:solidFill>
                <a:srgbClr val="333333"/>
              </a:solidFill>
              <a:latin typeface="&amp;quot"/>
            </a:endParaRPr>
          </a:p>
          <a:p>
            <a:pPr lvl="0" algn="just"/>
            <a:endParaRPr lang="ru-RU" sz="1500" b="1" u="sng" dirty="0" smtClean="0">
              <a:solidFill>
                <a:srgbClr val="333333"/>
              </a:solidFill>
              <a:latin typeface="&amp;quot"/>
            </a:endParaRPr>
          </a:p>
          <a:p>
            <a:pPr lvl="0" algn="just"/>
            <a:endParaRPr lang="ru-RU" sz="1500" b="1" u="sng" dirty="0">
              <a:solidFill>
                <a:srgbClr val="333333"/>
              </a:solidFill>
              <a:latin typeface="&amp;quot"/>
            </a:endParaRPr>
          </a:p>
          <a:p>
            <a:pPr lvl="0" algn="just"/>
            <a:endParaRPr lang="ru-RU" sz="1500" b="1" u="sng" dirty="0" smtClean="0">
              <a:solidFill>
                <a:srgbClr val="333333"/>
              </a:solidFill>
              <a:latin typeface="&amp;quot"/>
            </a:endParaRPr>
          </a:p>
          <a:p>
            <a:pPr lvl="0" algn="just"/>
            <a:endParaRPr lang="ru-RU" sz="1500" b="1" u="sng" dirty="0">
              <a:solidFill>
                <a:srgbClr val="333333"/>
              </a:solidFill>
              <a:latin typeface="&amp;quot"/>
            </a:endParaRPr>
          </a:p>
          <a:p>
            <a:pPr lvl="0" algn="just"/>
            <a:endParaRPr lang="ru-RU" sz="1500" b="1" u="sng" dirty="0" smtClean="0">
              <a:solidFill>
                <a:srgbClr val="333333"/>
              </a:solidFill>
              <a:latin typeface="&amp;quot"/>
            </a:endParaRPr>
          </a:p>
          <a:p>
            <a:pPr lvl="0" algn="just"/>
            <a:endParaRPr lang="ru-RU" sz="1500" b="1" u="sng" dirty="0">
              <a:solidFill>
                <a:srgbClr val="333333"/>
              </a:solidFill>
              <a:latin typeface="&amp;quot"/>
            </a:endParaRPr>
          </a:p>
          <a:p>
            <a:pPr lvl="0" algn="just"/>
            <a:endParaRPr lang="ru-RU" sz="1500" b="1" u="sng" dirty="0" smtClean="0">
              <a:solidFill>
                <a:srgbClr val="333333"/>
              </a:solidFill>
              <a:latin typeface="&amp;quot"/>
            </a:endParaRPr>
          </a:p>
          <a:p>
            <a:pPr lvl="0" algn="just"/>
            <a:endParaRPr lang="ru-RU" sz="1500" b="1" u="sng" dirty="0">
              <a:solidFill>
                <a:srgbClr val="333333"/>
              </a:solidFill>
              <a:latin typeface="&amp;quot"/>
            </a:endParaRPr>
          </a:p>
          <a:p>
            <a:pPr lvl="0" algn="l"/>
            <a:r>
              <a:rPr lang="ru-RU" sz="1500" dirty="0" smtClean="0">
                <a:solidFill>
                  <a:srgbClr val="860000"/>
                </a:solidFill>
                <a:latin typeface="&amp;quot"/>
              </a:rPr>
              <a:t>  </a:t>
            </a:r>
          </a:p>
          <a:p>
            <a:pPr lvl="0" algn="l"/>
            <a:endParaRPr lang="ru-RU" dirty="0" smtClean="0">
              <a:solidFill>
                <a:srgbClr val="860000"/>
              </a:solidFill>
              <a:latin typeface="&amp;quot"/>
            </a:endParaRPr>
          </a:p>
          <a:p>
            <a:pPr lvl="0" algn="l"/>
            <a:endParaRPr lang="ru-RU" dirty="0" smtClean="0">
              <a:solidFill>
                <a:srgbClr val="860000"/>
              </a:solidFill>
              <a:latin typeface="&amp;quot"/>
            </a:endParaRPr>
          </a:p>
          <a:p>
            <a:pPr lvl="0" algn="l"/>
            <a:endParaRPr lang="ru-RU" dirty="0">
              <a:solidFill>
                <a:srgbClr val="860000"/>
              </a:solidFill>
              <a:latin typeface="&amp;quot"/>
            </a:endParaRPr>
          </a:p>
          <a:p>
            <a:pPr algn="l"/>
            <a:r>
              <a:rPr lang="ru-RU" b="1" dirty="0" smtClean="0">
                <a:solidFill>
                  <a:srgbClr val="860000"/>
                </a:solidFill>
                <a:latin typeface="&amp;quot"/>
              </a:rPr>
              <a:t>  </a:t>
            </a:r>
          </a:p>
          <a:p>
            <a:pPr algn="l"/>
            <a:r>
              <a:rPr lang="ru-RU" sz="2300" b="1" dirty="0" smtClean="0">
                <a:solidFill>
                  <a:srgbClr val="860000"/>
                </a:solidFill>
                <a:latin typeface="&amp;quot"/>
              </a:rPr>
              <a:t>Вывод</a:t>
            </a:r>
            <a:r>
              <a:rPr lang="ru-RU" sz="2300" b="1" dirty="0">
                <a:solidFill>
                  <a:srgbClr val="860000"/>
                </a:solidFill>
                <a:latin typeface="&amp;quot"/>
              </a:rPr>
              <a:t>: </a:t>
            </a:r>
            <a:r>
              <a:rPr lang="ru-RU" sz="2300" dirty="0">
                <a:solidFill>
                  <a:srgbClr val="002060"/>
                </a:solidFill>
                <a:latin typeface="&amp;quot"/>
              </a:rPr>
              <a:t>Эксперимент доказывает, что газированные напитки могут оказывать воздействие на живые ткани. Попадая в организм напиток может раздражать слизистые оболочки, в особой зоне риска люди, страдающие заболеваниями желудочно-кишечного тракта.</a:t>
            </a:r>
          </a:p>
          <a:p>
            <a:pPr lvl="0"/>
            <a:endParaRPr lang="ru-RU" sz="1500" dirty="0">
              <a:solidFill>
                <a:srgbClr val="002060"/>
              </a:solidFill>
              <a:latin typeface="&amp;quot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331" y="2258702"/>
            <a:ext cx="3566645" cy="2674984"/>
          </a:xfrm>
          <a:prstGeom prst="rect">
            <a:avLst/>
          </a:prstGeom>
          <a:effectLst>
            <a:glow rad="127000">
              <a:schemeClr val="accent5">
                <a:lumMod val="20000"/>
                <a:lumOff val="80000"/>
              </a:schemeClr>
            </a:glow>
            <a:softEdge rad="3175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12915" y="2191941"/>
            <a:ext cx="3502740" cy="2808506"/>
          </a:xfrm>
          <a:prstGeom prst="rect">
            <a:avLst/>
          </a:prstGeom>
          <a:effectLst>
            <a:glow rad="127000">
              <a:schemeClr val="accent5">
                <a:lumMod val="20000"/>
                <a:lumOff val="80000"/>
              </a:schemeClr>
            </a:glow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87145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283"/>
    </mc:Choice>
    <mc:Fallback xmlns="">
      <p:transition spd="slow" advTm="14283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80987" y="-1239582"/>
            <a:ext cx="7416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400" b="1" spc="50" dirty="0">
              <a:ln w="11430"/>
              <a:gradFill>
                <a:gsLst>
                  <a:gs pos="25000">
                    <a:srgbClr val="8FE28A">
                      <a:satMod val="155000"/>
                    </a:srgbClr>
                  </a:gs>
                  <a:gs pos="100000">
                    <a:srgbClr val="8FE28A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spc="50" dirty="0">
              <a:ln w="11430"/>
              <a:gradFill>
                <a:gsLst>
                  <a:gs pos="25000">
                    <a:srgbClr val="8FE28A">
                      <a:satMod val="155000"/>
                    </a:srgbClr>
                  </a:gs>
                  <a:gs pos="100000">
                    <a:srgbClr val="8FE28A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9811" y="27656"/>
            <a:ext cx="6858000" cy="64807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860000"/>
                </a:solidFill>
              </a:rPr>
              <a:t>Рекомендации</a:t>
            </a:r>
            <a:endParaRPr lang="ru-RU" sz="3600" b="1" dirty="0">
              <a:solidFill>
                <a:srgbClr val="86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836712"/>
            <a:ext cx="8698694" cy="5472607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solidFill>
                  <a:srgbClr val="002060"/>
                </a:solidFill>
                <a:latin typeface="&amp;quot"/>
              </a:rPr>
              <a:t>   В результате моих экспериментов было подтверждено, что газированные напитки могут оказывать влияние на наш организм. Для тех, кто не собирается отказываться от сладких газированных напитков, я подготовила ряд рекомендаций</a:t>
            </a:r>
            <a:r>
              <a:rPr lang="ru-RU" sz="2000" dirty="0" smtClean="0">
                <a:solidFill>
                  <a:srgbClr val="002060"/>
                </a:solidFill>
                <a:latin typeface="&amp;quot"/>
              </a:rPr>
              <a:t>:</a:t>
            </a:r>
            <a:endParaRPr lang="ru-RU" sz="2000" dirty="0">
              <a:solidFill>
                <a:srgbClr val="002060"/>
              </a:solidFill>
              <a:latin typeface="&amp;quot"/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860000"/>
                </a:solidFill>
                <a:latin typeface="&amp;quot"/>
              </a:rPr>
              <a:t> Внимательно </a:t>
            </a:r>
            <a:r>
              <a:rPr lang="ru-RU" sz="2000" b="1" dirty="0">
                <a:solidFill>
                  <a:srgbClr val="860000"/>
                </a:solidFill>
                <a:latin typeface="&amp;quot"/>
              </a:rPr>
              <a:t>читайте информацию о составе газированных </a:t>
            </a:r>
            <a:r>
              <a:rPr lang="ru-RU" sz="2000" b="1" dirty="0" smtClean="0">
                <a:solidFill>
                  <a:srgbClr val="860000"/>
                </a:solidFill>
                <a:latin typeface="&amp;quot"/>
              </a:rPr>
              <a:t> напитков</a:t>
            </a:r>
            <a:r>
              <a:rPr lang="ru-RU" sz="2000" b="1" dirty="0">
                <a:solidFill>
                  <a:srgbClr val="860000"/>
                </a:solidFill>
                <a:latin typeface="&amp;quot"/>
              </a:rPr>
              <a:t>.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rgbClr val="860000"/>
                </a:solidFill>
                <a:latin typeface="&amp;quot"/>
              </a:rPr>
              <a:t> Лучше выбирать напитки неярких цветов.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rgbClr val="860000"/>
                </a:solidFill>
                <a:latin typeface="&amp;quot"/>
              </a:rPr>
              <a:t> Пить напитки через соломинку, так как она уменьшает контакт  жидкости с эмалью зубов.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rgbClr val="860000"/>
                </a:solidFill>
                <a:latin typeface="&amp;quot"/>
              </a:rPr>
              <a:t> Не пейте газировку на голодный желудок. 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rgbClr val="860000"/>
                </a:solidFill>
                <a:latin typeface="&amp;quot"/>
              </a:rPr>
              <a:t> Покупайте газировку в стеклянной таре. </a:t>
            </a:r>
          </a:p>
          <a:p>
            <a:pPr algn="l"/>
            <a:endParaRPr lang="ru-RU" sz="2000" dirty="0">
              <a:solidFill>
                <a:srgbClr val="002060"/>
              </a:solidFill>
              <a:latin typeface="&amp;quo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3501008"/>
            <a:ext cx="2268228" cy="3187778"/>
          </a:xfrm>
          <a:prstGeom prst="rect">
            <a:avLst/>
          </a:prstGeom>
          <a:effectLst>
            <a:glow rad="127000">
              <a:schemeClr val="tx2">
                <a:lumMod val="20000"/>
                <a:lumOff val="80000"/>
              </a:schemeClr>
            </a:glow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34847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283"/>
    </mc:Choice>
    <mc:Fallback xmlns="">
      <p:transition spd="slow" advTm="14283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2060848"/>
            <a:ext cx="6552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115616" y="116633"/>
            <a:ext cx="6858000" cy="5760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860000"/>
                </a:solidFill>
              </a:rPr>
              <a:t>Вывод</a:t>
            </a:r>
            <a:endParaRPr lang="ru-RU" b="1" dirty="0">
              <a:solidFill>
                <a:srgbClr val="860000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6165304"/>
          </a:xfrm>
        </p:spPr>
        <p:txBody>
          <a:bodyPr>
            <a:normAutofit fontScale="62500" lnSpcReduction="20000"/>
          </a:bodyPr>
          <a:lstStyle/>
          <a:p>
            <a:pPr lvl="0" algn="l"/>
            <a:r>
              <a:rPr lang="ru-RU" sz="2900" b="1" dirty="0" smtClean="0">
                <a:solidFill>
                  <a:srgbClr val="002060"/>
                </a:solidFill>
                <a:latin typeface="Times New Roman, serif"/>
              </a:rPr>
              <a:t>   В результате </a:t>
            </a:r>
            <a:r>
              <a:rPr lang="ru-RU" sz="2900" b="1" dirty="0">
                <a:solidFill>
                  <a:srgbClr val="002060"/>
                </a:solidFill>
                <a:latin typeface="Times New Roman, serif"/>
              </a:rPr>
              <a:t>своей исследовательской работы </a:t>
            </a:r>
            <a:r>
              <a:rPr lang="ru-RU" sz="2900" b="1" dirty="0" smtClean="0">
                <a:solidFill>
                  <a:srgbClr val="002060"/>
                </a:solidFill>
                <a:latin typeface="Times New Roman, serif"/>
              </a:rPr>
              <a:t>я доказала, что</a:t>
            </a:r>
            <a:r>
              <a:rPr lang="ru-RU" sz="2900" b="1" dirty="0">
                <a:solidFill>
                  <a:srgbClr val="002060"/>
                </a:solidFill>
                <a:latin typeface="Roboto"/>
              </a:rPr>
              <a:t> </a:t>
            </a:r>
            <a:r>
              <a:rPr lang="ru-RU" sz="2900" b="1" dirty="0" smtClean="0">
                <a:solidFill>
                  <a:srgbClr val="002060"/>
                </a:solidFill>
                <a:latin typeface="Roboto"/>
              </a:rPr>
              <a:t>в состав </a:t>
            </a:r>
            <a:r>
              <a:rPr lang="ru-RU" sz="2900" b="1" dirty="0">
                <a:solidFill>
                  <a:srgbClr val="002060"/>
                </a:solidFill>
                <a:latin typeface="Roboto"/>
              </a:rPr>
              <a:t>сладкой газированной воды входят вредные для здоровья вещества. Газированные напитки не имеют никакой ценности в плане содержания витаминов и минералов. </a:t>
            </a:r>
            <a:r>
              <a:rPr lang="ru-RU" sz="2900" b="1" dirty="0" smtClean="0">
                <a:solidFill>
                  <a:srgbClr val="002060"/>
                </a:solidFill>
                <a:latin typeface="Roboto"/>
              </a:rPr>
              <a:t>Пока </a:t>
            </a:r>
            <a:r>
              <a:rPr lang="ru-RU" sz="2900" b="1" dirty="0">
                <a:solidFill>
                  <a:srgbClr val="002060"/>
                </a:solidFill>
                <a:latin typeface="Roboto"/>
              </a:rPr>
              <a:t>что ни одному </a:t>
            </a:r>
            <a:r>
              <a:rPr lang="ru-RU" sz="2900" b="1" dirty="0">
                <a:solidFill>
                  <a:srgbClr val="002060"/>
                </a:solidFill>
                <a:latin typeface="Helvetica Neue"/>
              </a:rPr>
              <a:t>производителю не удалось сделать газировку полезной или хотя бы полностью безопасной. Частое </a:t>
            </a:r>
            <a:r>
              <a:rPr lang="ru-RU" sz="2900" b="1" dirty="0" smtClean="0">
                <a:solidFill>
                  <a:srgbClr val="002060"/>
                </a:solidFill>
                <a:latin typeface="Roboto"/>
              </a:rPr>
              <a:t>её употребление </a:t>
            </a:r>
            <a:r>
              <a:rPr lang="ru-RU" sz="2900" b="1" dirty="0" smtClean="0">
                <a:solidFill>
                  <a:srgbClr val="002060"/>
                </a:solidFill>
                <a:latin typeface="Helvetica Neue"/>
              </a:rPr>
              <a:t>может </a:t>
            </a:r>
            <a:r>
              <a:rPr lang="ru-RU" sz="2900" b="1" dirty="0">
                <a:solidFill>
                  <a:srgbClr val="002060"/>
                </a:solidFill>
                <a:latin typeface="Helvetica Neue"/>
              </a:rPr>
              <a:t>отразиться на здоровье: аллергия, избыточный вес, гастрит, язвенная болезнь, колит, </a:t>
            </a:r>
            <a:r>
              <a:rPr lang="ru-RU" sz="2900" b="1" dirty="0" smtClean="0">
                <a:solidFill>
                  <a:srgbClr val="002060"/>
                </a:solidFill>
                <a:latin typeface="Helvetica Neue"/>
              </a:rPr>
              <a:t>кариес. В детском и подростковом возрасте лучше всего отказаться от употребления этого напитка.</a:t>
            </a:r>
          </a:p>
          <a:p>
            <a:pPr lvl="0" algn="l"/>
            <a:r>
              <a:rPr lang="ru-RU" sz="2900" b="1" dirty="0">
                <a:solidFill>
                  <a:srgbClr val="002060"/>
                </a:solidFill>
                <a:latin typeface="Helvetica Neue"/>
              </a:rPr>
              <a:t> </a:t>
            </a:r>
            <a:r>
              <a:rPr lang="ru-RU" sz="2900" b="1" dirty="0" smtClean="0">
                <a:solidFill>
                  <a:srgbClr val="002060"/>
                </a:solidFill>
                <a:latin typeface="Helvetica Neue"/>
              </a:rPr>
              <a:t>  Я </a:t>
            </a:r>
            <a:r>
              <a:rPr lang="ru-RU" sz="2900" b="1" dirty="0">
                <a:solidFill>
                  <a:srgbClr val="002060"/>
                </a:solidFill>
                <a:latin typeface="Helvetica Neue"/>
              </a:rPr>
              <a:t>рекомендую утолять жажду питьевой водой и напитками, </a:t>
            </a:r>
            <a:r>
              <a:rPr lang="ru-RU" sz="2900" b="1" dirty="0" smtClean="0">
                <a:solidFill>
                  <a:srgbClr val="002060"/>
                </a:solidFill>
                <a:latin typeface="Helvetica Neue"/>
              </a:rPr>
              <a:t>изготовленными из </a:t>
            </a:r>
            <a:r>
              <a:rPr lang="ru-RU" sz="2900" b="1" dirty="0">
                <a:solidFill>
                  <a:srgbClr val="002060"/>
                </a:solidFill>
                <a:latin typeface="Helvetica Neue"/>
              </a:rPr>
              <a:t>натуральных продуктов (чай, морс, компот, сок</a:t>
            </a:r>
            <a:r>
              <a:rPr lang="ru-RU" sz="2900" b="1" dirty="0" smtClean="0">
                <a:solidFill>
                  <a:srgbClr val="002060"/>
                </a:solidFill>
                <a:latin typeface="Helvetica Neue"/>
              </a:rPr>
              <a:t>).</a:t>
            </a:r>
          </a:p>
          <a:p>
            <a:endParaRPr lang="ru-RU" b="1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endParaRPr lang="ru-RU" b="1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endParaRPr lang="ru-RU" b="1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endParaRPr lang="ru-RU" b="1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endParaRPr lang="ru-RU" b="1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endParaRPr lang="ru-RU" b="1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endParaRPr lang="ru-RU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endParaRPr lang="ru-RU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endParaRPr lang="ru-RU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endParaRPr lang="ru-RU" b="1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endParaRPr lang="ru-RU" b="1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endParaRPr lang="ru-RU" b="1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endParaRPr lang="ru-RU" b="1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endParaRPr lang="ru-RU" sz="2100" b="1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endParaRPr lang="ru-RU" sz="2600" b="1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r>
              <a:rPr lang="ru-RU" sz="29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Питайтесь </a:t>
            </a:r>
            <a:r>
              <a:rPr lang="ru-RU" sz="2900" b="1" dirty="0">
                <a:solidFill>
                  <a:srgbClr val="002060"/>
                </a:solidFill>
                <a:latin typeface="Verdana" panose="020B0604030504040204" pitchFamily="34" charset="0"/>
              </a:rPr>
              <a:t>правильно и будьте здоровы</a:t>
            </a:r>
            <a:r>
              <a:rPr lang="ru-RU" sz="29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!</a:t>
            </a:r>
          </a:p>
          <a:p>
            <a:r>
              <a:rPr lang="ru-RU" sz="29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Спасибо за внимание!</a:t>
            </a:r>
            <a:endParaRPr lang="ru-RU" sz="2900" b="1" dirty="0">
              <a:solidFill>
                <a:srgbClr val="002060"/>
              </a:solidFill>
              <a:latin typeface="Helvetica Neue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2048" y="2926666"/>
            <a:ext cx="5408480" cy="279863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innerShdw blurRad="63500" dist="50800" dir="10800000">
              <a:prstClr val="black">
                <a:alpha val="50000"/>
              </a:prstClr>
            </a:innerShdw>
            <a:softEdge rad="1016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02" y="3127193"/>
            <a:ext cx="2581138" cy="2637212"/>
          </a:xfrm>
          <a:prstGeom prst="rect">
            <a:avLst/>
          </a:prstGeom>
          <a:effectLst>
            <a:glow rad="127000">
              <a:schemeClr val="accent1">
                <a:lumMod val="20000"/>
                <a:lumOff val="80000"/>
              </a:schemeClr>
            </a:glow>
            <a:softEdge rad="12700"/>
          </a:effectLst>
        </p:spPr>
      </p:pic>
      <p:sp>
        <p:nvSpPr>
          <p:cNvPr id="3" name="Стрелка вправо 2"/>
          <p:cNvSpPr/>
          <p:nvPr/>
        </p:nvSpPr>
        <p:spPr>
          <a:xfrm>
            <a:off x="3040840" y="4265780"/>
            <a:ext cx="667064" cy="360039"/>
          </a:xfrm>
          <a:prstGeom prst="rightArrow">
            <a:avLst/>
          </a:prstGeom>
          <a:solidFill>
            <a:srgbClr val="FF0000"/>
          </a:solidFill>
          <a:ln>
            <a:solidFill>
              <a:srgbClr val="8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47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609"/>
    </mc:Choice>
    <mc:Fallback xmlns="">
      <p:transition spd="slow" advTm="39609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80987" y="-1239582"/>
            <a:ext cx="7416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400" b="1" spc="50" dirty="0">
              <a:ln w="11430"/>
              <a:gradFill>
                <a:gsLst>
                  <a:gs pos="25000">
                    <a:srgbClr val="8FE28A">
                      <a:satMod val="155000"/>
                    </a:srgbClr>
                  </a:gs>
                  <a:gs pos="100000">
                    <a:srgbClr val="8FE28A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spc="50" dirty="0">
              <a:ln w="11430"/>
              <a:gradFill>
                <a:gsLst>
                  <a:gs pos="25000">
                    <a:srgbClr val="8FE28A">
                      <a:satMod val="155000"/>
                    </a:srgbClr>
                  </a:gs>
                  <a:gs pos="100000">
                    <a:srgbClr val="8FE28A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332657"/>
            <a:ext cx="6858000" cy="576063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860000"/>
                </a:solidFill>
                <a:latin typeface="&amp;quot"/>
              </a:rPr>
              <a:t>СПИСОК ЛИТЕРАТУРЫ</a:t>
            </a:r>
            <a:r>
              <a:rPr lang="ru-RU" sz="2400" dirty="0">
                <a:solidFill>
                  <a:srgbClr val="860000"/>
                </a:solidFill>
                <a:latin typeface="Open Sans"/>
              </a:rPr>
              <a:t> </a:t>
            </a:r>
            <a:endParaRPr lang="ru-RU" sz="2400" dirty="0">
              <a:solidFill>
                <a:srgbClr val="86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0987" y="1196752"/>
            <a:ext cx="7735429" cy="3528392"/>
          </a:xfrm>
        </p:spPr>
        <p:txBody>
          <a:bodyPr/>
          <a:lstStyle/>
          <a:p>
            <a:pPr marL="342900" indent="-342900" algn="l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ahoma" panose="020B0604030504040204" pitchFamily="34" charset="0"/>
              </a:rPr>
              <a:t>Интернет-ресурсы</a:t>
            </a:r>
            <a:r>
              <a:rPr lang="ru-RU" dirty="0">
                <a:solidFill>
                  <a:srgbClr val="002060"/>
                </a:solidFill>
                <a:latin typeface="Tahoma" panose="020B0604030504040204" pitchFamily="34" charset="0"/>
              </a:rPr>
              <a:t>: </a:t>
            </a:r>
            <a:r>
              <a:rPr lang="en-US" dirty="0">
                <a:solidFill>
                  <a:srgbClr val="002060"/>
                </a:solidFill>
                <a:latin typeface="Tahoma" panose="020B0604030504040204" pitchFamily="34" charset="0"/>
              </a:rPr>
              <a:t>https://ru.wikipedia.org/wiki/</a:t>
            </a:r>
            <a:r>
              <a:rPr lang="ru-RU" dirty="0">
                <a:solidFill>
                  <a:srgbClr val="002060"/>
                </a:solidFill>
                <a:latin typeface="Tahoma" panose="020B0604030504040204" pitchFamily="34" charset="0"/>
              </a:rPr>
              <a:t>Газированная_вода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ahoma" panose="020B0604030504040204" pitchFamily="34" charset="0"/>
              </a:rPr>
              <a:t>2.  Интернет-ресурсы</a:t>
            </a:r>
            <a:r>
              <a:rPr lang="ru-RU" dirty="0">
                <a:solidFill>
                  <a:srgbClr val="002060"/>
                </a:solidFill>
                <a:latin typeface="Tahoma" panose="020B0604030504040204" pitchFamily="34" charset="0"/>
              </a:rPr>
              <a:t>: </a:t>
            </a:r>
            <a:r>
              <a:rPr lang="en-US" dirty="0">
                <a:solidFill>
                  <a:srgbClr val="002060"/>
                </a:solidFill>
                <a:latin typeface="Tahoma" panose="020B0604030504040204" pitchFamily="34" charset="0"/>
              </a:rPr>
              <a:t>http</a:t>
            </a:r>
            <a:r>
              <a:rPr lang="en-US" dirty="0" smtClean="0">
                <a:solidFill>
                  <a:srgbClr val="002060"/>
                </a:solidFill>
                <a:latin typeface="Tahoma" panose="020B0604030504040204" pitchFamily="34" charset="0"/>
              </a:rPr>
              <a:t>://atdrinks.ru/sladkie-gazirovannye-napitki-vred-ili-polza</a:t>
            </a:r>
            <a:endParaRPr lang="ru-RU" dirty="0" smtClean="0">
              <a:solidFill>
                <a:srgbClr val="002060"/>
              </a:solidFill>
              <a:latin typeface="Tahoma" panose="020B0604030504040204" pitchFamily="34" charset="0"/>
            </a:endParaRP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ahoma" panose="020B0604030504040204" pitchFamily="34" charset="0"/>
              </a:rPr>
              <a:t>3</a:t>
            </a:r>
            <a:r>
              <a:rPr lang="ru-RU" dirty="0">
                <a:solidFill>
                  <a:srgbClr val="002060"/>
                </a:solidFill>
                <a:latin typeface="Tahoma" panose="020B0604030504040204" pitchFamily="34" charset="0"/>
              </a:rPr>
              <a:t>. Интернет-ресурсы: </a:t>
            </a:r>
            <a:r>
              <a:rPr lang="en-US" dirty="0">
                <a:solidFill>
                  <a:srgbClr val="002060"/>
                </a:solidFill>
                <a:latin typeface="Tahoma" panose="020B0604030504040204" pitchFamily="34" charset="0"/>
              </a:rPr>
              <a:t>http://</a:t>
            </a:r>
            <a:r>
              <a:rPr lang="en-US" dirty="0" smtClean="0">
                <a:solidFill>
                  <a:srgbClr val="002060"/>
                </a:solidFill>
                <a:latin typeface="Tahoma" panose="020B0604030504040204" pitchFamily="34" charset="0"/>
              </a:rPr>
              <a:t>www.inmoment.ru/gas-cut-water</a:t>
            </a:r>
            <a:r>
              <a:rPr lang="en-US" dirty="0">
                <a:solidFill>
                  <a:srgbClr val="002060"/>
                </a:solidFill>
                <a:latin typeface="Tahoma" panose="020B0604030504040204" pitchFamily="34" charset="0"/>
              </a:rPr>
              <a:t/>
            </a:r>
            <a:br>
              <a:rPr lang="en-US" dirty="0">
                <a:solidFill>
                  <a:srgbClr val="002060"/>
                </a:solidFill>
                <a:latin typeface="Tahoma" panose="020B0604030504040204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Tahoma" panose="020B0604030504040204" pitchFamily="34" charset="0"/>
              </a:rPr>
              <a:t>4</a:t>
            </a:r>
            <a:r>
              <a:rPr lang="ru-RU" dirty="0">
                <a:solidFill>
                  <a:srgbClr val="002060"/>
                </a:solidFill>
                <a:latin typeface="Tahoma" panose="020B0604030504040204" pitchFamily="34" charset="0"/>
              </a:rPr>
              <a:t>. Интернет-ресурсы: </a:t>
            </a:r>
            <a:r>
              <a:rPr lang="en-US" dirty="0">
                <a:solidFill>
                  <a:srgbClr val="002060"/>
                </a:solidFill>
                <a:latin typeface="Tahoma" panose="020B0604030504040204" pitchFamily="34" charset="0"/>
              </a:rPr>
              <a:t>http:// </a:t>
            </a:r>
            <a:r>
              <a:rPr lang="en-US" dirty="0" smtClean="0">
                <a:solidFill>
                  <a:srgbClr val="002060"/>
                </a:solidFill>
                <a:latin typeface="Tahoma" panose="020B0604030504040204" pitchFamily="34" charset="0"/>
              </a:rPr>
              <a:t>first-doctor.ru/sostav-gazirovki</a:t>
            </a:r>
            <a:endParaRPr lang="en-US" dirty="0">
              <a:solidFill>
                <a:srgbClr val="002060"/>
              </a:solidFill>
              <a:latin typeface="Tahoma" panose="020B0604030504040204" pitchFamily="34" charset="0"/>
            </a:endParaRP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ahoma" panose="020B0604030504040204" pitchFamily="34" charset="0"/>
              </a:rPr>
              <a:t>5. Интернет-ресурсы: </a:t>
            </a:r>
            <a:r>
              <a:rPr lang="en-US" dirty="0" smtClean="0">
                <a:solidFill>
                  <a:srgbClr val="002060"/>
                </a:solidFill>
                <a:latin typeface="Tahoma" panose="020B0604030504040204" pitchFamily="34" charset="0"/>
              </a:rPr>
              <a:t>http</a:t>
            </a:r>
            <a:r>
              <a:rPr lang="en-US" dirty="0">
                <a:solidFill>
                  <a:srgbClr val="002060"/>
                </a:solidFill>
                <a:latin typeface="Tahoma" panose="020B0604030504040204" pitchFamily="34" charset="0"/>
              </a:rPr>
              <a:t>://89.rospotrebnadzor.ru/press/public/73358</a:t>
            </a:r>
          </a:p>
          <a:p>
            <a:pPr algn="l"/>
            <a:r>
              <a:rPr lang="ru-RU" dirty="0">
                <a:solidFill>
                  <a:srgbClr val="002060"/>
                </a:solidFill>
                <a:latin typeface="Tahoma" panose="020B0604030504040204" pitchFamily="34" charset="0"/>
              </a:rPr>
              <a:t>6. Интернет-ресурсы: </a:t>
            </a:r>
            <a:r>
              <a:rPr lang="en-US" dirty="0">
                <a:solidFill>
                  <a:srgbClr val="002060"/>
                </a:solidFill>
                <a:latin typeface="Tahoma" panose="020B0604030504040204" pitchFamily="34" charset="0"/>
              </a:rPr>
              <a:t>https://</a:t>
            </a:r>
            <a:r>
              <a:rPr lang="en-US" dirty="0" smtClean="0">
                <a:solidFill>
                  <a:srgbClr val="002060"/>
                </a:solidFill>
                <a:latin typeface="Tahoma" panose="020B0604030504040204" pitchFamily="34" charset="0"/>
              </a:rPr>
              <a:t>inform35.ru/rekomendacii-po-upotrebleniju-gazirovannyh-napitkov</a:t>
            </a:r>
            <a:endParaRPr lang="ru-RU" dirty="0">
              <a:solidFill>
                <a:srgbClr val="002060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99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283"/>
    </mc:Choice>
    <mc:Fallback xmlns="">
      <p:transition spd="slow" advTm="1428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08520" y="188640"/>
            <a:ext cx="9224922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rgbClr val="C00000"/>
                </a:solidFill>
              </a:rPr>
              <a:t>             </a:t>
            </a:r>
            <a:r>
              <a:rPr lang="ru-RU" sz="2000" b="1" dirty="0" smtClean="0">
                <a:solidFill>
                  <a:srgbClr val="C00000"/>
                </a:solidFill>
              </a:rPr>
              <a:t>  </a:t>
            </a:r>
            <a:r>
              <a:rPr lang="ru-RU" sz="2000" b="1" dirty="0" smtClean="0">
                <a:solidFill>
                  <a:srgbClr val="860000"/>
                </a:solidFill>
              </a:rPr>
              <a:t>Цель </a:t>
            </a:r>
            <a:r>
              <a:rPr lang="ru-RU" sz="2000" b="1" dirty="0">
                <a:solidFill>
                  <a:srgbClr val="860000"/>
                </a:solidFill>
              </a:rPr>
              <a:t>работы: </a:t>
            </a:r>
            <a:endParaRPr lang="ru-RU" sz="2000" b="1" dirty="0" smtClean="0">
              <a:solidFill>
                <a:srgbClr val="860000"/>
              </a:solidFill>
            </a:endParaRPr>
          </a:p>
          <a:p>
            <a:pPr marL="990600" indent="-285750" algn="just">
              <a:buFont typeface="Wingdings" panose="05000000000000000000" pitchFamily="2" charset="2"/>
              <a:buChar char="Ø"/>
              <a:tabLst>
                <a:tab pos="719138" algn="l"/>
              </a:tabLst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изучить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состав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газированных напитков и их возможное влияние на здоровье человека.</a:t>
            </a:r>
          </a:p>
          <a:p>
            <a:pPr marL="179388"/>
            <a:r>
              <a:rPr lang="ru-RU" b="1" dirty="0" smtClean="0">
                <a:solidFill>
                  <a:srgbClr val="860000"/>
                </a:solidFill>
              </a:rPr>
              <a:t>              </a:t>
            </a:r>
            <a:r>
              <a:rPr lang="ru-RU" sz="2000" b="1" dirty="0">
                <a:solidFill>
                  <a:srgbClr val="860000"/>
                </a:solidFill>
              </a:rPr>
              <a:t>Задачи:</a:t>
            </a:r>
          </a:p>
          <a:p>
            <a:pPr marL="90805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изучить информацию о составе </a:t>
            </a:r>
            <a:r>
              <a:rPr lang="ru-RU" sz="2000" b="1" dirty="0" smtClean="0">
                <a:solidFill>
                  <a:srgbClr val="002060"/>
                </a:solidFill>
              </a:rPr>
              <a:t>газированных напитков</a:t>
            </a:r>
            <a:r>
              <a:rPr lang="ru-RU" sz="2000" b="1" dirty="0">
                <a:solidFill>
                  <a:srgbClr val="002060"/>
                </a:solidFill>
              </a:rPr>
              <a:t>;</a:t>
            </a:r>
            <a:endParaRPr lang="en-US" sz="2000" b="1" dirty="0">
              <a:solidFill>
                <a:srgbClr val="002060"/>
              </a:solidFill>
            </a:endParaRPr>
          </a:p>
          <a:p>
            <a:pPr marL="90805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провести анкетирование среди учащихся;</a:t>
            </a:r>
          </a:p>
          <a:p>
            <a:pPr marL="9080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</a:rPr>
              <a:t> опытным путем установить наличие вредных веществ в </a:t>
            </a:r>
          </a:p>
          <a:p>
            <a:pPr marL="622300"/>
            <a:r>
              <a:rPr lang="ru-RU" sz="2000" b="1" dirty="0">
                <a:solidFill>
                  <a:srgbClr val="002060"/>
                </a:solidFill>
              </a:rPr>
              <a:t>     составе газированной воды;</a:t>
            </a:r>
          </a:p>
          <a:p>
            <a:pPr marL="9080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</a:rPr>
              <a:t> сделать выводы.</a:t>
            </a:r>
          </a:p>
          <a:p>
            <a:pPr marL="622300"/>
            <a:r>
              <a:rPr lang="ru-RU" b="1" dirty="0">
                <a:solidFill>
                  <a:schemeClr val="accent1"/>
                </a:solidFill>
              </a:rPr>
              <a:t>      </a:t>
            </a:r>
            <a:r>
              <a:rPr lang="ru-RU" sz="2000" b="1" dirty="0">
                <a:solidFill>
                  <a:srgbClr val="860000"/>
                </a:solidFill>
              </a:rPr>
              <a:t>Гипотеза: </a:t>
            </a:r>
          </a:p>
          <a:p>
            <a:pPr marL="9080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</a:rPr>
              <a:t>частое употребление сладких газированных напитков наносит </a:t>
            </a:r>
            <a:r>
              <a:rPr lang="ru-RU" sz="2000" b="1" dirty="0" smtClean="0">
                <a:solidFill>
                  <a:srgbClr val="002060"/>
                </a:solidFill>
              </a:rPr>
              <a:t>вред </a:t>
            </a:r>
            <a:r>
              <a:rPr lang="ru-RU" sz="2000" b="1" dirty="0">
                <a:solidFill>
                  <a:srgbClr val="002060"/>
                </a:solidFill>
              </a:rPr>
              <a:t>здоровью человека.</a:t>
            </a:r>
          </a:p>
          <a:p>
            <a:pPr marL="622300"/>
            <a:r>
              <a:rPr lang="ru-RU" sz="2000" b="1" dirty="0">
                <a:solidFill>
                  <a:srgbClr val="FF0000"/>
                </a:solidFill>
              </a:rPr>
              <a:t>     </a:t>
            </a:r>
            <a:r>
              <a:rPr lang="ru-RU" sz="2000" b="1" dirty="0">
                <a:solidFill>
                  <a:srgbClr val="860000"/>
                </a:solidFill>
              </a:rPr>
              <a:t>Объект исследования: </a:t>
            </a:r>
          </a:p>
          <a:p>
            <a:pPr marL="928688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</a:rPr>
              <a:t>  </a:t>
            </a:r>
            <a:r>
              <a:rPr lang="ru-RU" sz="2000" b="1" dirty="0">
                <a:solidFill>
                  <a:srgbClr val="002060"/>
                </a:solidFill>
              </a:rPr>
              <a:t>газированные напитки.</a:t>
            </a:r>
          </a:p>
          <a:p>
            <a:pPr marL="642938"/>
            <a:r>
              <a:rPr lang="ru-RU" sz="2000" b="1" dirty="0">
                <a:solidFill>
                  <a:srgbClr val="FF0000"/>
                </a:solidFill>
              </a:rPr>
              <a:t>     </a:t>
            </a:r>
            <a:r>
              <a:rPr lang="ru-RU" sz="2000" b="1" dirty="0">
                <a:solidFill>
                  <a:srgbClr val="860000"/>
                </a:solidFill>
              </a:rPr>
              <a:t>Методы исследования:</a:t>
            </a:r>
          </a:p>
          <a:p>
            <a:pPr marL="908050" indent="-28575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</a:rPr>
              <a:t> поиск информации </a:t>
            </a:r>
            <a:r>
              <a:rPr lang="ru-RU" sz="2000" b="1" dirty="0">
                <a:solidFill>
                  <a:srgbClr val="002060"/>
                </a:solidFill>
              </a:rPr>
              <a:t>о составе газированных напитков;</a:t>
            </a:r>
          </a:p>
          <a:p>
            <a:pPr marL="9080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</a:rPr>
              <a:t>  анкетирование одноклассников;</a:t>
            </a:r>
          </a:p>
          <a:p>
            <a:pPr marL="9080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</a:rPr>
              <a:t>  </a:t>
            </a:r>
            <a:r>
              <a:rPr lang="ru-RU" sz="2000" b="1" dirty="0" smtClean="0">
                <a:solidFill>
                  <a:srgbClr val="002060"/>
                </a:solidFill>
              </a:rPr>
              <a:t>проведение эксперимента.</a:t>
            </a:r>
            <a:endParaRPr lang="ru-RU" sz="2000" b="1" dirty="0">
              <a:solidFill>
                <a:srgbClr val="002060"/>
              </a:solidFill>
            </a:endParaRPr>
          </a:p>
          <a:p>
            <a:endParaRPr lang="ru-RU" sz="2400" dirty="0"/>
          </a:p>
          <a:p>
            <a:r>
              <a:rPr lang="ru-RU" sz="2400" dirty="0"/>
              <a:t>  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0312" y="4509120"/>
            <a:ext cx="1635757" cy="2125421"/>
          </a:xfrm>
          <a:prstGeom prst="rect">
            <a:avLst/>
          </a:prstGeom>
          <a:effectLst>
            <a:glow rad="127000">
              <a:schemeClr val="accent1">
                <a:lumMod val="20000"/>
                <a:lumOff val="80000"/>
              </a:schemeClr>
            </a:glow>
            <a:softEdge rad="254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3131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660"/>
    </mc:Choice>
    <mc:Fallback xmlns="">
      <p:transition spd="slow" advTm="2166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88640"/>
            <a:ext cx="756084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860000"/>
                </a:solidFill>
              </a:rPr>
              <a:t>                  </a:t>
            </a:r>
            <a:r>
              <a:rPr lang="ru-RU" sz="3600" b="1" i="1" dirty="0" smtClean="0">
                <a:solidFill>
                  <a:srgbClr val="860000"/>
                </a:solidFill>
              </a:rPr>
              <a:t>Введение</a:t>
            </a:r>
            <a:endParaRPr lang="ru-RU" sz="3600" b="1" i="1" dirty="0">
              <a:solidFill>
                <a:srgbClr val="002060"/>
              </a:solidFill>
            </a:endParaRPr>
          </a:p>
          <a:p>
            <a:pPr fontAlgn="base"/>
            <a:r>
              <a:rPr lang="ru-RU" sz="2000" b="1" i="1" dirty="0" smtClean="0">
                <a:solidFill>
                  <a:srgbClr val="002060"/>
                </a:solidFill>
              </a:rPr>
              <a:t> </a:t>
            </a:r>
          </a:p>
          <a:p>
            <a:pPr algn="ctr" fontAlgn="base"/>
            <a:r>
              <a:rPr lang="ru-RU" sz="2200" b="1" i="1" dirty="0" smtClean="0">
                <a:solidFill>
                  <a:srgbClr val="002060"/>
                </a:solidFill>
              </a:rPr>
              <a:t>Данная </a:t>
            </a:r>
            <a:r>
              <a:rPr lang="ru-RU" sz="2200" b="1" i="1" dirty="0">
                <a:solidFill>
                  <a:srgbClr val="002060"/>
                </a:solidFill>
              </a:rPr>
              <a:t>тема исследования актуальна, так как проект направлен на сохранение и укрепление здоровья </a:t>
            </a:r>
            <a:r>
              <a:rPr lang="ru-RU" sz="2200" b="1" i="1" dirty="0" smtClean="0">
                <a:solidFill>
                  <a:srgbClr val="002060"/>
                </a:solidFill>
              </a:rPr>
              <a:t>детей. </a:t>
            </a:r>
            <a:endParaRPr lang="ru-RU" sz="2200" b="1" i="1" dirty="0">
              <a:solidFill>
                <a:srgbClr val="002060"/>
              </a:solidFill>
            </a:endParaRPr>
          </a:p>
          <a:p>
            <a:pPr algn="ctr"/>
            <a:endParaRPr lang="ru-RU" sz="2400" b="1" i="1" dirty="0" smtClean="0">
              <a:solidFill>
                <a:srgbClr val="002060"/>
              </a:solidFill>
            </a:endParaRPr>
          </a:p>
          <a:p>
            <a:endParaRPr lang="ru-RU" sz="2400" b="1" i="1" dirty="0">
              <a:solidFill>
                <a:srgbClr val="002060"/>
              </a:solidFill>
            </a:endParaRP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endParaRPr lang="ru-RU" sz="2400" b="1" i="1" dirty="0">
              <a:solidFill>
                <a:srgbClr val="002060"/>
              </a:solidFill>
            </a:endParaRP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endParaRPr lang="ru-RU" sz="2400" b="1" i="1" dirty="0">
              <a:solidFill>
                <a:srgbClr val="002060"/>
              </a:solidFill>
            </a:endParaRPr>
          </a:p>
          <a:p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5" y="2276872"/>
            <a:ext cx="5115085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12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63"/>
    </mc:Choice>
    <mc:Fallback xmlns="">
      <p:transition spd="slow" advTm="1436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011489" cy="72008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2800" b="1" dirty="0" smtClean="0">
                <a:solidFill>
                  <a:srgbClr val="860000"/>
                </a:solidFill>
                <a:latin typeface="+mn-lt"/>
              </a:rPr>
              <a:t>История создания газированных напитков</a:t>
            </a:r>
            <a:endParaRPr lang="ru-RU" sz="2800" b="1" dirty="0">
              <a:solidFill>
                <a:srgbClr val="860000"/>
              </a:solidFill>
              <a:latin typeface="+mn-lt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7504" y="836712"/>
            <a:ext cx="6238173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Open Sans"/>
              </a:rPr>
              <a:t>  </a:t>
            </a:r>
            <a:r>
              <a:rPr lang="ru-RU" sz="2000" dirty="0" smtClean="0">
                <a:solidFill>
                  <a:srgbClr val="002060"/>
                </a:solidFill>
                <a:latin typeface="Open Sans"/>
              </a:rPr>
              <a:t>Газированная </a:t>
            </a:r>
            <a:r>
              <a:rPr lang="ru-RU" sz="2000" dirty="0">
                <a:solidFill>
                  <a:srgbClr val="002060"/>
                </a:solidFill>
                <a:latin typeface="Open Sans"/>
              </a:rPr>
              <a:t>вода – это вода, насыщенная углекислым </a:t>
            </a:r>
            <a:r>
              <a:rPr lang="ru-RU" sz="2000" dirty="0" smtClean="0">
                <a:solidFill>
                  <a:srgbClr val="002060"/>
                </a:solidFill>
                <a:latin typeface="Open Sans"/>
              </a:rPr>
              <a:t>газом.</a:t>
            </a:r>
            <a:r>
              <a:rPr lang="ru-RU" sz="2000" dirty="0">
                <a:solidFill>
                  <a:srgbClr val="002060"/>
                </a:solidFill>
                <a:latin typeface="&amp;quot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Open Sans"/>
              </a:rPr>
              <a:t>Изобретатель </a:t>
            </a:r>
            <a:r>
              <a:rPr lang="ru-RU" sz="2000" dirty="0">
                <a:solidFill>
                  <a:srgbClr val="002060"/>
                </a:solidFill>
                <a:latin typeface="Open Sans"/>
              </a:rPr>
              <a:t>газировки </a:t>
            </a:r>
            <a:r>
              <a:rPr lang="ru-RU" sz="2000" dirty="0" smtClean="0">
                <a:solidFill>
                  <a:srgbClr val="002060"/>
                </a:solidFill>
                <a:latin typeface="Open Sans"/>
              </a:rPr>
              <a:t>- известный </a:t>
            </a:r>
            <a:r>
              <a:rPr lang="ru-RU" sz="2000" dirty="0">
                <a:solidFill>
                  <a:srgbClr val="002060"/>
                </a:solidFill>
                <a:latin typeface="Open Sans"/>
              </a:rPr>
              <a:t>британский химик </a:t>
            </a:r>
            <a:r>
              <a:rPr lang="ru-RU" sz="2000" dirty="0" smtClean="0">
                <a:solidFill>
                  <a:srgbClr val="002060"/>
                </a:solidFill>
                <a:latin typeface="Open Sans"/>
              </a:rPr>
              <a:t>Джозеф Пристли.</a:t>
            </a:r>
            <a:r>
              <a:rPr lang="ru-RU" sz="2000" dirty="0">
                <a:solidFill>
                  <a:srgbClr val="002060"/>
                </a:solidFill>
                <a:latin typeface="Open Sans"/>
              </a:rPr>
              <a:t> Первая в истории «шипучая вода» была </a:t>
            </a:r>
            <a:r>
              <a:rPr lang="ru-RU" sz="2000" dirty="0" smtClean="0">
                <a:solidFill>
                  <a:srgbClr val="002060"/>
                </a:solidFill>
                <a:latin typeface="Open Sans"/>
              </a:rPr>
              <a:t>получена в 1767 году </a:t>
            </a:r>
            <a:r>
              <a:rPr lang="ru-RU" sz="2000" dirty="0">
                <a:solidFill>
                  <a:srgbClr val="002060"/>
                </a:solidFill>
                <a:latin typeface="Open Sans"/>
              </a:rPr>
              <a:t>Пристли после того, как он проводил серию экспериментов с </a:t>
            </a:r>
            <a:r>
              <a:rPr lang="ru-RU" sz="2000" dirty="0" smtClean="0">
                <a:solidFill>
                  <a:srgbClr val="002060"/>
                </a:solidFill>
                <a:latin typeface="Open Sans"/>
              </a:rPr>
              <a:t>газами, которые  выделяются </a:t>
            </a:r>
            <a:r>
              <a:rPr lang="ru-RU" sz="2000" dirty="0">
                <a:solidFill>
                  <a:srgbClr val="002060"/>
                </a:solidFill>
                <a:latin typeface="Open Sans"/>
              </a:rPr>
              <a:t>при брожении </a:t>
            </a:r>
            <a:r>
              <a:rPr lang="ru-RU" sz="2000" dirty="0" smtClean="0">
                <a:solidFill>
                  <a:srgbClr val="002060"/>
                </a:solidFill>
                <a:latin typeface="Open Sans"/>
              </a:rPr>
              <a:t>пива.</a:t>
            </a:r>
          </a:p>
          <a:p>
            <a:pPr marL="0" indent="0">
              <a:buNone/>
            </a:pPr>
            <a:r>
              <a:rPr lang="ru-RU" sz="3300" dirty="0">
                <a:solidFill>
                  <a:srgbClr val="002060"/>
                </a:solidFill>
                <a:latin typeface="Open Sans"/>
              </a:rPr>
              <a:t/>
            </a:r>
            <a:br>
              <a:rPr lang="ru-RU" sz="3300" dirty="0">
                <a:solidFill>
                  <a:srgbClr val="002060"/>
                </a:solidFill>
                <a:latin typeface="Open Sans"/>
              </a:rPr>
            </a:br>
            <a:r>
              <a:rPr lang="ru-RU" sz="3300" dirty="0">
                <a:solidFill>
                  <a:srgbClr val="002060"/>
                </a:solidFill>
                <a:latin typeface="Open Sans"/>
              </a:rPr>
              <a:t/>
            </a:r>
            <a:br>
              <a:rPr lang="ru-RU" sz="3300" dirty="0">
                <a:solidFill>
                  <a:srgbClr val="002060"/>
                </a:solidFill>
                <a:latin typeface="Open Sans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1052736"/>
            <a:ext cx="2768838" cy="2890473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721" y="4082608"/>
            <a:ext cx="3384377" cy="242014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339" y="2959531"/>
            <a:ext cx="2753940" cy="35432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1643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64"/>
    </mc:Choice>
    <mc:Fallback xmlns="">
      <p:transition spd="slow" advTm="17764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899592" y="188639"/>
            <a:ext cx="7039694" cy="432049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860000"/>
                </a:solidFill>
              </a:rPr>
              <a:t>             </a:t>
            </a:r>
            <a:r>
              <a:rPr lang="ru-RU" sz="3100" b="1" dirty="0" smtClean="0">
                <a:solidFill>
                  <a:srgbClr val="860000"/>
                </a:solidFill>
              </a:rPr>
              <a:t>Состав газированных напитков</a:t>
            </a:r>
            <a:endParaRPr lang="ru-RU" sz="3100" b="1" dirty="0">
              <a:solidFill>
                <a:srgbClr val="860000"/>
              </a:solidFill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323528" y="764703"/>
            <a:ext cx="8424936" cy="6127569"/>
          </a:xfrm>
        </p:spPr>
        <p:txBody>
          <a:bodyPr/>
          <a:lstStyle/>
          <a:p>
            <a:pPr marL="0" indent="0" fontAlgn="base">
              <a:buNone/>
            </a:pPr>
            <a:r>
              <a:rPr lang="en-US" sz="1800" dirty="0" smtClean="0">
                <a:solidFill>
                  <a:srgbClr val="FF0000"/>
                </a:solidFill>
                <a:latin typeface="Helvetica Neue"/>
              </a:rPr>
              <a:t>   </a:t>
            </a:r>
            <a:r>
              <a:rPr lang="ru-RU" sz="1800" dirty="0" smtClean="0">
                <a:solidFill>
                  <a:srgbClr val="002060"/>
                </a:solidFill>
                <a:latin typeface="Helvetica Neue"/>
              </a:rPr>
              <a:t>Основу </a:t>
            </a:r>
            <a:r>
              <a:rPr lang="ru-RU" sz="1800" dirty="0">
                <a:solidFill>
                  <a:srgbClr val="002060"/>
                </a:solidFill>
                <a:latin typeface="Helvetica Neue"/>
              </a:rPr>
              <a:t>любого </a:t>
            </a:r>
            <a:r>
              <a:rPr lang="ru-RU" sz="1800" dirty="0" smtClean="0">
                <a:solidFill>
                  <a:srgbClr val="002060"/>
                </a:solidFill>
                <a:latin typeface="Helvetica Neue"/>
              </a:rPr>
              <a:t>газированного напитка </a:t>
            </a:r>
            <a:r>
              <a:rPr lang="ru-RU" sz="1800" dirty="0">
                <a:solidFill>
                  <a:srgbClr val="002060"/>
                </a:solidFill>
                <a:latin typeface="Helvetica Neue"/>
              </a:rPr>
              <a:t>составляет вода. Помимо воды в напитках </a:t>
            </a:r>
            <a:r>
              <a:rPr lang="ru-RU" sz="1800" dirty="0" smtClean="0">
                <a:solidFill>
                  <a:srgbClr val="002060"/>
                </a:solidFill>
                <a:latin typeface="Helvetica Neue"/>
              </a:rPr>
              <a:t> содержатся следующие </a:t>
            </a:r>
            <a:r>
              <a:rPr lang="ru-RU" sz="1800" dirty="0">
                <a:solidFill>
                  <a:srgbClr val="002060"/>
                </a:solidFill>
                <a:latin typeface="Helvetica Neue"/>
              </a:rPr>
              <a:t>вещества, оказывающие воздействие на наш </a:t>
            </a:r>
            <a:r>
              <a:rPr lang="ru-RU" sz="1800" dirty="0" smtClean="0">
                <a:solidFill>
                  <a:srgbClr val="002060"/>
                </a:solidFill>
                <a:latin typeface="Helvetica Neue"/>
              </a:rPr>
              <a:t>организм:</a:t>
            </a:r>
            <a:endParaRPr lang="ru-RU" sz="1800" dirty="0">
              <a:solidFill>
                <a:srgbClr val="002060"/>
              </a:solidFill>
              <a:latin typeface="Helvetica Neue"/>
            </a:endParaRP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1800" dirty="0" smtClean="0">
                <a:solidFill>
                  <a:srgbClr val="860000"/>
                </a:solidFill>
                <a:latin typeface="Helvetica Neue"/>
              </a:rPr>
              <a:t>Сахар </a:t>
            </a:r>
            <a:r>
              <a:rPr lang="ru-RU" sz="1800" dirty="0" smtClean="0">
                <a:solidFill>
                  <a:srgbClr val="002060"/>
                </a:solidFill>
                <a:latin typeface="Helvetica Neue"/>
              </a:rPr>
              <a:t>- в </a:t>
            </a:r>
            <a:r>
              <a:rPr lang="ru-RU" sz="1800" dirty="0">
                <a:solidFill>
                  <a:srgbClr val="002060"/>
                </a:solidFill>
                <a:latin typeface="Helvetica Neue"/>
              </a:rPr>
              <a:t>одном стакане сладкой газированной воды содержится примерно 5 </a:t>
            </a:r>
            <a:r>
              <a:rPr lang="ru-RU" sz="1800" dirty="0" smtClean="0">
                <a:solidFill>
                  <a:srgbClr val="002060"/>
                </a:solidFill>
                <a:latin typeface="Helvetica Neue"/>
              </a:rPr>
              <a:t>чайных ложек </a:t>
            </a:r>
            <a:r>
              <a:rPr lang="ru-RU" sz="1800" dirty="0">
                <a:solidFill>
                  <a:srgbClr val="002060"/>
                </a:solidFill>
                <a:latin typeface="Helvetica Neue"/>
              </a:rPr>
              <a:t>сахара. Это может привести к развитию таких заболеваний </a:t>
            </a:r>
            <a:r>
              <a:rPr lang="ru-RU" sz="1800" dirty="0" smtClean="0">
                <a:solidFill>
                  <a:srgbClr val="002060"/>
                </a:solidFill>
                <a:latin typeface="Helvetica Neue"/>
              </a:rPr>
              <a:t>как</a:t>
            </a:r>
            <a:r>
              <a:rPr lang="ru-RU" sz="1800" dirty="0">
                <a:solidFill>
                  <a:srgbClr val="002060"/>
                </a:solidFill>
                <a:latin typeface="Helvetica Neue"/>
              </a:rPr>
              <a:t> кариес, ожирение, болезни сердечно-сосудистой </a:t>
            </a:r>
            <a:r>
              <a:rPr lang="ru-RU" sz="1800" dirty="0" smtClean="0">
                <a:solidFill>
                  <a:srgbClr val="002060"/>
                </a:solidFill>
                <a:latin typeface="Helvetica Neue"/>
              </a:rPr>
              <a:t>системы.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1800" dirty="0">
                <a:solidFill>
                  <a:srgbClr val="860000"/>
                </a:solidFill>
                <a:latin typeface="Helvetica Neue"/>
              </a:rPr>
              <a:t>Сахарозаменители:</a:t>
            </a:r>
          </a:p>
          <a:p>
            <a:pPr marL="0" indent="0" fontAlgn="base">
              <a:buNone/>
            </a:pPr>
            <a:r>
              <a:rPr lang="ru-RU" sz="1800" dirty="0" smtClean="0">
                <a:solidFill>
                  <a:srgbClr val="860000"/>
                </a:solidFill>
                <a:latin typeface="Helvetica Neue"/>
              </a:rPr>
              <a:t>   Аспартам </a:t>
            </a:r>
            <a:r>
              <a:rPr lang="ru-RU" sz="1800" dirty="0">
                <a:solidFill>
                  <a:srgbClr val="002060"/>
                </a:solidFill>
                <a:latin typeface="Helvetica Neue"/>
              </a:rPr>
              <a:t>-  вызывает аллергию, ухудшает зрение, </a:t>
            </a:r>
            <a:endParaRPr lang="ru-RU" sz="1800" dirty="0" smtClean="0">
              <a:solidFill>
                <a:srgbClr val="002060"/>
              </a:solidFill>
              <a:latin typeface="Helvetica Neue"/>
            </a:endParaRPr>
          </a:p>
          <a:p>
            <a:pPr marL="0" indent="0" fontAlgn="base">
              <a:buNone/>
            </a:pPr>
            <a:r>
              <a:rPr lang="ru-RU" sz="1800" dirty="0" smtClean="0">
                <a:solidFill>
                  <a:srgbClr val="002060"/>
                </a:solidFill>
                <a:latin typeface="Helvetica Neue"/>
              </a:rPr>
              <a:t>способствует   нарушению </a:t>
            </a:r>
            <a:r>
              <a:rPr lang="ru-RU" sz="1800" dirty="0">
                <a:solidFill>
                  <a:srgbClr val="002060"/>
                </a:solidFill>
                <a:latin typeface="Helvetica Neue"/>
              </a:rPr>
              <a:t>умственного </a:t>
            </a:r>
            <a:r>
              <a:rPr lang="ru-RU" sz="1800" dirty="0" smtClean="0">
                <a:solidFill>
                  <a:srgbClr val="002060"/>
                </a:solidFill>
                <a:latin typeface="Helvetica Neue"/>
              </a:rPr>
              <a:t>развития; </a:t>
            </a:r>
            <a:endParaRPr lang="ru-RU" sz="1800" dirty="0">
              <a:solidFill>
                <a:srgbClr val="002060"/>
              </a:solidFill>
              <a:latin typeface="Helvetica Neue"/>
            </a:endParaRPr>
          </a:p>
          <a:p>
            <a:pPr marL="0" indent="0" fontAlgn="base">
              <a:buNone/>
            </a:pPr>
            <a:r>
              <a:rPr lang="ru-RU" sz="1800" dirty="0" smtClean="0">
                <a:solidFill>
                  <a:srgbClr val="FF0000"/>
                </a:solidFill>
                <a:latin typeface="Helvetica Neue"/>
              </a:rPr>
              <a:t>   </a:t>
            </a:r>
            <a:r>
              <a:rPr lang="ru-RU" sz="1800" dirty="0" smtClean="0">
                <a:solidFill>
                  <a:srgbClr val="860000"/>
                </a:solidFill>
                <a:latin typeface="Helvetica Neue"/>
              </a:rPr>
              <a:t>Ксилит </a:t>
            </a:r>
            <a:r>
              <a:rPr lang="ru-RU" sz="1800" dirty="0">
                <a:solidFill>
                  <a:srgbClr val="860000"/>
                </a:solidFill>
                <a:latin typeface="Helvetica Neue"/>
              </a:rPr>
              <a:t>и сорбитол </a:t>
            </a:r>
            <a:r>
              <a:rPr lang="ru-RU" sz="1800" dirty="0">
                <a:solidFill>
                  <a:srgbClr val="002060"/>
                </a:solidFill>
                <a:latin typeface="Helvetica Neue"/>
              </a:rPr>
              <a:t>- способны провоцировать </a:t>
            </a:r>
            <a:endParaRPr lang="ru-RU" sz="1800" dirty="0" smtClean="0">
              <a:solidFill>
                <a:srgbClr val="002060"/>
              </a:solidFill>
              <a:latin typeface="Helvetica Neue"/>
            </a:endParaRPr>
          </a:p>
          <a:p>
            <a:pPr marL="0" indent="0" fontAlgn="base">
              <a:buNone/>
            </a:pPr>
            <a:r>
              <a:rPr lang="ru-RU" sz="1800" dirty="0" smtClean="0">
                <a:solidFill>
                  <a:srgbClr val="002060"/>
                </a:solidFill>
                <a:latin typeface="Helvetica Neue"/>
              </a:rPr>
              <a:t>мочекаменную болезнь;</a:t>
            </a:r>
            <a:endParaRPr lang="ru-RU" sz="1800" dirty="0">
              <a:solidFill>
                <a:srgbClr val="002060"/>
              </a:solidFill>
              <a:latin typeface="Helvetica Neue"/>
            </a:endParaRPr>
          </a:p>
          <a:p>
            <a:pPr marL="0" indent="0" fontAlgn="base">
              <a:buNone/>
            </a:pPr>
            <a:r>
              <a:rPr lang="ru-RU" sz="1800" dirty="0" smtClean="0">
                <a:solidFill>
                  <a:srgbClr val="860000"/>
                </a:solidFill>
                <a:latin typeface="Helvetica Neue"/>
              </a:rPr>
              <a:t>   Сахарин </a:t>
            </a:r>
            <a:r>
              <a:rPr lang="ru-RU" sz="1800" dirty="0">
                <a:solidFill>
                  <a:srgbClr val="860000"/>
                </a:solidFill>
                <a:latin typeface="Helvetica Neue"/>
              </a:rPr>
              <a:t>и цикламат </a:t>
            </a:r>
            <a:r>
              <a:rPr lang="ru-RU" sz="1800" dirty="0">
                <a:solidFill>
                  <a:srgbClr val="002060"/>
                </a:solidFill>
                <a:latin typeface="Helvetica Neue"/>
              </a:rPr>
              <a:t>-  являются канцерогенами, </a:t>
            </a:r>
            <a:endParaRPr lang="ru-RU" sz="1800" dirty="0" smtClean="0">
              <a:solidFill>
                <a:srgbClr val="002060"/>
              </a:solidFill>
              <a:latin typeface="Helvetica Neue"/>
            </a:endParaRPr>
          </a:p>
          <a:p>
            <a:pPr marL="0" indent="0" fontAlgn="base">
              <a:buNone/>
            </a:pPr>
            <a:r>
              <a:rPr lang="ru-RU" sz="1800" dirty="0" smtClean="0">
                <a:solidFill>
                  <a:srgbClr val="002060"/>
                </a:solidFill>
                <a:latin typeface="Helvetica Neue"/>
              </a:rPr>
              <a:t>то </a:t>
            </a:r>
            <a:r>
              <a:rPr lang="ru-RU" sz="1800" dirty="0">
                <a:solidFill>
                  <a:srgbClr val="002060"/>
                </a:solidFill>
                <a:latin typeface="Helvetica Neue"/>
              </a:rPr>
              <a:t>есть играют роль в развитии опухолей</a:t>
            </a:r>
            <a:r>
              <a:rPr lang="ru-RU" sz="1800" dirty="0" smtClean="0">
                <a:solidFill>
                  <a:srgbClr val="002060"/>
                </a:solidFill>
                <a:latin typeface="Helvetica Neue"/>
              </a:rPr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570589" y="3294508"/>
            <a:ext cx="3888430" cy="3005289"/>
          </a:xfrm>
          <a:prstGeom prst="rect">
            <a:avLst/>
          </a:prstGeom>
          <a:effectLst>
            <a:softEdge rad="3175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1776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46"/>
    </mc:Choice>
    <mc:Fallback xmlns="">
      <p:transition spd="slow" advTm="934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030716" cy="5844307"/>
          </a:xfrm>
        </p:spPr>
        <p:txBody>
          <a:bodyPr>
            <a:normAutofit/>
          </a:bodyPr>
          <a:lstStyle/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800" dirty="0">
                <a:solidFill>
                  <a:srgbClr val="860000"/>
                </a:solidFill>
                <a:latin typeface="Helvetica Neue"/>
              </a:rPr>
              <a:t>Лимонная кислота </a:t>
            </a:r>
            <a:r>
              <a:rPr lang="ru-RU" sz="1800" b="1" dirty="0">
                <a:solidFill>
                  <a:srgbClr val="002060"/>
                </a:solidFill>
                <a:latin typeface="Roboto"/>
              </a:rPr>
              <a:t>– </a:t>
            </a:r>
            <a:r>
              <a:rPr lang="ru-RU" sz="1800" dirty="0">
                <a:solidFill>
                  <a:srgbClr val="002060"/>
                </a:solidFill>
                <a:latin typeface="Roboto"/>
              </a:rPr>
              <a:t>воздействует на эмаль зубов, что вызывает кариес.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800" dirty="0">
                <a:solidFill>
                  <a:srgbClr val="860000"/>
                </a:solidFill>
                <a:latin typeface="Helvetica Neue"/>
              </a:rPr>
              <a:t> </a:t>
            </a:r>
            <a:r>
              <a:rPr lang="ru-RU" sz="1800" dirty="0" smtClean="0">
                <a:solidFill>
                  <a:srgbClr val="860000"/>
                </a:solidFill>
                <a:latin typeface="Helvetica Neue"/>
              </a:rPr>
              <a:t>Ортофосфорная </a:t>
            </a:r>
            <a:r>
              <a:rPr lang="ru-RU" sz="1800" dirty="0">
                <a:solidFill>
                  <a:srgbClr val="860000"/>
                </a:solidFill>
                <a:latin typeface="Helvetica Neue"/>
              </a:rPr>
              <a:t>кислота </a:t>
            </a:r>
            <a:r>
              <a:rPr lang="ru-RU" sz="1800" dirty="0">
                <a:solidFill>
                  <a:srgbClr val="002060"/>
                </a:solidFill>
                <a:latin typeface="Roboto"/>
              </a:rPr>
              <a:t>– </a:t>
            </a:r>
            <a:r>
              <a:rPr lang="ru-RU" sz="1800" dirty="0" smtClean="0">
                <a:solidFill>
                  <a:srgbClr val="002060"/>
                </a:solidFill>
                <a:latin typeface="Roboto"/>
              </a:rPr>
              <a:t>при систематическом попадании в организм способна </a:t>
            </a:r>
            <a:r>
              <a:rPr lang="ru-RU" sz="1800" dirty="0">
                <a:solidFill>
                  <a:srgbClr val="002060"/>
                </a:solidFill>
                <a:latin typeface="Roboto"/>
              </a:rPr>
              <a:t>вымывать кальций из костей, кости </a:t>
            </a:r>
            <a:r>
              <a:rPr lang="ru-RU" sz="1800" dirty="0" smtClean="0">
                <a:solidFill>
                  <a:srgbClr val="002060"/>
                </a:solidFill>
                <a:latin typeface="Roboto"/>
              </a:rPr>
              <a:t>легче </a:t>
            </a:r>
            <a:r>
              <a:rPr lang="ru-RU" sz="1800" dirty="0">
                <a:solidFill>
                  <a:srgbClr val="002060"/>
                </a:solidFill>
                <a:latin typeface="Roboto"/>
              </a:rPr>
              <a:t>ломаются. </a:t>
            </a:r>
          </a:p>
          <a:p>
            <a:pPr lvl="0" fontAlgn="base">
              <a:buFont typeface="Wingdings" panose="05000000000000000000" pitchFamily="2" charset="2"/>
              <a:buChar char="v"/>
            </a:pPr>
            <a:r>
              <a:rPr lang="ru-RU" sz="1800" dirty="0">
                <a:solidFill>
                  <a:srgbClr val="860000"/>
                </a:solidFill>
                <a:latin typeface="Helvetica Neue"/>
              </a:rPr>
              <a:t> </a:t>
            </a:r>
            <a:r>
              <a:rPr lang="ru-RU" sz="1800" dirty="0" smtClean="0">
                <a:solidFill>
                  <a:srgbClr val="860000"/>
                </a:solidFill>
                <a:latin typeface="Helvetica Neue"/>
              </a:rPr>
              <a:t> </a:t>
            </a:r>
            <a:r>
              <a:rPr lang="ru-RU" sz="1800" dirty="0">
                <a:solidFill>
                  <a:srgbClr val="860000"/>
                </a:solidFill>
                <a:latin typeface="Helvetica Neue"/>
              </a:rPr>
              <a:t>Кофеин</a:t>
            </a:r>
            <a:r>
              <a:rPr lang="ru-RU" sz="1800" b="1" dirty="0">
                <a:solidFill>
                  <a:srgbClr val="860000"/>
                </a:solidFill>
                <a:latin typeface="Roboto"/>
              </a:rPr>
              <a:t> </a:t>
            </a:r>
            <a:r>
              <a:rPr lang="ru-RU" sz="1800" dirty="0">
                <a:solidFill>
                  <a:srgbClr val="002060"/>
                </a:solidFill>
                <a:latin typeface="Roboto"/>
              </a:rPr>
              <a:t>– вызывает истощение нервной системы, головные боли, усталость, раздражительность.</a:t>
            </a:r>
          </a:p>
          <a:p>
            <a:pPr lvl="0" fontAlgn="base">
              <a:buFont typeface="Wingdings" panose="05000000000000000000" pitchFamily="2" charset="2"/>
              <a:buChar char="v"/>
            </a:pPr>
            <a:r>
              <a:rPr lang="ru-RU" sz="1800" dirty="0">
                <a:solidFill>
                  <a:srgbClr val="860000"/>
                </a:solidFill>
                <a:latin typeface="Helvetica Neue"/>
              </a:rPr>
              <a:t>  </a:t>
            </a:r>
            <a:r>
              <a:rPr lang="ru-RU" sz="1800" dirty="0" smtClean="0">
                <a:solidFill>
                  <a:srgbClr val="860000"/>
                </a:solidFill>
                <a:latin typeface="Helvetica Neue"/>
              </a:rPr>
              <a:t>Углекислый </a:t>
            </a:r>
            <a:r>
              <a:rPr lang="ru-RU" sz="1800" dirty="0">
                <a:solidFill>
                  <a:srgbClr val="860000"/>
                </a:solidFill>
                <a:latin typeface="Helvetica Neue"/>
              </a:rPr>
              <a:t>газ </a:t>
            </a:r>
            <a:r>
              <a:rPr lang="ru-RU" sz="1800" dirty="0">
                <a:solidFill>
                  <a:srgbClr val="002060"/>
                </a:solidFill>
                <a:latin typeface="Roboto"/>
              </a:rPr>
              <a:t>– сам по себе газ не вреден, но он вызывает отрыжку, вздутие живота. Особенно это касается людей, имеющих заболевания желудочно-кишечного тракта.</a:t>
            </a:r>
          </a:p>
          <a:p>
            <a:pPr lvl="0" fontAlgn="base">
              <a:buFont typeface="Wingdings" panose="05000000000000000000" pitchFamily="2" charset="2"/>
              <a:buChar char="v"/>
            </a:pPr>
            <a:r>
              <a:rPr lang="ru-RU" sz="1800" dirty="0" smtClean="0">
                <a:solidFill>
                  <a:srgbClr val="860000"/>
                </a:solidFill>
                <a:latin typeface="Helvetica Neue"/>
              </a:rPr>
              <a:t>Красители </a:t>
            </a:r>
            <a:r>
              <a:rPr lang="ru-RU" sz="1800" dirty="0">
                <a:solidFill>
                  <a:srgbClr val="860000"/>
                </a:solidFill>
                <a:latin typeface="Helvetica Neue"/>
              </a:rPr>
              <a:t>и ароматизаторы</a:t>
            </a:r>
            <a:r>
              <a:rPr lang="ru-RU" sz="1800" dirty="0">
                <a:solidFill>
                  <a:srgbClr val="860000"/>
                </a:solidFill>
                <a:latin typeface="Roboto"/>
              </a:rPr>
              <a:t> </a:t>
            </a:r>
            <a:r>
              <a:rPr lang="ru-RU" sz="1800" dirty="0">
                <a:solidFill>
                  <a:srgbClr val="002060"/>
                </a:solidFill>
                <a:latin typeface="Roboto"/>
              </a:rPr>
              <a:t>– могут быть сильными аллергенами.</a:t>
            </a:r>
            <a:endParaRPr lang="ru-RU" sz="1800" dirty="0">
              <a:solidFill>
                <a:srgbClr val="002060"/>
              </a:solidFill>
              <a:latin typeface="Helvetica Neue"/>
            </a:endParaRPr>
          </a:p>
          <a:p>
            <a:pPr marL="0" indent="0">
              <a:buNone/>
            </a:pPr>
            <a:endParaRPr lang="ru-RU" sz="20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Итак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</a:rPr>
              <a:t>, мы видим, что в состав газированных напитков входят такие ингредиенты, которые 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могут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</a:rPr>
              <a:t>вызывать различные заболевания, особенно у детей.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427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119814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860000"/>
                </a:solidFill>
              </a:rPr>
              <a:t>Анкетирование</a:t>
            </a:r>
            <a:endParaRPr lang="ru-RU" b="1" dirty="0">
              <a:solidFill>
                <a:srgbClr val="86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51520" y="620688"/>
            <a:ext cx="8892480" cy="5544616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Для того, чтобы выяснить употребляют ли мои одноклассники газированные напитки я провела анкетирование. Было опрошено 26 человек в возрасте 8 – 9 лет. Ребятам были предложено ответить на следующие вопросы:</a:t>
            </a:r>
          </a:p>
          <a:p>
            <a:pPr marL="0" indent="0" fontAlgn="base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1. Пьете </a:t>
            </a:r>
            <a:r>
              <a:rPr lang="ru-RU" sz="2000" dirty="0">
                <a:solidFill>
                  <a:srgbClr val="002060"/>
                </a:solidFill>
              </a:rPr>
              <a:t>ли вы газированные напитки?</a:t>
            </a:r>
          </a:p>
          <a:p>
            <a:pPr marL="0" indent="0" fontAlgn="base">
              <a:buNone/>
            </a:pPr>
            <a:r>
              <a:rPr lang="ru-RU" sz="2000" dirty="0">
                <a:solidFill>
                  <a:srgbClr val="002060"/>
                </a:solidFill>
              </a:rPr>
              <a:t>2.  Как часто вы пьете газированные напитки? </a:t>
            </a:r>
            <a:endParaRPr lang="ru-RU" sz="2000" dirty="0" smtClean="0">
              <a:solidFill>
                <a:srgbClr val="002060"/>
              </a:solidFill>
            </a:endParaRPr>
          </a:p>
          <a:p>
            <a:pPr marL="0" indent="0" fontAlgn="base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3</a:t>
            </a:r>
            <a:r>
              <a:rPr lang="ru-RU" sz="2000" dirty="0">
                <a:solidFill>
                  <a:srgbClr val="002060"/>
                </a:solidFill>
              </a:rPr>
              <a:t>.  Какие газированные напитки вы любите?</a:t>
            </a:r>
          </a:p>
          <a:p>
            <a:pPr marL="0" indent="0" fontAlgn="base">
              <a:buNone/>
            </a:pPr>
            <a:r>
              <a:rPr lang="ru-RU" sz="2000" dirty="0">
                <a:solidFill>
                  <a:srgbClr val="002060"/>
                </a:solidFill>
              </a:rPr>
              <a:t>4.  Как вы считаете, вредны ли газированные </a:t>
            </a:r>
            <a:r>
              <a:rPr lang="ru-RU" sz="2000" dirty="0" smtClean="0">
                <a:solidFill>
                  <a:srgbClr val="002060"/>
                </a:solidFill>
              </a:rPr>
              <a:t>напитки?</a:t>
            </a:r>
            <a:endParaRPr lang="ru-RU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170288" y="368660"/>
            <a:ext cx="677512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spcBef>
                <a:spcPct val="0"/>
              </a:spcBef>
            </a:pPr>
            <a:r>
              <a:rPr lang="ru-RU" sz="4000" b="1" spc="50" dirty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</a:t>
            </a:r>
            <a:endParaRPr lang="ru-RU" sz="40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254" y="3113987"/>
            <a:ext cx="2751562" cy="3555373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662" y="3119210"/>
            <a:ext cx="2739489" cy="3555373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4997" y="3113987"/>
            <a:ext cx="2721723" cy="3555373"/>
          </a:xfrm>
          <a:prstGeom prst="rect">
            <a:avLst/>
          </a:prstGeom>
          <a:effectLst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336660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74"/>
    </mc:Choice>
    <mc:Fallback xmlns="">
      <p:transition spd="slow" advTm="15074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-1283871"/>
            <a:ext cx="8208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5400" b="1" spc="50" dirty="0">
              <a:ln w="11430"/>
              <a:gradFill>
                <a:gsLst>
                  <a:gs pos="25000">
                    <a:srgbClr val="8FE28A">
                      <a:satMod val="155000"/>
                    </a:srgbClr>
                  </a:gs>
                  <a:gs pos="100000">
                    <a:srgbClr val="8FE28A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/>
            <a:endParaRPr lang="ru-RU" sz="5400" spc="50" dirty="0">
              <a:ln w="11430"/>
              <a:gradFill>
                <a:gsLst>
                  <a:gs pos="25000">
                    <a:srgbClr val="8FE28A">
                      <a:satMod val="155000"/>
                    </a:srgbClr>
                  </a:gs>
                  <a:gs pos="100000">
                    <a:srgbClr val="8FE28A">
                      <a:shade val="45000"/>
                      <a:satMod val="165000"/>
                    </a:srgbClr>
                  </a:gs>
                </a:gsLst>
                <a:lin ang="5400000"/>
              </a:gradFill>
            </a:endParaRPr>
          </a:p>
          <a:p>
            <a:pPr lvl="0" algn="ctr"/>
            <a:r>
              <a:rPr lang="ru-RU" sz="3200" spc="50" dirty="0">
                <a:ln w="11430"/>
                <a:solidFill>
                  <a:srgbClr val="FF0000"/>
                </a:solidFill>
              </a:rPr>
              <a:t>      </a:t>
            </a:r>
            <a:endParaRPr lang="ru-RU" sz="3200" b="1" spc="50" dirty="0">
              <a:ln w="11430"/>
              <a:solidFill>
                <a:schemeClr val="accent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98392" y="1"/>
            <a:ext cx="7886700" cy="76470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860000"/>
                </a:solidFill>
              </a:rPr>
              <a:t>Результаты анкетирования</a:t>
            </a:r>
            <a:endParaRPr lang="ru-RU" sz="3200" b="1" dirty="0">
              <a:solidFill>
                <a:srgbClr val="860000"/>
              </a:solidFill>
            </a:endParaRPr>
          </a:p>
        </p:txBody>
      </p:sp>
      <p:graphicFrame>
        <p:nvGraphicFramePr>
          <p:cNvPr id="32" name="Диаграмма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2530257"/>
              </p:ext>
            </p:extLst>
          </p:nvPr>
        </p:nvGraphicFramePr>
        <p:xfrm>
          <a:off x="203437" y="1080895"/>
          <a:ext cx="4193486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3" name="Диаграмма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5078922"/>
              </p:ext>
            </p:extLst>
          </p:nvPr>
        </p:nvGraphicFramePr>
        <p:xfrm>
          <a:off x="4442983" y="1099782"/>
          <a:ext cx="4292015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4" name="Диаграмма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7272976"/>
              </p:ext>
            </p:extLst>
          </p:nvPr>
        </p:nvGraphicFramePr>
        <p:xfrm>
          <a:off x="107504" y="3717032"/>
          <a:ext cx="4434238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5" name="Диаграмма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0283420"/>
              </p:ext>
            </p:extLst>
          </p:nvPr>
        </p:nvGraphicFramePr>
        <p:xfrm>
          <a:off x="4396923" y="3817095"/>
          <a:ext cx="4320000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52141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450"/>
    </mc:Choice>
    <mc:Fallback xmlns="">
      <p:transition spd="slow" advTm="1545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039694" cy="620689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860000"/>
                </a:solidFill>
              </a:rPr>
              <a:t/>
            </a:r>
            <a:br>
              <a:rPr lang="ru-RU" sz="3200" b="1" dirty="0" smtClean="0">
                <a:solidFill>
                  <a:srgbClr val="860000"/>
                </a:solidFill>
              </a:rPr>
            </a:br>
            <a:r>
              <a:rPr lang="ru-RU" sz="3200" b="1" dirty="0" smtClean="0">
                <a:solidFill>
                  <a:srgbClr val="860000"/>
                </a:solidFill>
              </a:rPr>
              <a:t>Эксперименты с газированной водой</a:t>
            </a:r>
            <a:endParaRPr lang="ru-RU" sz="3200" b="1" dirty="0">
              <a:solidFill>
                <a:srgbClr val="86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79512" y="620689"/>
            <a:ext cx="8784976" cy="6237311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ru-RU" sz="3800" b="1" dirty="0" smtClean="0">
              <a:solidFill>
                <a:srgbClr val="860000"/>
              </a:solidFill>
              <a:latin typeface="&amp;quot"/>
            </a:endParaRPr>
          </a:p>
          <a:p>
            <a:pPr marL="0" indent="0"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ru-RU" sz="4600" b="1" dirty="0">
                <a:solidFill>
                  <a:srgbClr val="860000"/>
                </a:solidFill>
                <a:latin typeface="+mj-lt"/>
                <a:ea typeface="+mj-ea"/>
                <a:cs typeface="+mj-cs"/>
              </a:rPr>
              <a:t>Опыт №1 </a:t>
            </a:r>
          </a:p>
          <a:p>
            <a:pPr marL="0" indent="0" algn="ctr">
              <a:buNone/>
            </a:pPr>
            <a:r>
              <a:rPr lang="ru-RU" sz="3400" dirty="0" smtClean="0">
                <a:solidFill>
                  <a:srgbClr val="002060"/>
                </a:solidFill>
                <a:latin typeface="&amp;quot"/>
              </a:rPr>
              <a:t>  Проверим </a:t>
            </a:r>
            <a:r>
              <a:rPr lang="ru-RU" sz="3400" dirty="0">
                <a:solidFill>
                  <a:srgbClr val="002060"/>
                </a:solidFill>
                <a:latin typeface="&amp;quot"/>
              </a:rPr>
              <a:t>натуральность газированных напитков</a:t>
            </a:r>
            <a:r>
              <a:rPr lang="ru-RU" sz="3400" dirty="0" smtClean="0">
                <a:solidFill>
                  <a:srgbClr val="002060"/>
                </a:solidFill>
                <a:latin typeface="&amp;quot"/>
              </a:rPr>
              <a:t>. (</a:t>
            </a:r>
            <a:r>
              <a:rPr lang="ru-RU" sz="3400" dirty="0">
                <a:solidFill>
                  <a:srgbClr val="002060"/>
                </a:solidFill>
                <a:latin typeface="&amp;quot"/>
              </a:rPr>
              <a:t>Метод работает только для </a:t>
            </a:r>
            <a:r>
              <a:rPr lang="ru-RU" sz="3400" dirty="0" smtClean="0">
                <a:solidFill>
                  <a:srgbClr val="002060"/>
                </a:solidFill>
                <a:latin typeface="&amp;quot"/>
              </a:rPr>
              <a:t>коричневых</a:t>
            </a:r>
            <a:r>
              <a:rPr lang="ru-RU" sz="3400" dirty="0">
                <a:solidFill>
                  <a:srgbClr val="002060"/>
                </a:solidFill>
                <a:latin typeface="&amp;quot"/>
              </a:rPr>
              <a:t>, зеленых, желтых по цвету)</a:t>
            </a:r>
          </a:p>
          <a:p>
            <a:pPr marL="0" lvl="0" indent="0" algn="just">
              <a:buNone/>
            </a:pPr>
            <a:endParaRPr lang="ru-RU" sz="1800" b="1" dirty="0" smtClean="0">
              <a:solidFill>
                <a:srgbClr val="002060"/>
              </a:solidFill>
              <a:latin typeface="&amp;quot"/>
            </a:endParaRPr>
          </a:p>
          <a:p>
            <a:pPr marL="0" lvl="0" indent="0" algn="just">
              <a:buNone/>
            </a:pPr>
            <a:endParaRPr lang="ru-RU" sz="1800" b="1" dirty="0">
              <a:solidFill>
                <a:srgbClr val="002060"/>
              </a:solidFill>
              <a:latin typeface="&amp;quot"/>
            </a:endParaRPr>
          </a:p>
          <a:p>
            <a:pPr marL="0" lvl="0" indent="0" algn="just">
              <a:buNone/>
            </a:pPr>
            <a:endParaRPr lang="ru-RU" sz="1800" b="1" dirty="0" smtClean="0">
              <a:solidFill>
                <a:srgbClr val="002060"/>
              </a:solidFill>
              <a:latin typeface="&amp;quot"/>
            </a:endParaRPr>
          </a:p>
          <a:p>
            <a:pPr marL="0" lvl="0" indent="0" algn="just">
              <a:buNone/>
            </a:pPr>
            <a:endParaRPr lang="ru-RU" sz="1800" b="1" dirty="0">
              <a:solidFill>
                <a:srgbClr val="002060"/>
              </a:solidFill>
              <a:latin typeface="&amp;quot"/>
            </a:endParaRPr>
          </a:p>
          <a:p>
            <a:pPr marL="0" lvl="0" indent="0" algn="just">
              <a:buNone/>
            </a:pPr>
            <a:endParaRPr lang="ru-RU" sz="1800" b="1" dirty="0" smtClean="0">
              <a:solidFill>
                <a:srgbClr val="002060"/>
              </a:solidFill>
              <a:latin typeface="&amp;quot"/>
            </a:endParaRPr>
          </a:p>
          <a:p>
            <a:pPr marL="0" lvl="0" indent="0" algn="just">
              <a:buNone/>
            </a:pPr>
            <a:endParaRPr lang="ru-RU" sz="1800" b="1" dirty="0">
              <a:solidFill>
                <a:srgbClr val="002060"/>
              </a:solidFill>
              <a:latin typeface="&amp;quot"/>
            </a:endParaRPr>
          </a:p>
          <a:p>
            <a:pPr marL="0" lvl="0" indent="0" algn="just">
              <a:buNone/>
            </a:pPr>
            <a:r>
              <a:rPr lang="ru-RU" sz="1800" b="1" dirty="0">
                <a:solidFill>
                  <a:srgbClr val="002060"/>
                </a:solidFill>
                <a:latin typeface="&amp;quot"/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  <a:latin typeface="&amp;quot"/>
              </a:rPr>
              <a:t> </a:t>
            </a:r>
          </a:p>
          <a:p>
            <a:pPr marL="0" lvl="0" indent="0" algn="just">
              <a:buNone/>
            </a:pPr>
            <a:endParaRPr lang="ru-RU" sz="1800" b="1" dirty="0">
              <a:solidFill>
                <a:srgbClr val="002060"/>
              </a:solidFill>
              <a:latin typeface="&amp;quot"/>
            </a:endParaRPr>
          </a:p>
          <a:p>
            <a:pPr marL="0" indent="0" algn="just">
              <a:buNone/>
            </a:pPr>
            <a:endParaRPr lang="ru-RU" sz="1800" b="1" dirty="0">
              <a:solidFill>
                <a:srgbClr val="002060"/>
              </a:solidFill>
              <a:latin typeface="&amp;quot"/>
            </a:endParaRPr>
          </a:p>
          <a:p>
            <a:pPr marL="0" indent="0" algn="just">
              <a:buNone/>
            </a:pPr>
            <a:endParaRPr lang="ru-RU" sz="1800" b="1" dirty="0" smtClean="0">
              <a:solidFill>
                <a:srgbClr val="002060"/>
              </a:solidFill>
              <a:latin typeface="&amp;quot"/>
            </a:endParaRPr>
          </a:p>
          <a:p>
            <a:pPr marL="0" indent="0" algn="just">
              <a:buNone/>
            </a:pPr>
            <a:endParaRPr lang="ru-RU" sz="1800" b="1" dirty="0">
              <a:solidFill>
                <a:srgbClr val="002060"/>
              </a:solidFill>
              <a:latin typeface="&amp;quot"/>
            </a:endParaRPr>
          </a:p>
          <a:p>
            <a:pPr marL="0" indent="0" algn="just">
              <a:buNone/>
            </a:pPr>
            <a:endParaRPr lang="ru-RU" sz="1800" b="1" dirty="0" smtClean="0">
              <a:solidFill>
                <a:srgbClr val="002060"/>
              </a:solidFill>
              <a:latin typeface="&amp;quot"/>
            </a:endParaRPr>
          </a:p>
          <a:p>
            <a:pPr marL="0" indent="0" algn="just">
              <a:buNone/>
            </a:pPr>
            <a:endParaRPr lang="ru-RU" sz="1800" b="1" dirty="0" smtClean="0">
              <a:solidFill>
                <a:srgbClr val="002060"/>
              </a:solidFill>
              <a:latin typeface="&amp;quot"/>
            </a:endParaRPr>
          </a:p>
          <a:p>
            <a:pPr marL="0" indent="0" algn="just">
              <a:buNone/>
            </a:pPr>
            <a:endParaRPr lang="ru-RU" sz="1800" b="1" dirty="0">
              <a:solidFill>
                <a:srgbClr val="002060"/>
              </a:solidFill>
              <a:latin typeface="&amp;quot"/>
            </a:endParaRPr>
          </a:p>
          <a:p>
            <a:pPr marL="0" indent="0" algn="l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endParaRPr lang="ru-RU" sz="3400" b="1" dirty="0" smtClean="0">
              <a:solidFill>
                <a:srgbClr val="002060"/>
              </a:solidFill>
              <a:latin typeface="&amp;quot"/>
            </a:endParaRPr>
          </a:p>
          <a:p>
            <a:pPr marL="0" indent="0" algn="just">
              <a:buNone/>
            </a:pPr>
            <a:r>
              <a:rPr lang="ru-RU" sz="3400" b="1" dirty="0" smtClean="0">
                <a:solidFill>
                  <a:srgbClr val="860000"/>
                </a:solidFill>
                <a:latin typeface="&amp;quot"/>
              </a:rPr>
              <a:t>  Вывод</a:t>
            </a:r>
            <a:r>
              <a:rPr lang="ru-RU" sz="3400" b="1" dirty="0">
                <a:solidFill>
                  <a:srgbClr val="860000"/>
                </a:solidFill>
                <a:latin typeface="&amp;quot"/>
              </a:rPr>
              <a:t>: </a:t>
            </a:r>
            <a:r>
              <a:rPr lang="ru-RU" sz="3400" dirty="0">
                <a:solidFill>
                  <a:srgbClr val="002060"/>
                </a:solidFill>
                <a:latin typeface="&amp;quot"/>
              </a:rPr>
              <a:t>в моем случае оказалась химия, так как газировка цвет не изменила. Реакция газированных напитков с содой протекала очень бурно, с выделением углекислого газа, что доказывает наличие кислот в исследуемых </a:t>
            </a:r>
            <a:r>
              <a:rPr lang="ru-RU" sz="3400" dirty="0" smtClean="0">
                <a:solidFill>
                  <a:srgbClr val="002060"/>
                </a:solidFill>
                <a:latin typeface="&amp;quot"/>
              </a:rPr>
              <a:t>объектах.</a:t>
            </a:r>
            <a:endParaRPr lang="ru-RU" sz="3400" dirty="0">
              <a:solidFill>
                <a:srgbClr val="002060"/>
              </a:solidFill>
              <a:latin typeface="&amp;quot"/>
            </a:endParaRPr>
          </a:p>
          <a:p>
            <a:pPr marL="0" indent="0" algn="just">
              <a:buNone/>
            </a:pPr>
            <a:endParaRPr lang="ru-RU" sz="2500" b="1" dirty="0">
              <a:solidFill>
                <a:srgbClr val="002060"/>
              </a:solidFill>
              <a:latin typeface="&amp;quot"/>
            </a:endParaRPr>
          </a:p>
          <a:p>
            <a:pPr marL="0" indent="0" algn="just">
              <a:buNone/>
            </a:pPr>
            <a:endParaRPr lang="ru-RU" sz="2500" b="1" dirty="0">
              <a:solidFill>
                <a:srgbClr val="002060"/>
              </a:solidFill>
              <a:latin typeface="&amp;quo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34073" y="2558102"/>
            <a:ext cx="3064140" cy="22981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18408" y="2533457"/>
            <a:ext cx="3045482" cy="23287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1811" y="2175083"/>
            <a:ext cx="3600400" cy="306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51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94"/>
    </mc:Choice>
    <mc:Fallback xmlns="">
      <p:transition spd="slow" advTm="27594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|2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1|0.9|1|1.4|1.2|1.1|1.2|1.1|1.1|1|1.1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5|0.8|0.8|0.6|0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3055</TotalTime>
  <Words>902</Words>
  <Application>Microsoft Office PowerPoint</Application>
  <PresentationFormat>Экран (4:3)</PresentationFormat>
  <Paragraphs>175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Проект «Влияние газированных напитков на организм человека»</vt:lpstr>
      <vt:lpstr>Презентация PowerPoint</vt:lpstr>
      <vt:lpstr>Презентация PowerPoint</vt:lpstr>
      <vt:lpstr>История создания газированных напитков</vt:lpstr>
      <vt:lpstr>             Состав газированных напитков</vt:lpstr>
      <vt:lpstr>Презентация PowerPoint</vt:lpstr>
      <vt:lpstr>Анкетирование</vt:lpstr>
      <vt:lpstr>Результаты анкетирования</vt:lpstr>
      <vt:lpstr> Эксперименты с газированной водой</vt:lpstr>
      <vt:lpstr>Опыт №2</vt:lpstr>
      <vt:lpstr>Опыт№3</vt:lpstr>
      <vt:lpstr>Рекомендации</vt:lpstr>
      <vt:lpstr>Вывод</vt:lpstr>
      <vt:lpstr>СПИСОК ЛИТЕРАТУРЫ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   Влияет ли зубная паста на прочность зубов</dc:title>
  <dc:creator>учитель</dc:creator>
  <cp:lastModifiedBy>Home</cp:lastModifiedBy>
  <cp:revision>231</cp:revision>
  <dcterms:created xsi:type="dcterms:W3CDTF">2013-02-16T08:01:59Z</dcterms:created>
  <dcterms:modified xsi:type="dcterms:W3CDTF">2019-01-12T18:19:58Z</dcterms:modified>
</cp:coreProperties>
</file>