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17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4" r:id="rId9"/>
    <p:sldId id="267" r:id="rId10"/>
    <p:sldId id="269" r:id="rId11"/>
    <p:sldId id="272" r:id="rId12"/>
    <p:sldId id="270" r:id="rId13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6EED24-1404-4B39-8FA1-5130C98BBB36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3BBA1-B5C1-433D-A375-78522113D5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951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Они сражались за Родину!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3BBA1-B5C1-433D-A375-78522113D5B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7648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 в Вашей семье есть такие люди?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3BBA1-B5C1-433D-A375-78522113D5B8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1633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Помните о них! Они подарили</a:t>
            </a:r>
            <a:r>
              <a:rPr lang="ru-RU" baseline="0" dirty="0" smtClean="0"/>
              <a:t> нам жизнь!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3BBA1-B5C1-433D-A375-78522113D5B8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4435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Цель проекта: Узнать кто защищал нашу Родину и зачем?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3BBA1-B5C1-433D-A375-78522113D5B8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016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Патриот- это человек, служащий Родине.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3BBA1-B5C1-433D-A375-78522113D5B8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94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Что такое Родина?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3BBA1-B5C1-433D-A375-78522113D5B8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5010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Верность Родине.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3BBA1-B5C1-433D-A375-78522113D5B8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528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22 июня 1941 год. Фашистская Германия обрушила на нашу страну страшный удар.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3BBA1-B5C1-433D-A375-78522113D5B8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7957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Шацкий</a:t>
            </a:r>
            <a:r>
              <a:rPr lang="ru-RU" dirty="0" smtClean="0"/>
              <a:t> Дмитрий Георгиевич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3BBA1-B5C1-433D-A375-78522113D5B8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2423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Они сражались за Родину! Герои</a:t>
            </a:r>
            <a:r>
              <a:rPr lang="ru-RU" baseline="0" dirty="0" smtClean="0"/>
              <a:t> нашего села </a:t>
            </a:r>
            <a:r>
              <a:rPr lang="ru-RU" baseline="0" dirty="0" err="1" smtClean="0"/>
              <a:t>Маламино</a:t>
            </a:r>
            <a:r>
              <a:rPr lang="ru-RU" baseline="0" dirty="0" smtClean="0"/>
              <a:t>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3BBA1-B5C1-433D-A375-78522113D5B8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331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Мои родные.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3BBA1-B5C1-433D-A375-78522113D5B8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488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05B6-A8AD-4E9A-9C54-5DDDE587C752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FD255F-A836-421E-AA28-B8D7E0DE88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05B6-A8AD-4E9A-9C54-5DDDE587C752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255F-A836-421E-AA28-B8D7E0DE8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05B6-A8AD-4E9A-9C54-5DDDE587C752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255F-A836-421E-AA28-B8D7E0DE8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2F805B6-A8AD-4E9A-9C54-5DDDE587C752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3FD255F-A836-421E-AA28-B8D7E0DE88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05B6-A8AD-4E9A-9C54-5DDDE587C752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255F-A836-421E-AA28-B8D7E0DE88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05B6-A8AD-4E9A-9C54-5DDDE587C752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255F-A836-421E-AA28-B8D7E0DE88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255F-A836-421E-AA28-B8D7E0DE88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05B6-A8AD-4E9A-9C54-5DDDE587C752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05B6-A8AD-4E9A-9C54-5DDDE587C752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255F-A836-421E-AA28-B8D7E0DE88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05B6-A8AD-4E9A-9C54-5DDDE587C752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255F-A836-421E-AA28-B8D7E0DE8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2F805B6-A8AD-4E9A-9C54-5DDDE587C752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3FD255F-A836-421E-AA28-B8D7E0DE88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05B6-A8AD-4E9A-9C54-5DDDE587C752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FD255F-A836-421E-AA28-B8D7E0DE88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2F805B6-A8AD-4E9A-9C54-5DDDE587C752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3FD255F-A836-421E-AA28-B8D7E0DE88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29" r:id="rId12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CustomShape 1"/>
          <p:cNvSpPr/>
          <p:nvPr/>
        </p:nvSpPr>
        <p:spPr>
          <a:xfrm>
            <a:off x="616744" y="928800"/>
            <a:ext cx="7771680" cy="5524536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endParaRPr dirty="0" smtClean="0"/>
          </a:p>
          <a:p>
            <a:endParaRPr dirty="0" smtClean="0"/>
          </a:p>
          <a:p>
            <a:endParaRPr dirty="0" smtClean="0"/>
          </a:p>
          <a:p>
            <a:endParaRPr dirty="0" smtClean="0"/>
          </a:p>
          <a:p>
            <a:endParaRPr dirty="0"/>
          </a:p>
          <a:p>
            <a:endParaRPr dirty="0"/>
          </a:p>
          <a:p>
            <a:r>
              <a:rPr lang="ru-RU" sz="3200" b="1" dirty="0">
                <a:solidFill>
                  <a:srgbClr val="002060"/>
                </a:solidFill>
                <a:latin typeface="Times New Roman"/>
              </a:rPr>
              <a:t>Подготовила ученица 4 класса</a:t>
            </a:r>
            <a:endParaRPr dirty="0">
              <a:solidFill>
                <a:srgbClr val="002060"/>
              </a:solidFill>
            </a:endParaRPr>
          </a:p>
          <a:p>
            <a:r>
              <a:rPr lang="ru-RU" sz="3200" b="1" dirty="0" err="1">
                <a:solidFill>
                  <a:srgbClr val="002060"/>
                </a:solidFill>
                <a:latin typeface="Times New Roman"/>
              </a:rPr>
              <a:t>Шацкая</a:t>
            </a:r>
            <a:r>
              <a:rPr lang="ru-RU" sz="3200" b="1" dirty="0">
                <a:solidFill>
                  <a:srgbClr val="002060"/>
                </a:solidFill>
                <a:latin typeface="Times New Roman"/>
              </a:rPr>
              <a:t> Алина</a:t>
            </a:r>
            <a:endParaRPr dirty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</a:pPr>
            <a:r>
              <a:rPr lang="ru-RU" sz="3200" b="1" dirty="0">
                <a:solidFill>
                  <a:srgbClr val="002060"/>
                </a:solidFill>
                <a:latin typeface="Times New Roman"/>
              </a:rPr>
              <a:t>Руководитель: </a:t>
            </a:r>
            <a:r>
              <a:rPr lang="ru-RU" sz="3200" b="1" dirty="0" err="1">
                <a:solidFill>
                  <a:srgbClr val="002060"/>
                </a:solidFill>
                <a:latin typeface="Times New Roman"/>
              </a:rPr>
              <a:t>Одинаева</a:t>
            </a:r>
            <a:r>
              <a:rPr lang="ru-RU" sz="3200" b="1" dirty="0">
                <a:solidFill>
                  <a:srgbClr val="002060"/>
                </a:solidFill>
                <a:latin typeface="Times New Roman"/>
              </a:rPr>
              <a:t> В.А.</a:t>
            </a:r>
            <a:endParaRPr dirty="0">
              <a:solidFill>
                <a:srgbClr val="002060"/>
              </a:solidFill>
            </a:endParaRPr>
          </a:p>
        </p:txBody>
      </p:sp>
      <p:pic>
        <p:nvPicPr>
          <p:cNvPr id="1028" name="Picture 4" descr="F:\ПРОЕКТ\img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013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0" y="0"/>
            <a:ext cx="9143280" cy="6857280"/>
          </a:xfrm>
          <a:prstGeom prst="rect">
            <a:avLst/>
          </a:prstGeom>
        </p:spPr>
      </p:sp>
      <p:pic>
        <p:nvPicPr>
          <p:cNvPr id="100" name="Рисунок 3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663735"/>
            <a:ext cx="3987778" cy="3011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1" name="Picture 1" descr="F:\фото алина\899003100224_0f1439960477f48ec140e9160d13f2b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645024"/>
            <a:ext cx="4680520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:\222 001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4026856"/>
            <a:ext cx="2600325" cy="2162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:\222 001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8240" y="1205085"/>
            <a:ext cx="3613150" cy="2419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23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</a:t>
            </a:r>
            <a:r>
              <a:rPr lang="ru-RU" dirty="0" smtClean="0">
                <a:solidFill>
                  <a:srgbClr val="C00000"/>
                </a:solidFill>
              </a:rPr>
              <a:t>Мои  родные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C00000"/>
                </a:solidFill>
                <a:ea typeface="+mj-ea"/>
                <a:cs typeface="+mj-cs"/>
              </a:rPr>
              <a:t>А </a:t>
            </a:r>
            <a:r>
              <a:rPr lang="ru-RU" sz="4000" b="1" dirty="0">
                <a:solidFill>
                  <a:srgbClr val="C00000"/>
                </a:solidFill>
                <a:ea typeface="+mj-ea"/>
                <a:cs typeface="+mj-cs"/>
              </a:rPr>
              <a:t>в Вашей семье есть такие люди?</a:t>
            </a:r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7473950" cy="1219200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3600" b="1" spc="0" dirty="0" smtClean="0">
                <a:ln>
                  <a:noFill/>
                </a:ln>
                <a:solidFill>
                  <a:srgbClr val="C00000"/>
                </a:solidFill>
                <a:effectLst/>
                <a:ea typeface="+mn-ea"/>
                <a:cs typeface="+mn-cs"/>
              </a:rPr>
              <a:t>     </a:t>
            </a:r>
            <a:br>
              <a:rPr lang="ru-RU" sz="3600" b="1" spc="0" dirty="0" smtClean="0">
                <a:ln>
                  <a:noFill/>
                </a:ln>
                <a:solidFill>
                  <a:srgbClr val="C00000"/>
                </a:solidFill>
                <a:effectLst/>
                <a:ea typeface="+mn-ea"/>
                <a:cs typeface="+mn-cs"/>
              </a:rPr>
            </a:br>
            <a:r>
              <a:rPr lang="ru-RU" sz="3600" b="1" spc="0" dirty="0">
                <a:ln>
                  <a:noFill/>
                </a:ln>
                <a:solidFill>
                  <a:srgbClr val="C00000"/>
                </a:solidFill>
                <a:effectLst/>
                <a:ea typeface="+mn-ea"/>
                <a:cs typeface="+mn-cs"/>
              </a:rPr>
              <a:t> </a:t>
            </a:r>
            <a:r>
              <a:rPr lang="ru-RU" sz="3600" b="1" spc="0" dirty="0" smtClean="0">
                <a:ln>
                  <a:noFill/>
                </a:ln>
                <a:solidFill>
                  <a:srgbClr val="C00000"/>
                </a:solidFill>
                <a:effectLst/>
                <a:ea typeface="+mn-ea"/>
                <a:cs typeface="+mn-cs"/>
              </a:rPr>
              <a:t>     </a:t>
            </a:r>
            <a:endParaRPr lang="ru-RU" sz="3600" spc="0" dirty="0">
              <a:ln>
                <a:noFill/>
              </a:ln>
              <a:solidFill>
                <a:srgbClr val="C00000"/>
              </a:solidFill>
              <a:effectLst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0606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357120" y="548680"/>
            <a:ext cx="8500320" cy="5976664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endParaRPr dirty="0"/>
          </a:p>
          <a:p>
            <a:endParaRPr dirty="0"/>
          </a:p>
          <a:p>
            <a:endParaRPr dirty="0"/>
          </a:p>
          <a:p>
            <a:endParaRPr lang="ru-RU" sz="3600" b="1" dirty="0" smtClean="0">
              <a:solidFill>
                <a:srgbClr val="C00000"/>
              </a:solidFill>
              <a:latin typeface="Constantia"/>
            </a:endParaRPr>
          </a:p>
          <a:p>
            <a:endParaRPr lang="ru-RU" sz="3600" b="1" dirty="0">
              <a:solidFill>
                <a:srgbClr val="C00000"/>
              </a:solidFill>
              <a:latin typeface="Constantia"/>
            </a:endParaRPr>
          </a:p>
          <a:p>
            <a:endParaRPr sz="3600" dirty="0"/>
          </a:p>
          <a:p>
            <a:r>
              <a:rPr lang="ru-RU" sz="3600" b="1" dirty="0" smtClean="0">
                <a:solidFill>
                  <a:srgbClr val="C00000"/>
                </a:solidFill>
                <a:latin typeface="Constantia"/>
              </a:rPr>
              <a:t>                    Помните </a:t>
            </a:r>
            <a:r>
              <a:rPr lang="ru-RU" sz="3600" b="1" dirty="0">
                <a:solidFill>
                  <a:srgbClr val="C00000"/>
                </a:solidFill>
                <a:latin typeface="Constantia"/>
              </a:rPr>
              <a:t>о </a:t>
            </a:r>
            <a:r>
              <a:rPr lang="ru-RU" sz="3600" b="1" dirty="0" smtClean="0">
                <a:solidFill>
                  <a:srgbClr val="C00000"/>
                </a:solidFill>
                <a:latin typeface="Constantia"/>
              </a:rPr>
              <a:t>них</a:t>
            </a:r>
            <a:r>
              <a:rPr lang="ru-RU" sz="3600" b="1" dirty="0">
                <a:solidFill>
                  <a:srgbClr val="C00000"/>
                </a:solidFill>
                <a:latin typeface="Constantia"/>
              </a:rPr>
              <a:t>! </a:t>
            </a:r>
            <a:endParaRPr sz="3600" dirty="0"/>
          </a:p>
          <a:p>
            <a:r>
              <a:rPr lang="ru-RU" sz="3600" b="1" dirty="0" smtClean="0">
                <a:solidFill>
                  <a:srgbClr val="C00000"/>
                </a:solidFill>
                <a:latin typeface="Constantia"/>
              </a:rPr>
              <a:t>         Они </a:t>
            </a:r>
            <a:r>
              <a:rPr lang="ru-RU" sz="3600" b="1" dirty="0">
                <a:solidFill>
                  <a:srgbClr val="C00000"/>
                </a:solidFill>
                <a:latin typeface="Constantia"/>
              </a:rPr>
              <a:t>подарили нам жизнь!</a:t>
            </a:r>
            <a:endParaRPr sz="3600" dirty="0"/>
          </a:p>
          <a:p>
            <a:r>
              <a:rPr lang="ru-RU" sz="4400" b="1" i="1" dirty="0">
                <a:solidFill>
                  <a:srgbClr val="FFFF00"/>
                </a:solidFill>
                <a:latin typeface="Times New Roman"/>
              </a:rPr>
              <a:t> </a:t>
            </a:r>
            <a:r>
              <a:rPr lang="ru-RU" sz="3600" b="1" i="1" dirty="0">
                <a:solidFill>
                  <a:srgbClr val="002060"/>
                </a:solidFill>
                <a:latin typeface="Times New Roman"/>
              </a:rPr>
              <a:t>Память – основа совести и нравственности.</a:t>
            </a:r>
            <a:endParaRPr dirty="0">
              <a:solidFill>
                <a:srgbClr val="002060"/>
              </a:solidFill>
            </a:endParaRPr>
          </a:p>
          <a:p>
            <a:r>
              <a:rPr lang="ru-RU" sz="3600" b="1" i="1" dirty="0">
                <a:solidFill>
                  <a:srgbClr val="002060"/>
                </a:solidFill>
                <a:latin typeface="Times New Roman"/>
              </a:rPr>
              <a:t>Хранить память – это наш нравственный долг перед самим собой и перед потомками.</a:t>
            </a:r>
            <a:endParaRPr dirty="0">
              <a:solidFill>
                <a:srgbClr val="002060"/>
              </a:solidFill>
            </a:endParaRPr>
          </a:p>
          <a:p>
            <a:r>
              <a:rPr lang="ru-RU" sz="3600" b="1" i="1" dirty="0">
                <a:solidFill>
                  <a:srgbClr val="002060"/>
                </a:solidFill>
                <a:latin typeface="Times New Roman"/>
              </a:rPr>
              <a:t>Память – наше богатство»</a:t>
            </a:r>
            <a:endParaRPr dirty="0">
              <a:solidFill>
                <a:srgbClr val="002060"/>
              </a:solidFill>
            </a:endParaRPr>
          </a:p>
          <a:p>
            <a:r>
              <a:rPr lang="ru-RU" sz="3600" b="1" i="1" dirty="0">
                <a:solidFill>
                  <a:srgbClr val="002060"/>
                </a:solidFill>
                <a:latin typeface="Times New Roman"/>
              </a:rPr>
              <a:t>                                                        </a:t>
            </a:r>
            <a:r>
              <a:rPr lang="ru-RU" sz="3600" b="1" i="1" dirty="0" err="1">
                <a:solidFill>
                  <a:srgbClr val="002060"/>
                </a:solidFill>
                <a:latin typeface="Times New Roman"/>
              </a:rPr>
              <a:t>Д.С.Лихачёв</a:t>
            </a:r>
            <a:r>
              <a:rPr lang="ru-RU" sz="3600" b="1" i="1" dirty="0">
                <a:solidFill>
                  <a:srgbClr val="002060"/>
                </a:solidFill>
                <a:latin typeface="Times New Roman"/>
              </a:rPr>
              <a:t> </a:t>
            </a:r>
            <a:endParaRPr dirty="0">
              <a:solidFill>
                <a:srgbClr val="002060"/>
              </a:solidFill>
            </a:endParaRPr>
          </a:p>
          <a:p>
            <a:pPr algn="ctr"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457200" y="152280"/>
            <a:ext cx="8228880" cy="121860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ru-RU" sz="4200" dirty="0">
                <a:solidFill>
                  <a:srgbClr val="C00000"/>
                </a:solidFill>
                <a:latin typeface="Constantia"/>
              </a:rPr>
              <a:t>Цель </a:t>
            </a:r>
            <a:r>
              <a:rPr lang="ru-RU" sz="4200" dirty="0" smtClean="0">
                <a:solidFill>
                  <a:srgbClr val="C00000"/>
                </a:solidFill>
                <a:latin typeface="Constantia"/>
              </a:rPr>
              <a:t>проекта:</a:t>
            </a:r>
            <a:endParaRPr dirty="0">
              <a:solidFill>
                <a:srgbClr val="C00000"/>
              </a:solidFill>
            </a:endParaRPr>
          </a:p>
        </p:txBody>
      </p:sp>
      <p:sp>
        <p:nvSpPr>
          <p:cNvPr id="73" name="CustomShape 2"/>
          <p:cNvSpPr/>
          <p:nvPr/>
        </p:nvSpPr>
        <p:spPr>
          <a:xfrm>
            <a:off x="457200" y="1935000"/>
            <a:ext cx="8228880" cy="6357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2600" b="1" dirty="0">
                <a:solidFill>
                  <a:srgbClr val="002060"/>
                </a:solidFill>
                <a:latin typeface="Constantia"/>
              </a:rPr>
              <a:t>Узнать кто защищал нашу Родину и зачем?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74" name="CustomShape 3"/>
          <p:cNvSpPr/>
          <p:nvPr/>
        </p:nvSpPr>
        <p:spPr>
          <a:xfrm>
            <a:off x="571680" y="2357280"/>
            <a:ext cx="8228880" cy="1142280"/>
          </a:xfrm>
          <a:prstGeom prst="rect">
            <a:avLst/>
          </a:prstGeom>
        </p:spPr>
        <p:txBody>
          <a:bodyPr lIns="0" tIns="45000" rIns="0" bIns="0" anchor="b"/>
          <a:lstStyle/>
          <a:p>
            <a:pPr>
              <a:lnSpc>
                <a:spcPct val="100000"/>
              </a:lnSpc>
            </a:pPr>
            <a:r>
              <a:rPr lang="ru-RU" sz="5000" dirty="0">
                <a:solidFill>
                  <a:srgbClr val="C00000"/>
                </a:solidFill>
                <a:latin typeface="Constantia"/>
              </a:rPr>
              <a:t>Задачи:</a:t>
            </a:r>
            <a:endParaRPr dirty="0">
              <a:solidFill>
                <a:srgbClr val="C00000"/>
              </a:solidFill>
            </a:endParaRPr>
          </a:p>
        </p:txBody>
      </p:sp>
      <p:sp>
        <p:nvSpPr>
          <p:cNvPr id="75" name="CustomShape 4"/>
          <p:cNvSpPr/>
          <p:nvPr/>
        </p:nvSpPr>
        <p:spPr>
          <a:xfrm>
            <a:off x="571680" y="3571920"/>
            <a:ext cx="8228880" cy="24994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SzPct val="95000"/>
              <a:buFont typeface="Wingdings 2" charset="2"/>
              <a:buChar char=""/>
            </a:pPr>
            <a:r>
              <a:rPr lang="ru-RU" sz="2600" dirty="0">
                <a:solidFill>
                  <a:srgbClr val="002060"/>
                </a:solidFill>
                <a:latin typeface="Constantia"/>
              </a:rPr>
              <a:t>Ответить на вопросы «Что такое Родина и патриотизм?»</a:t>
            </a:r>
            <a:endParaRPr dirty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  <a:buSzPct val="95000"/>
              <a:buFont typeface="Wingdings 2" charset="2"/>
              <a:buChar char=""/>
            </a:pPr>
            <a:r>
              <a:rPr lang="ru-RU" sz="2600" dirty="0">
                <a:solidFill>
                  <a:srgbClr val="002060"/>
                </a:solidFill>
                <a:latin typeface="Constantia"/>
              </a:rPr>
              <a:t>Изучить стихи русских писателей о родине.</a:t>
            </a:r>
            <a:endParaRPr dirty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  <a:buSzPct val="95000"/>
              <a:buFont typeface="Wingdings 2" charset="2"/>
              <a:buChar char=""/>
            </a:pPr>
            <a:r>
              <a:rPr lang="ru-RU" sz="2600" dirty="0">
                <a:solidFill>
                  <a:srgbClr val="002060"/>
                </a:solidFill>
                <a:latin typeface="Constantia"/>
              </a:rPr>
              <a:t>Сделать выставку книг о подвигах и героях войны.</a:t>
            </a:r>
            <a:endParaRPr dirty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  <a:buSzPct val="95000"/>
              <a:buFont typeface="Wingdings 2" charset="2"/>
              <a:buChar char=""/>
            </a:pPr>
            <a:r>
              <a:rPr lang="ru-RU" sz="2600" dirty="0">
                <a:solidFill>
                  <a:srgbClr val="002060"/>
                </a:solidFill>
                <a:latin typeface="Constantia"/>
              </a:rPr>
              <a:t>Выяснить как </a:t>
            </a:r>
            <a:r>
              <a:rPr lang="ru-RU" sz="2600" dirty="0" smtClean="0">
                <a:solidFill>
                  <a:srgbClr val="002060"/>
                </a:solidFill>
                <a:latin typeface="Constantia"/>
              </a:rPr>
              <a:t>защищал Родину мой прадедушка  </a:t>
            </a:r>
            <a:r>
              <a:rPr lang="ru-RU" sz="2600" dirty="0">
                <a:solidFill>
                  <a:srgbClr val="002060"/>
                </a:solidFill>
                <a:latin typeface="Constantia"/>
              </a:rPr>
              <a:t>в годы войны.</a:t>
            </a:r>
            <a:endParaRPr dirty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500040" y="260648"/>
            <a:ext cx="8286120" cy="2524672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5700" b="1" dirty="0">
                <a:solidFill>
                  <a:srgbClr val="C00000"/>
                </a:solidFill>
                <a:latin typeface="Cambria"/>
              </a:rPr>
              <a:t>Патриот - это человек, служащий Родине</a:t>
            </a:r>
            <a:r>
              <a:rPr lang="ru-RU" sz="5700" b="1" dirty="0" smtClean="0">
                <a:solidFill>
                  <a:srgbClr val="C00000"/>
                </a:solidFill>
                <a:latin typeface="Cambria"/>
              </a:rPr>
              <a:t>.</a:t>
            </a:r>
            <a:endParaRPr dirty="0">
              <a:solidFill>
                <a:srgbClr val="C00000"/>
              </a:solidFill>
            </a:endParaRPr>
          </a:p>
          <a:p>
            <a:pPr algn="ctr">
              <a:lnSpc>
                <a:spcPct val="100000"/>
              </a:lnSpc>
            </a:pPr>
            <a:endParaRPr dirty="0"/>
          </a:p>
          <a:p>
            <a:pPr algn="r">
              <a:lnSpc>
                <a:spcPct val="100000"/>
              </a:lnSpc>
            </a:pPr>
            <a:r>
              <a:rPr lang="ru-RU" sz="2800" b="1" dirty="0">
                <a:solidFill>
                  <a:srgbClr val="002060"/>
                </a:solidFill>
                <a:latin typeface="Cambria"/>
              </a:rPr>
              <a:t>Н.Г.Чернышевский</a:t>
            </a:r>
            <a:r>
              <a:rPr lang="ru-RU" sz="2800" b="1" dirty="0" smtClean="0">
                <a:solidFill>
                  <a:srgbClr val="000000"/>
                </a:solidFill>
                <a:latin typeface="Cambria"/>
              </a:rPr>
              <a:t>.</a:t>
            </a:r>
          </a:p>
          <a:p>
            <a:pPr algn="r">
              <a:lnSpc>
                <a:spcPct val="100000"/>
              </a:lnSpc>
            </a:pPr>
            <a:endParaRPr lang="ru-RU" sz="2800" b="1" dirty="0" smtClean="0">
              <a:solidFill>
                <a:srgbClr val="000000"/>
              </a:solidFill>
              <a:latin typeface="Cambria"/>
            </a:endParaRPr>
          </a:p>
          <a:p>
            <a:pPr algn="r">
              <a:lnSpc>
                <a:spcPct val="100000"/>
              </a:lnSpc>
            </a:pPr>
            <a:endParaRPr dirty="0"/>
          </a:p>
          <a:p>
            <a:pPr algn="r">
              <a:lnSpc>
                <a:spcPct val="100000"/>
              </a:lnSpc>
            </a:pPr>
            <a:endParaRPr dirty="0"/>
          </a:p>
        </p:txBody>
      </p:sp>
      <p:pic>
        <p:nvPicPr>
          <p:cNvPr id="2051" name="Picture 3" descr="F:\ПРОЕКТ\img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780928"/>
            <a:ext cx="3672408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F:\ПРОЕКТ\img5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789040"/>
            <a:ext cx="4176464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642960" y="704880"/>
            <a:ext cx="8043120" cy="65160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/>
              </a:rPr>
              <a:t>Что такое Родина?</a:t>
            </a:r>
            <a:endParaRPr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786120" y="1643040"/>
            <a:ext cx="5071320" cy="321408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just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2600" dirty="0">
                <a:solidFill>
                  <a:srgbClr val="002060"/>
                </a:solidFill>
                <a:latin typeface="Cambria"/>
              </a:rPr>
              <a:t>Для меня, </a:t>
            </a:r>
            <a:r>
              <a:rPr lang="ru-RU" sz="2600" b="1" dirty="0">
                <a:solidFill>
                  <a:srgbClr val="002060"/>
                </a:solidFill>
                <a:latin typeface="Cambria"/>
              </a:rPr>
              <a:t>Родина</a:t>
            </a:r>
            <a:r>
              <a:rPr lang="ru-RU" sz="2600" dirty="0">
                <a:solidFill>
                  <a:srgbClr val="002060"/>
                </a:solidFill>
                <a:latin typeface="Cambria"/>
              </a:rPr>
              <a:t> - это то место, где я родилась и выросла, где получу в дальнейшем образование и встану на ноги. Это тот уголок, который мы  должны сберечь, защитить и сохранить. 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357120" y="5357880"/>
            <a:ext cx="5357160" cy="9432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800" dirty="0">
                <a:solidFill>
                  <a:srgbClr val="C00000"/>
                </a:solidFill>
                <a:latin typeface="Cambria"/>
              </a:rPr>
              <a:t>Не даром говорят: </a:t>
            </a:r>
            <a:endParaRPr dirty="0">
              <a:solidFill>
                <a:srgbClr val="C00000"/>
              </a:solidFill>
            </a:endParaRPr>
          </a:p>
          <a:p>
            <a:pPr algn="just">
              <a:lnSpc>
                <a:spcPct val="100000"/>
              </a:lnSpc>
            </a:pPr>
            <a:r>
              <a:rPr lang="ru-RU" sz="2800" dirty="0">
                <a:solidFill>
                  <a:srgbClr val="C00000"/>
                </a:solidFill>
                <a:latin typeface="Cambria"/>
              </a:rPr>
              <a:t>"</a:t>
            </a:r>
            <a:r>
              <a:rPr lang="ru-RU" sz="2800" b="1" dirty="0">
                <a:solidFill>
                  <a:srgbClr val="C00000"/>
                </a:solidFill>
                <a:latin typeface="Cambria"/>
              </a:rPr>
              <a:t>Где родился, там и сгодился».</a:t>
            </a:r>
            <a:endParaRPr dirty="0">
              <a:solidFill>
                <a:srgbClr val="C00000"/>
              </a:solidFill>
            </a:endParaRPr>
          </a:p>
        </p:txBody>
      </p:sp>
      <p:pic>
        <p:nvPicPr>
          <p:cNvPr id="3074" name="Picture 2" descr="F:\фото алина\2015-03-18 14.51.5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3312368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F:\фото алина\2015-01-07 10.54.5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149080"/>
            <a:ext cx="2304256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500040" y="357120"/>
            <a:ext cx="8228880" cy="64224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4200" b="1" dirty="0">
                <a:solidFill>
                  <a:srgbClr val="C00000"/>
                </a:solidFill>
                <a:latin typeface="Cambria"/>
              </a:rPr>
              <a:t>Верность Родине</a:t>
            </a:r>
            <a:endParaRPr dirty="0">
              <a:solidFill>
                <a:srgbClr val="C00000"/>
              </a:solidFill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214200" y="928800"/>
            <a:ext cx="8643240" cy="15530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400" b="1" dirty="0">
                <a:solidFill>
                  <a:srgbClr val="002060"/>
                </a:solidFill>
                <a:latin typeface="Cambria"/>
              </a:rPr>
              <a:t>На протяжении всей многовековой истории нашей Родины народ превыше всего ценил верность Отечеству, мужество и отвагу героев, борющихся за торжество добра и справедливости…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82" name="CustomShape 3"/>
          <p:cNvSpPr/>
          <p:nvPr/>
        </p:nvSpPr>
        <p:spPr>
          <a:xfrm>
            <a:off x="4880880" y="2115720"/>
            <a:ext cx="3747240" cy="42505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2100" dirty="0">
                <a:solidFill>
                  <a:schemeClr val="bg1"/>
                </a:solidFill>
                <a:latin typeface="Cambria"/>
              </a:rPr>
              <a:t>Куда б ни шёл, ни ехал ты, </a:t>
            </a:r>
            <a:endParaRPr dirty="0">
              <a:solidFill>
                <a:schemeClr val="bg1"/>
              </a:solidFill>
            </a:endParaRPr>
          </a:p>
          <a:p>
            <a:r>
              <a:rPr lang="ru-RU" sz="2100" dirty="0">
                <a:solidFill>
                  <a:schemeClr val="bg1"/>
                </a:solidFill>
                <a:latin typeface="Cambria"/>
              </a:rPr>
              <a:t>Но здесь остановись, </a:t>
            </a:r>
            <a:endParaRPr dirty="0">
              <a:solidFill>
                <a:schemeClr val="bg1"/>
              </a:solidFill>
            </a:endParaRPr>
          </a:p>
          <a:p>
            <a:r>
              <a:rPr lang="ru-RU" sz="2100" dirty="0">
                <a:solidFill>
                  <a:schemeClr val="bg1"/>
                </a:solidFill>
                <a:latin typeface="Cambria"/>
              </a:rPr>
              <a:t>Могиле этой дорогой </a:t>
            </a:r>
            <a:endParaRPr dirty="0">
              <a:solidFill>
                <a:schemeClr val="bg1"/>
              </a:solidFill>
            </a:endParaRPr>
          </a:p>
          <a:p>
            <a:r>
              <a:rPr lang="ru-RU" sz="2100" dirty="0">
                <a:solidFill>
                  <a:schemeClr val="bg1"/>
                </a:solidFill>
                <a:latin typeface="Cambria"/>
              </a:rPr>
              <a:t>Всем сердцем поклонись. </a:t>
            </a:r>
            <a:endParaRPr dirty="0">
              <a:solidFill>
                <a:schemeClr val="bg1"/>
              </a:solidFill>
            </a:endParaRPr>
          </a:p>
          <a:p>
            <a:r>
              <a:rPr lang="ru-RU" sz="2100" dirty="0">
                <a:solidFill>
                  <a:schemeClr val="bg1"/>
                </a:solidFill>
                <a:latin typeface="Cambria"/>
              </a:rPr>
              <a:t>Кто б ни был ты — рыбак, шахтёр,</a:t>
            </a:r>
            <a:endParaRPr dirty="0">
              <a:solidFill>
                <a:schemeClr val="bg1"/>
              </a:solidFill>
            </a:endParaRPr>
          </a:p>
          <a:p>
            <a:r>
              <a:rPr lang="ru-RU" sz="2100" dirty="0">
                <a:solidFill>
                  <a:schemeClr val="bg1"/>
                </a:solidFill>
                <a:latin typeface="Cambria"/>
              </a:rPr>
              <a:t>Учёный иль пастух, — </a:t>
            </a:r>
            <a:endParaRPr dirty="0">
              <a:solidFill>
                <a:schemeClr val="bg1"/>
              </a:solidFill>
            </a:endParaRPr>
          </a:p>
          <a:p>
            <a:r>
              <a:rPr lang="ru-RU" sz="2100" dirty="0">
                <a:solidFill>
                  <a:schemeClr val="bg1"/>
                </a:solidFill>
                <a:latin typeface="Cambria"/>
              </a:rPr>
              <a:t>Навек запомни: здесь лежит </a:t>
            </a:r>
            <a:endParaRPr dirty="0">
              <a:solidFill>
                <a:schemeClr val="bg1"/>
              </a:solidFill>
            </a:endParaRPr>
          </a:p>
          <a:p>
            <a:r>
              <a:rPr lang="ru-RU" sz="2100" dirty="0">
                <a:solidFill>
                  <a:schemeClr val="bg1"/>
                </a:solidFill>
                <a:latin typeface="Cambria"/>
              </a:rPr>
              <a:t>Твой самый лучший друг. </a:t>
            </a:r>
            <a:endParaRPr dirty="0">
              <a:solidFill>
                <a:schemeClr val="bg1"/>
              </a:solidFill>
            </a:endParaRPr>
          </a:p>
          <a:p>
            <a:r>
              <a:rPr lang="ru-RU" sz="2100" dirty="0">
                <a:solidFill>
                  <a:schemeClr val="bg1"/>
                </a:solidFill>
                <a:latin typeface="Cambria"/>
              </a:rPr>
              <a:t>И для тебя, и для меня </a:t>
            </a:r>
            <a:endParaRPr dirty="0">
              <a:solidFill>
                <a:schemeClr val="bg1"/>
              </a:solidFill>
            </a:endParaRPr>
          </a:p>
          <a:p>
            <a:r>
              <a:rPr lang="ru-RU" sz="2100" dirty="0">
                <a:solidFill>
                  <a:schemeClr val="bg1"/>
                </a:solidFill>
                <a:latin typeface="Cambria"/>
              </a:rPr>
              <a:t>Он сделал все, что мог: </a:t>
            </a:r>
            <a:endParaRPr dirty="0">
              <a:solidFill>
                <a:schemeClr val="bg1"/>
              </a:solidFill>
            </a:endParaRPr>
          </a:p>
          <a:p>
            <a:r>
              <a:rPr lang="ru-RU" sz="2100" dirty="0">
                <a:solidFill>
                  <a:schemeClr val="bg1"/>
                </a:solidFill>
                <a:latin typeface="Cambria"/>
              </a:rPr>
              <a:t>Себя в бою не пожалел, </a:t>
            </a:r>
            <a:endParaRPr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r>
              <a:rPr lang="ru-RU" sz="2100" dirty="0">
                <a:solidFill>
                  <a:schemeClr val="bg1"/>
                </a:solidFill>
                <a:latin typeface="Cambria"/>
              </a:rPr>
              <a:t>А Родину сберёг.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83" name="CustomShape 4"/>
          <p:cNvSpPr/>
          <p:nvPr/>
        </p:nvSpPr>
        <p:spPr>
          <a:xfrm>
            <a:off x="6482160" y="6366240"/>
            <a:ext cx="1866240" cy="3952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000" dirty="0">
                <a:solidFill>
                  <a:schemeClr val="bg1"/>
                </a:solidFill>
                <a:latin typeface="Cambria"/>
              </a:rPr>
              <a:t>М. Исаковский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9" name="Рисунок 8" descr="D:\1 класс-будни\8мая-фото\007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4200" y="3672590"/>
            <a:ext cx="3728213" cy="28984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D:\1 класс-будни\8мая-фото\011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87824" y="2481840"/>
            <a:ext cx="1893056" cy="2459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294" y="2525859"/>
            <a:ext cx="1352550" cy="2012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457200" y="152280"/>
            <a:ext cx="8228880" cy="1218600"/>
          </a:xfrm>
          <a:prstGeom prst="rect">
            <a:avLst/>
          </a:prstGeom>
        </p:spPr>
      </p:sp>
      <p:sp>
        <p:nvSpPr>
          <p:cNvPr id="85" name="CustomShape 2"/>
          <p:cNvSpPr/>
          <p:nvPr/>
        </p:nvSpPr>
        <p:spPr>
          <a:xfrm>
            <a:off x="457200" y="260648"/>
            <a:ext cx="8228880" cy="5834512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2800" dirty="0">
                <a:solidFill>
                  <a:srgbClr val="C00000"/>
                </a:solidFill>
                <a:latin typeface="Times New Roman"/>
              </a:rPr>
              <a:t>22 июня 1941 год. Фашистская Германия обрушила на нашу страну страшный удар.</a:t>
            </a:r>
            <a:endParaRPr dirty="0">
              <a:solidFill>
                <a:srgbClr val="C00000"/>
              </a:solidFill>
            </a:endParaRPr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ru-RU" sz="2800" b="1" dirty="0">
                <a:solidFill>
                  <a:srgbClr val="002060"/>
                </a:solidFill>
                <a:latin typeface="Times New Roman"/>
              </a:rPr>
              <a:t>Что может быть страшнее, чем война?!</a:t>
            </a:r>
            <a:endParaRPr dirty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</a:pPr>
            <a:r>
              <a:rPr lang="ru-RU" sz="2800" b="1" dirty="0">
                <a:solidFill>
                  <a:srgbClr val="002060"/>
                </a:solidFill>
                <a:latin typeface="Times New Roman"/>
              </a:rPr>
              <a:t>Лишь слезы да страдания несет она.</a:t>
            </a:r>
            <a:endParaRPr dirty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</a:pPr>
            <a:r>
              <a:rPr lang="ru-RU" sz="2800" b="1" dirty="0">
                <a:solidFill>
                  <a:srgbClr val="002060"/>
                </a:solidFill>
                <a:latin typeface="Times New Roman"/>
              </a:rPr>
              <a:t>И счастье разбивает у людей,</a:t>
            </a:r>
            <a:endParaRPr dirty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2800" b="1" dirty="0">
                <a:solidFill>
                  <a:srgbClr val="002060"/>
                </a:solidFill>
                <a:latin typeface="Times New Roman"/>
              </a:rPr>
              <a:t>Любимых разлучает и друзей.</a:t>
            </a:r>
            <a:endParaRPr dirty="0">
              <a:solidFill>
                <a:srgbClr val="002060"/>
              </a:solidFill>
            </a:endParaRPr>
          </a:p>
        </p:txBody>
      </p:sp>
      <p:pic>
        <p:nvPicPr>
          <p:cNvPr id="12290" name="Picture 2" descr="F:\ПРОЕКТ\img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501008"/>
            <a:ext cx="6408712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457200" y="152280"/>
            <a:ext cx="8228880" cy="1218600"/>
          </a:xfrm>
          <a:prstGeom prst="rect">
            <a:avLst/>
          </a:prstGeom>
        </p:spPr>
      </p:sp>
      <p:pic>
        <p:nvPicPr>
          <p:cNvPr id="3" name="Рисунок 2" descr="F:\11111\13 00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905000"/>
            <a:ext cx="3240360" cy="433231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   </a:t>
            </a:r>
            <a:r>
              <a:rPr lang="ru-RU" sz="4800" dirty="0" err="1" smtClean="0">
                <a:solidFill>
                  <a:srgbClr val="C00000"/>
                </a:solidFill>
              </a:rPr>
              <a:t>Щацкий</a:t>
            </a:r>
            <a:r>
              <a:rPr lang="ru-RU" sz="4800" dirty="0" smtClean="0">
                <a:solidFill>
                  <a:srgbClr val="C00000"/>
                </a:solidFill>
              </a:rPr>
              <a:t> </a:t>
            </a:r>
            <a:r>
              <a:rPr lang="ru-RU" sz="4800" dirty="0">
                <a:solidFill>
                  <a:srgbClr val="C00000"/>
                </a:solidFill>
              </a:rPr>
              <a:t>Дмитрий Георгиевич</a:t>
            </a:r>
          </a:p>
        </p:txBody>
      </p:sp>
      <p:pic>
        <p:nvPicPr>
          <p:cNvPr id="6" name="Рисунок 5" descr="C:\Users\User\Desktop\фронтовики\Шацкий\Image (3)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905000"/>
            <a:ext cx="3240360" cy="43323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/>
          </p:nvPr>
        </p:nvSpPr>
        <p:spPr>
          <a:xfrm>
            <a:off x="395536" y="273600"/>
            <a:ext cx="8290904" cy="6035720"/>
          </a:xfrm>
        </p:spPr>
        <p:txBody>
          <a:bodyPr wrap="square">
            <a:normAutofit fontScale="25000" lnSpcReduction="20000"/>
          </a:bodyPr>
          <a:lstStyle/>
          <a:p>
            <a:r>
              <a:rPr lang="ru-RU" sz="4800" dirty="0"/>
              <a:t> </a:t>
            </a:r>
            <a:r>
              <a:rPr lang="ru-RU" sz="5600" dirty="0"/>
              <a:t>Удивительно, но иногда оказывается, что о выдающихся людях мы знаем больше чем о своих близких. Разве это правильно? Я хочу, чтобы память, пусть об одном человеке, но вызывала гордость за весь наш род, который смог выстоять в то нелёгкое время. Я хочу рассказать о своём прадеде.</a:t>
            </a:r>
          </a:p>
          <a:p>
            <a:r>
              <a:rPr lang="ru-RU" sz="5600" dirty="0"/>
              <a:t>        Мой прадедушка </a:t>
            </a:r>
            <a:r>
              <a:rPr lang="ru-RU" sz="5600" dirty="0" err="1"/>
              <a:t>Щацкий</a:t>
            </a:r>
            <a:r>
              <a:rPr lang="ru-RU" sz="5600" dirty="0"/>
              <a:t> Дмитрий Георгиевич родился в 1912 году. Он был призван красноармейцем в 1942году. Место призыва Туапсинский РВК Краснодарский край, Туапсинский район. Это было тяжелое время для народа, страны, мира.</a:t>
            </a:r>
          </a:p>
          <a:p>
            <a:r>
              <a:rPr lang="ru-RU" sz="5600" dirty="0"/>
              <a:t>        Мой прадедушка был телефонистом 76 минометной батареи, 771 артиллерийского полка 248 стрелковой Краснознаменной Одесской дивизии. На 4 Украинском фронте участвовал в освобождении г. Николаев. 1943 года участник боев на 3 Украинском  фронте освобождение г. Одесса 1945 года, 04. 08. 1944 года форсирование р. Днестр, с августа 1944 года по январь 1945года участник боев на 1-ом Белорусском фронте форсирование рек Висла Одер, освобождал Варшаву и Берлин.  Он знал  девиз: «Ни шагу назад!»- это закон для солдат. Это приказ: «Умереть, но не отступить!» И он выстоял!</a:t>
            </a:r>
          </a:p>
          <a:p>
            <a:r>
              <a:rPr lang="ru-RU" sz="5600" dirty="0"/>
              <a:t>    Сохранился архивный документ, в котором описывается один из подвигов моего прадедушки. В нём сообщается." В уличном бою 30 Апреля 1945 года в городе Берлине в сложной боевой обстановке под сильным огнем противника установил телефонно-кабельную связь между орудиями батарей и в течение всего дня  боя  поддерживал ее непрерывную работу,  устранив девять  порывов на линии, чем способствовал бесперебойному управлению боем."</a:t>
            </a:r>
          </a:p>
          <a:p>
            <a:r>
              <a:rPr lang="ru-RU" sz="5600" dirty="0"/>
              <a:t>    За этот подвиг  мой прадед был   награжден орденом «Славы 3 степени»</a:t>
            </a:r>
          </a:p>
          <a:p>
            <a:r>
              <a:rPr lang="ru-RU" sz="5600" dirty="0"/>
              <a:t>Имеются боевые награды: Орден Красной Звезды,  Медаль за Боевые заслуги, Медаль за Победу над Германией в Великой Отечественной войне 1941-1945гг., Медаль за Освобождение Варшавы.</a:t>
            </a:r>
          </a:p>
          <a:p>
            <a:r>
              <a:rPr lang="ru-RU" sz="5600" dirty="0"/>
              <a:t>    После войны работал в Успенском сельпо заготовителем. Вырастил троих детей.   После окончания войны и до конца своих дней проживал с семьёй в селе </a:t>
            </a:r>
            <a:r>
              <a:rPr lang="ru-RU" sz="5600" dirty="0" err="1"/>
              <a:t>Маламино</a:t>
            </a:r>
            <a:r>
              <a:rPr lang="ru-RU" sz="5600" dirty="0"/>
              <a:t>.</a:t>
            </a:r>
          </a:p>
          <a:p>
            <a:r>
              <a:rPr lang="ru-RU" sz="5600" dirty="0"/>
              <a:t>    Отдельный человек на фронте всех человеческих событий кажется песчинкой. Но в тоже время, он один, история его жизни, отражает жизнь народа, страны. Я хочу, чтобы о таких «маленьких» людях знали, как о великих героях. Они подарили нам счастье, возможность жить, любоваться чистым небом, любить, страдать, плакать. Но наши слёзы не сравнить со страданиями, болью тех, кто прошёл войну. Мы просто обязаны помнить и низко кланяться им</a:t>
            </a:r>
            <a:r>
              <a:rPr lang="ru-RU" sz="5600" dirty="0" smtClean="0"/>
              <a:t>!</a:t>
            </a:r>
            <a:endParaRPr lang="ru-RU" sz="5600" dirty="0"/>
          </a:p>
        </p:txBody>
      </p:sp>
    </p:spTree>
    <p:extLst>
      <p:ext uri="{BB962C8B-B14F-4D97-AF65-F5344CB8AC3E}">
        <p14:creationId xmlns:p14="http://schemas.microsoft.com/office/powerpoint/2010/main" val="16326595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457200" y="152280"/>
            <a:ext cx="8228880" cy="45000"/>
          </a:xfrm>
          <a:prstGeom prst="rect">
            <a:avLst/>
          </a:prstGeom>
        </p:spPr>
      </p:sp>
      <p:pic>
        <p:nvPicPr>
          <p:cNvPr id="96" name="Рисунок 8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6238" y="1268760"/>
            <a:ext cx="6048672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F:\11111\13 001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3933056"/>
            <a:ext cx="4462456" cy="2537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       Они сражались за Родину!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077072"/>
            <a:ext cx="2006646" cy="25379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221088"/>
            <a:ext cx="1800200" cy="2377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1584176" cy="21236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844824"/>
            <a:ext cx="1718614" cy="22316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188</TotalTime>
  <Words>780</Words>
  <Application>Microsoft Office PowerPoint</Application>
  <PresentationFormat>Экран (4:3)</PresentationFormat>
  <Paragraphs>92</Paragraphs>
  <Slides>12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Щацкий Дмитрий Георгиевич</vt:lpstr>
      <vt:lpstr>Презентация PowerPoint</vt:lpstr>
      <vt:lpstr>       Они сражались за Родину!</vt:lpstr>
      <vt:lpstr>                     Мои  родные</vt:lpstr>
      <vt:lpstr>          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User</cp:lastModifiedBy>
  <cp:revision>25</cp:revision>
  <dcterms:modified xsi:type="dcterms:W3CDTF">2019-01-12T21:02:20Z</dcterms:modified>
</cp:coreProperties>
</file>