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86" r:id="rId3"/>
    <p:sldId id="287" r:id="rId4"/>
    <p:sldId id="288" r:id="rId5"/>
    <p:sldId id="289" r:id="rId6"/>
    <p:sldId id="290" r:id="rId7"/>
    <p:sldId id="291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57" r:id="rId21"/>
    <p:sldId id="258" r:id="rId22"/>
    <p:sldId id="259" r:id="rId23"/>
    <p:sldId id="260" r:id="rId24"/>
    <p:sldId id="261" r:id="rId25"/>
    <p:sldId id="262" r:id="rId26"/>
    <p:sldId id="263" r:id="rId27"/>
    <p:sldId id="264" r:id="rId28"/>
    <p:sldId id="265" r:id="rId29"/>
    <p:sldId id="266" r:id="rId30"/>
    <p:sldId id="267" r:id="rId31"/>
    <p:sldId id="268" r:id="rId32"/>
    <p:sldId id="269" r:id="rId33"/>
    <p:sldId id="270" r:id="rId34"/>
    <p:sldId id="271" r:id="rId35"/>
    <p:sldId id="272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80E3D-B9C0-4DB7-B141-01324563A27F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C6F5-3127-4F1D-BF74-BAEBF0BAE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80E3D-B9C0-4DB7-B141-01324563A27F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C6F5-3127-4F1D-BF74-BAEBF0BAE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80E3D-B9C0-4DB7-B141-01324563A27F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C6F5-3127-4F1D-BF74-BAEBF0BAE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80E3D-B9C0-4DB7-B141-01324563A27F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C6F5-3127-4F1D-BF74-BAEBF0BAE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80E3D-B9C0-4DB7-B141-01324563A27F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C6F5-3127-4F1D-BF74-BAEBF0BAE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80E3D-B9C0-4DB7-B141-01324563A27F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C6F5-3127-4F1D-BF74-BAEBF0BAE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80E3D-B9C0-4DB7-B141-01324563A27F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C6F5-3127-4F1D-BF74-BAEBF0BAE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80E3D-B9C0-4DB7-B141-01324563A27F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C6F5-3127-4F1D-BF74-BAEBF0BAE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80E3D-B9C0-4DB7-B141-01324563A27F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C6F5-3127-4F1D-BF74-BAEBF0BAE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80E3D-B9C0-4DB7-B141-01324563A27F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C6F5-3127-4F1D-BF74-BAEBF0BAE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80E3D-B9C0-4DB7-B141-01324563A27F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C6F5-3127-4F1D-BF74-BAEBF0BAE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80E3D-B9C0-4DB7-B141-01324563A27F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CC6F5-3127-4F1D-BF74-BAEBF0BAE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Глава 1</a:t>
            </a:r>
            <a:br>
              <a:rPr lang="ru-RU" dirty="0" smtClean="0"/>
            </a:br>
            <a:r>
              <a:rPr lang="ru-RU" dirty="0" smtClean="0"/>
              <a:t>Человек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Загадка человека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Отрочество  - особая пора жизни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3829048" cy="485778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Кто такой человек?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Какое определение Вы можете дать?</a:t>
            </a:r>
            <a:endParaRPr lang="ru-RU" sz="3600" dirty="0"/>
          </a:p>
        </p:txBody>
      </p:sp>
      <p:pic>
        <p:nvPicPr>
          <p:cNvPr id="12290" name="Picture 2" descr="http://xn--2-8sbxpv.xn--p1ai/administrator/components/com_vtemgallery/vtemgallery/4349952d-1349-bcc9-0216-00004fc2c812_childre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571480"/>
            <a:ext cx="3929090" cy="5083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clipartbest.com/cliparts/7Ta/LRr/7TaLRrGX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714356"/>
            <a:ext cx="4137334" cy="5400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00562" y="214290"/>
            <a:ext cx="464343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Человек</a:t>
            </a:r>
            <a:r>
              <a:rPr lang="ru-RU" sz="4000" dirty="0" smtClean="0"/>
              <a:t> </a:t>
            </a:r>
          </a:p>
          <a:p>
            <a:r>
              <a:rPr lang="ru-RU" sz="4000" dirty="0" smtClean="0"/>
              <a:t>– представитель млекопитающего рода </a:t>
            </a:r>
            <a:r>
              <a:rPr lang="en-US" sz="4000" dirty="0" smtClean="0"/>
              <a:t> Homo </a:t>
            </a:r>
            <a:r>
              <a:rPr lang="ru-RU" sz="4000" dirty="0" smtClean="0"/>
              <a:t> отряда приматов; </a:t>
            </a:r>
          </a:p>
          <a:p>
            <a:endParaRPr lang="ru-RU" sz="4000" dirty="0"/>
          </a:p>
          <a:p>
            <a:r>
              <a:rPr lang="ru-RU" sz="4000" dirty="0" smtClean="0"/>
              <a:t>- существо  обладающее волей, разумом и высшими чувствами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229600" cy="4525963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3600" dirty="0" smtClean="0"/>
              <a:t>Может ли животное мыслить? Владеет ли оно речью? Занимается ли творческой деятельностью?</a:t>
            </a:r>
            <a:endParaRPr lang="ru-RU" sz="3600" dirty="0"/>
          </a:p>
        </p:txBody>
      </p:sp>
      <p:pic>
        <p:nvPicPr>
          <p:cNvPr id="26626" name="Picture 2" descr="http://chelsi.ru/upkeep/uploads/2017/04/wpid-373392_006.jpg"/>
          <p:cNvPicPr>
            <a:picLocks noChangeAspect="1" noChangeArrowheads="1"/>
          </p:cNvPicPr>
          <p:nvPr/>
        </p:nvPicPr>
        <p:blipFill>
          <a:blip r:embed="rId2"/>
          <a:srcRect r="-313"/>
          <a:stretch>
            <a:fillRect/>
          </a:stretch>
        </p:blipFill>
        <p:spPr bwMode="auto">
          <a:xfrm>
            <a:off x="714348" y="1928802"/>
            <a:ext cx="7643866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Чем отличается человек от животного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2000240"/>
          <a:ext cx="8229600" cy="37862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/>
                <a:gridCol w="4114800"/>
              </a:tblGrid>
              <a:tr h="843881">
                <a:tc gridSpan="2"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Общее</a:t>
                      </a:r>
                      <a:endParaRPr lang="ru-RU" sz="4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43881">
                <a:tc gridSpan="2"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ru-RU" sz="4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43881">
                <a:tc gridSpan="2"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Различие </a:t>
                      </a:r>
                      <a:endParaRPr lang="ru-RU" sz="4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43881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Человек 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Животное </a:t>
                      </a:r>
                      <a:endParaRPr lang="ru-RU" sz="4400" b="1" dirty="0"/>
                    </a:p>
                  </a:txBody>
                  <a:tcPr/>
                </a:tc>
              </a:tr>
              <a:tr h="4106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3"/>
          <p:cNvGraphicFramePr>
            <a:graphicFrameLocks/>
          </p:cNvGraphicFramePr>
          <p:nvPr/>
        </p:nvGraphicFramePr>
        <p:xfrm>
          <a:off x="142844" y="285729"/>
          <a:ext cx="9001156" cy="50490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00578"/>
                <a:gridCol w="4500578"/>
              </a:tblGrid>
              <a:tr h="468555">
                <a:tc gridSpan="2"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Общее</a:t>
                      </a:r>
                      <a:endParaRPr lang="ru-RU" sz="3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003257">
                <a:tc gridSpan="2"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3200" dirty="0" smtClean="0"/>
                        <a:t>Способность эволюционировать</a:t>
                      </a:r>
                      <a:r>
                        <a:rPr lang="ru-RU" sz="3200" baseline="0" dirty="0" smtClean="0"/>
                        <a:t> и адаптироваться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3200" baseline="0" dirty="0" smtClean="0"/>
                        <a:t>Аналогичные части тела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3200" baseline="0" dirty="0" smtClean="0"/>
                        <a:t>Схожее развитие зародыша, забота о потомстве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3200" baseline="0" dirty="0" smtClean="0"/>
                        <a:t>Рефлексы, инстинкты</a:t>
                      </a:r>
                      <a:endParaRPr lang="ru-RU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8555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Различие 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855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Человек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Животное </a:t>
                      </a:r>
                      <a:endParaRPr lang="ru-RU" dirty="0"/>
                    </a:p>
                  </a:txBody>
                  <a:tcPr/>
                </a:tc>
              </a:tr>
              <a:tr h="468555"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3"/>
          <p:cNvGraphicFramePr>
            <a:graphicFrameLocks/>
          </p:cNvGraphicFramePr>
          <p:nvPr/>
        </p:nvGraphicFramePr>
        <p:xfrm>
          <a:off x="142844" y="0"/>
          <a:ext cx="9001156" cy="7650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00578"/>
                <a:gridCol w="4500578"/>
              </a:tblGrid>
              <a:tr h="500066">
                <a:tc gridSpan="2">
                  <a:txBody>
                    <a:bodyPr/>
                    <a:lstStyle/>
                    <a:p>
                      <a:pPr algn="ctr"/>
                      <a:r>
                        <a:rPr lang="ru-RU" sz="3000" b="1" dirty="0" smtClean="0"/>
                        <a:t>Различие </a:t>
                      </a:r>
                      <a:endParaRPr lang="ru-RU" sz="3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8555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/>
                        <a:t>Человек</a:t>
                      </a:r>
                      <a:r>
                        <a:rPr lang="ru-RU" sz="3000" dirty="0" smtClean="0"/>
                        <a:t> 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/>
                        <a:t>Животное</a:t>
                      </a:r>
                      <a:r>
                        <a:rPr lang="ru-RU" sz="3000" dirty="0" smtClean="0"/>
                        <a:t> </a:t>
                      </a:r>
                      <a:endParaRPr lang="ru-RU" sz="3000" dirty="0"/>
                    </a:p>
                  </a:txBody>
                  <a:tcPr/>
                </a:tc>
              </a:tr>
              <a:tr h="468555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sz="3000" dirty="0" smtClean="0"/>
                        <a:t>Всеяден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sz="3000" dirty="0" smtClean="0"/>
                        <a:t>Способен к изменению среды обитания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sz="3000" dirty="0" smtClean="0"/>
                        <a:t>Способен действовать по плану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sz="3000" dirty="0" smtClean="0"/>
                        <a:t>Владеет речью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sz="3000" dirty="0" smtClean="0"/>
                        <a:t>Прямохождение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sz="3000" dirty="0" smtClean="0"/>
                        <a:t>Сознание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sz="3000" dirty="0" smtClean="0"/>
                        <a:t>Способность к творчеству, фантазия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sz="3000" dirty="0" smtClean="0"/>
                        <a:t>Производство орудий труда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endParaRPr lang="ru-RU" sz="3200" dirty="0" smtClean="0"/>
                    </a:p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Wingdings" pitchFamily="2" charset="2"/>
                        <a:buChar char="§"/>
                      </a:pPr>
                      <a:r>
                        <a:rPr lang="ru-RU" dirty="0" smtClean="0"/>
                        <a:t> </a:t>
                      </a:r>
                      <a:r>
                        <a:rPr lang="ru-RU" sz="3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травояден либо плотояден; питается в зависимости от своего рациона</a:t>
                      </a:r>
                    </a:p>
                    <a:p>
                      <a:pPr algn="l">
                        <a:buFont typeface="Wingdings" pitchFamily="2" charset="2"/>
                        <a:buChar char="§"/>
                      </a:pPr>
                      <a:r>
                        <a:rPr lang="ru-RU" sz="3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Приспосабливаются</a:t>
                      </a:r>
                      <a:r>
                        <a:rPr lang="ru-RU" sz="3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к выживанию в среде обитания</a:t>
                      </a:r>
                    </a:p>
                    <a:p>
                      <a:pPr algn="l">
                        <a:buFont typeface="Wingdings" pitchFamily="2" charset="2"/>
                        <a:buChar char="§"/>
                      </a:pPr>
                      <a:r>
                        <a:rPr lang="ru-RU" sz="3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Инстинкты в основе поведения</a:t>
                      </a:r>
                      <a:endParaRPr lang="ru-RU" sz="3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 descr="C:\Users\Tanya\Documents\Scan0001.jpg"/>
          <p:cNvPicPr>
            <a:picLocks noChangeAspect="1" noChangeArrowheads="1"/>
          </p:cNvPicPr>
          <p:nvPr/>
        </p:nvPicPr>
        <p:blipFill>
          <a:blip r:embed="rId2" cstate="email">
            <a:lum bright="-10000" contrast="20000"/>
          </a:blip>
          <a:srcRect r="-5504"/>
          <a:stretch>
            <a:fillRect/>
          </a:stretch>
        </p:blipFill>
        <p:spPr bwMode="auto">
          <a:xfrm>
            <a:off x="1071538" y="0"/>
            <a:ext cx="7215238" cy="541893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5011341"/>
            <a:ext cx="9144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Рассмотрите схему в учебнике на стр. 10. Еще раз рассмотрите таблицу в своей тетради и проверьте, все ли Вы записали 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/>
              <a:t>с какими новыми словами  мы  сейчас </a:t>
            </a:r>
            <a:r>
              <a:rPr lang="ru-RU" sz="3600" dirty="0" smtClean="0"/>
              <a:t>работали ?</a:t>
            </a:r>
          </a:p>
          <a:p>
            <a:r>
              <a:rPr lang="ru-RU" sz="3600" b="1" dirty="0"/>
              <a:t>Речь</a:t>
            </a:r>
            <a:r>
              <a:rPr lang="ru-RU" sz="3600" dirty="0"/>
              <a:t>  - способность говорить. Человек может в речи выразить свое душевное состоянии.</a:t>
            </a:r>
          </a:p>
          <a:p>
            <a:r>
              <a:rPr lang="ru-RU" sz="3600" b="1" dirty="0"/>
              <a:t>Сознание</a:t>
            </a:r>
            <a:r>
              <a:rPr lang="ru-RU" sz="3600" dirty="0"/>
              <a:t> – способность отражать действительность в мышлении. Человек потерял сознание.</a:t>
            </a:r>
          </a:p>
          <a:p>
            <a:r>
              <a:rPr lang="ru-RU" sz="3600" b="1" dirty="0"/>
              <a:t>Труд</a:t>
            </a:r>
            <a:r>
              <a:rPr lang="ru-RU" sz="3600" dirty="0"/>
              <a:t> – деятельность, направленная на получении полезного результата.</a:t>
            </a:r>
          </a:p>
          <a:p>
            <a:r>
              <a:rPr lang="ru-RU" sz="3600" b="1" dirty="0"/>
              <a:t>Цель</a:t>
            </a:r>
            <a:r>
              <a:rPr lang="ru-RU" sz="3600" dirty="0"/>
              <a:t> – образ возможного результата</a:t>
            </a:r>
            <a:r>
              <a:rPr lang="ru-RU" sz="3600" dirty="0" smtClean="0"/>
              <a:t>.</a:t>
            </a:r>
            <a:endParaRPr lang="ru-RU" sz="3600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Зачем человек рождается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/>
              <a:t>Выскажи свои предположения: зачем человек рождается</a:t>
            </a:r>
            <a:r>
              <a:rPr lang="ru-RU" sz="3600" dirty="0" smtClean="0"/>
              <a:t>?</a:t>
            </a:r>
          </a:p>
          <a:p>
            <a:r>
              <a:rPr lang="ru-RU" sz="3600" dirty="0" smtClean="0"/>
              <a:t> </a:t>
            </a:r>
            <a:r>
              <a:rPr lang="ru-RU" sz="3600" dirty="0"/>
              <a:t>Каковы ценности человеческой жизни?</a:t>
            </a:r>
          </a:p>
          <a:p>
            <a:endParaRPr lang="ru-RU" sz="3600" dirty="0" smtClean="0"/>
          </a:p>
          <a:p>
            <a:r>
              <a:rPr lang="ru-RU" sz="3600" b="1" dirty="0"/>
              <a:t>Ценность</a:t>
            </a:r>
            <a:r>
              <a:rPr lang="ru-RU" sz="3600" dirty="0"/>
              <a:t> –  важность, значимость, польза, полезность чего-либо.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/>
              <a:t>Прочитаем вместе пункт № 1 §1 который называется «Зачем человек рождается»</a:t>
            </a:r>
          </a:p>
          <a:p>
            <a:pPr>
              <a:buNone/>
            </a:pPr>
            <a:r>
              <a:rPr lang="ru-RU" sz="3600" dirty="0"/>
              <a:t> </a:t>
            </a:r>
          </a:p>
          <a:p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Какие </a:t>
            </a:r>
            <a:r>
              <a:rPr lang="ru-RU" sz="3600" dirty="0"/>
              <a:t>две точки зрения вам даны в тексте на вопрос:  Зачем человек рождается?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unlib.ru/cimg/2014/101519/52474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57166"/>
            <a:ext cx="7620000" cy="6076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29190" y="1500174"/>
            <a:ext cx="4032448" cy="237626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3600" b="1" dirty="0" smtClean="0"/>
              <a:t>дни считают, что человек создан для счастья, благополучной и сытой жизни.</a:t>
            </a:r>
            <a:endParaRPr lang="ru-RU" sz="36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5008068" cy="32969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6" name="Picture 2" descr="http://www.derinekonomi.com/wp-content/uploads/2016/05/lotoruyasi-1024x78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3643314"/>
            <a:ext cx="3786182" cy="29135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3126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628" y="285728"/>
            <a:ext cx="3929090" cy="5819581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sz="3600" b="1" dirty="0" smtClean="0"/>
              <a:t>ругие видят назначение человека </a:t>
            </a:r>
          </a:p>
          <a:p>
            <a:pPr marL="352425" indent="0">
              <a:buNone/>
            </a:pPr>
            <a:r>
              <a:rPr lang="ru-RU" sz="3600" b="1" dirty="0" smtClean="0"/>
              <a:t>в служении Родине, </a:t>
            </a:r>
            <a:endParaRPr lang="ru-RU" sz="3600" b="1" dirty="0"/>
          </a:p>
          <a:p>
            <a:pPr marL="352425" indent="0">
              <a:buNone/>
            </a:pPr>
            <a:r>
              <a:rPr lang="ru-RU" sz="3600" b="1" dirty="0" smtClean="0"/>
              <a:t>в совершении добрых поступков, </a:t>
            </a:r>
          </a:p>
          <a:p>
            <a:pPr marL="352425" indent="0">
              <a:buNone/>
            </a:pPr>
            <a:r>
              <a:rPr lang="ru-RU" sz="3600" b="1" dirty="0" smtClean="0"/>
              <a:t>в гуманном отношении к людям.</a:t>
            </a:r>
            <a:endParaRPr lang="ru-RU" sz="36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214289"/>
            <a:ext cx="4857784" cy="26517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3143248"/>
            <a:ext cx="5088842" cy="33575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6295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235061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600" b="1" dirty="0" smtClean="0"/>
              <a:t>В народе говорят, что за свою жизнь человек обязательно должен построить дом, посадить дерево и вырастить ребёнка.</a:t>
            </a:r>
            <a:endParaRPr lang="ru-RU" sz="36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705187"/>
            <a:ext cx="252028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212" y="2727853"/>
            <a:ext cx="2563247" cy="1925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5013176"/>
            <a:ext cx="838791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«Чем больше человек даёт людям и меньше требует себе, тем он лучше; чем меньше даёт другим и больше себе требует, тем он хуже».</a:t>
            </a:r>
          </a:p>
          <a:p>
            <a:pPr algn="r"/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Л.Н. Толстой</a:t>
            </a:r>
            <a:endParaRPr lang="ru-RU" sz="2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Acer\Desktop\анимационные картинки\человечки\821e2371a95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7544" y="2707637"/>
            <a:ext cx="2618636" cy="20137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46338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4500594" cy="5214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«Чем больше человек даёт людям и меньше требует себе, тем он лучше; чем меньше даёт другим и больше себе требует, тем он хуже».</a:t>
            </a:r>
          </a:p>
          <a:p>
            <a:r>
              <a:rPr lang="ru-RU" sz="3600" b="1" dirty="0" smtClean="0"/>
              <a:t>Л.Н. Толстой</a:t>
            </a:r>
            <a:endParaRPr lang="ru-RU" sz="3600" b="1" dirty="0"/>
          </a:p>
        </p:txBody>
      </p:sp>
      <p:pic>
        <p:nvPicPr>
          <p:cNvPr id="35842" name="Picture 2" descr="http://adm.ru/images/DASHA/folder/literatura/tolstoj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4942" y="142852"/>
            <a:ext cx="3600000" cy="432752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857620" y="6396335"/>
            <a:ext cx="528638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Как Вы понимаете слова Л.Н. Толстого?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643406" y="4643446"/>
            <a:ext cx="4500594" cy="15696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Приведите примеры из текста, что великие люди разных стран и народов говорят о человеке? Его предназначении?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ru-RU" sz="4400" dirty="0" smtClean="0"/>
              <a:t>Какой вывод можно сделать: Зачем человек рождается?  Для чего проживает свою жизнь?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215106"/>
          </a:xfrm>
        </p:spPr>
        <p:txBody>
          <a:bodyPr/>
          <a:lstStyle/>
          <a:p>
            <a:pPr>
              <a:buNone/>
            </a:pPr>
            <a:r>
              <a:rPr lang="ru-RU" dirty="0"/>
              <a:t>Продолжите предложения. </a:t>
            </a:r>
          </a:p>
          <a:p>
            <a:pPr>
              <a:buNone/>
            </a:pPr>
            <a:r>
              <a:rPr lang="ru-RU" b="1" dirty="0"/>
              <a:t>Чтобы стать человеком, ребенку необходимо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Воспитываться с рождения среди людей, чтобы…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Слушать и понимать человеческую речь, общаться со взрослыми, чтобы…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Заниматься разнообразной деятельностью самостоятельно и со сверстниками (гулять, </a:t>
            </a:r>
            <a:r>
              <a:rPr lang="ru-RU" dirty="0" smtClean="0"/>
              <a:t>играть, трудиться</a:t>
            </a:r>
            <a:r>
              <a:rPr lang="ru-RU" dirty="0"/>
              <a:t>), чтобы…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cer\Desktop\анимационные картинки\смайл растерянный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2" y="3429000"/>
            <a:ext cx="2035534" cy="11919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06489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Что нужно ребёнку, чтобы он рос и развивался ?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1643050"/>
            <a:ext cx="3816424" cy="194421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Воспитываться с рождения среди людей, чтобы …</a:t>
            </a:r>
            <a:endParaRPr lang="ru-RU" sz="26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16016" y="1598185"/>
            <a:ext cx="4248472" cy="21602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b="1" dirty="0">
                <a:solidFill>
                  <a:schemeClr val="tx1"/>
                </a:solidFill>
              </a:rPr>
              <a:t>Слушать и понимать человеческую речь, общаться со взрослыми, чтобы…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00100" y="4500570"/>
            <a:ext cx="6912768" cy="21602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Заниматься разнообразной деятельностью самостоятельно и со сверстниками (трудиться, играть, гулять), чтобы…</a:t>
            </a:r>
            <a:endParaRPr lang="ru-RU" sz="2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7636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00042"/>
            <a:ext cx="702589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Вспомните  схему и заполните пропуски в тексте: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528" y="2530660"/>
            <a:ext cx="8712968" cy="2842556"/>
          </a:xfrm>
        </p:spPr>
        <p:txBody>
          <a:bodyPr>
            <a:normAutofit/>
          </a:bodyPr>
          <a:lstStyle/>
          <a:p>
            <a:pPr marL="68580" indent="0">
              <a:lnSpc>
                <a:spcPct val="150000"/>
              </a:lnSpc>
              <a:buNone/>
            </a:pPr>
            <a:r>
              <a:rPr lang="ru-RU" sz="2600" b="1" i="1" dirty="0" smtClean="0"/>
              <a:t>Человек в отличие от животных обладает ________, способен к ___________________, может действовать по  ___________, имеет хорошо развитый _________________, создаёт ____________________.</a:t>
            </a:r>
            <a:endParaRPr lang="ru-RU" sz="26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072330" y="2428868"/>
            <a:ext cx="144016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rgbClr val="FF0000"/>
                </a:solidFill>
              </a:rPr>
              <a:t>речью</a:t>
            </a:r>
            <a:endParaRPr lang="ru-RU" sz="2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1670" y="3071810"/>
            <a:ext cx="312218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err="1" smtClean="0">
                <a:solidFill>
                  <a:srgbClr val="FF0000"/>
                </a:solidFill>
              </a:rPr>
              <a:t>прямохождению</a:t>
            </a:r>
            <a:endParaRPr lang="ru-RU" sz="2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3786190"/>
            <a:ext cx="1800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rgbClr val="FF0000"/>
                </a:solidFill>
              </a:rPr>
              <a:t>плану</a:t>
            </a:r>
            <a:endParaRPr lang="ru-RU" sz="2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1702" y="4365103"/>
            <a:ext cx="295232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>
                <a:solidFill>
                  <a:srgbClr val="FF0000"/>
                </a:solidFill>
              </a:rPr>
              <a:t>г</a:t>
            </a:r>
            <a:r>
              <a:rPr lang="ru-RU" sz="2600" b="1" dirty="0" smtClean="0">
                <a:solidFill>
                  <a:srgbClr val="FF0000"/>
                </a:solidFill>
              </a:rPr>
              <a:t>оловной мозг</a:t>
            </a:r>
            <a:endParaRPr lang="ru-RU" sz="2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4048" y="4365104"/>
            <a:ext cx="291530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>
                <a:solidFill>
                  <a:srgbClr val="FF0000"/>
                </a:solidFill>
              </a:rPr>
              <a:t>о</a:t>
            </a:r>
            <a:r>
              <a:rPr lang="ru-RU" sz="2600" b="1" dirty="0" smtClean="0">
                <a:solidFill>
                  <a:srgbClr val="FF0000"/>
                </a:solidFill>
              </a:rPr>
              <a:t>рудия труда</a:t>
            </a:r>
            <a:endParaRPr lang="ru-RU" sz="2600" b="1" dirty="0">
              <a:solidFill>
                <a:srgbClr val="FF0000"/>
              </a:solidFill>
            </a:endParaRPr>
          </a:p>
        </p:txBody>
      </p:sp>
      <p:pic>
        <p:nvPicPr>
          <p:cNvPr id="7172" name="Picture 4" descr="C:\Users\Acer\Desktop\анимационные картинки\смайл реш задачу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3766" y="332656"/>
            <a:ext cx="1527140" cy="15121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54625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214290"/>
            <a:ext cx="8286808" cy="25717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b="1" dirty="0" smtClean="0"/>
              <a:t>еши задачу:</a:t>
            </a:r>
          </a:p>
          <a:p>
            <a:pPr marL="68580" indent="0">
              <a:buNone/>
            </a:pPr>
            <a:r>
              <a:rPr lang="ru-RU" b="1" dirty="0" smtClean="0"/>
              <a:t>По-моему, человека можно сравнить с ____________________________________, </a:t>
            </a:r>
          </a:p>
          <a:p>
            <a:pPr marL="68580" indent="0">
              <a:buNone/>
            </a:pPr>
            <a:r>
              <a:rPr lang="ru-RU" b="1" dirty="0" smtClean="0"/>
              <a:t>потому что __________________________.</a:t>
            </a:r>
            <a:endParaRPr lang="ru-RU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3" y="3415166"/>
            <a:ext cx="2671387" cy="2671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073967"/>
            <a:ext cx="1800200" cy="34233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4" y="3535926"/>
            <a:ext cx="3400837" cy="25506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61338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https://yandex.ru/collections/picture/cards/58ce52760265c100b7800066/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01256" y="2643182"/>
            <a:ext cx="4542744" cy="302775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57884" y="571480"/>
            <a:ext cx="3071866" cy="1428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На  </a:t>
            </a:r>
            <a:r>
              <a:rPr lang="ru-RU" sz="3600" dirty="0"/>
              <a:t>кого вы похожи? </a:t>
            </a:r>
          </a:p>
        </p:txBody>
      </p:sp>
      <p:pic>
        <p:nvPicPr>
          <p:cNvPr id="38914" name="Picture 2" descr="http://freelance.ru/img/portfolio/pics/00/2B/23/28272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0"/>
            <a:ext cx="5191108" cy="3458576"/>
          </a:xfrm>
          <a:prstGeom prst="rect">
            <a:avLst/>
          </a:prstGeom>
          <a:noFill/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0" y="3429000"/>
            <a:ext cx="4643438" cy="3429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6000"/>
            <a:r>
              <a:rPr lang="ru-RU" sz="3200" dirty="0" smtClean="0"/>
              <a:t>Как  </a:t>
            </a:r>
            <a:r>
              <a:rPr lang="ru-RU" sz="3200" dirty="0"/>
              <a:t>вы думаете, а почему один человек похож на отца? Другой – на бабушку? Почему о родственника иногда говорят «похож как две капли воды»?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sovetnews.com/wp-content/uploads/2017/01/bear_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282" y="642917"/>
            <a:ext cx="9181282" cy="5818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4000504"/>
          </a:xfrm>
        </p:spPr>
        <p:txBody>
          <a:bodyPr numCol="2">
            <a:normAutofit fontScale="47500" lnSpcReduction="20000"/>
          </a:bodyPr>
          <a:lstStyle/>
          <a:p>
            <a:pPr>
              <a:buNone/>
            </a:pPr>
            <a:r>
              <a:rPr lang="ru-RU" sz="5900" b="1" dirty="0" smtClean="0"/>
              <a:t>Заполните таблицу, используя набор слов:</a:t>
            </a:r>
          </a:p>
          <a:p>
            <a:pPr>
              <a:buNone/>
            </a:pPr>
            <a:endParaRPr lang="ru-RU" sz="59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5900" dirty="0"/>
              <a:t>Способность защищаться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5900" dirty="0" smtClean="0"/>
              <a:t>Способность </a:t>
            </a:r>
            <a:r>
              <a:rPr lang="ru-RU" sz="5900" dirty="0"/>
              <a:t>относиться к другим, как к себе </a:t>
            </a:r>
            <a:endParaRPr lang="ru-RU" sz="59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5900" dirty="0" smtClean="0"/>
              <a:t>Способность </a:t>
            </a:r>
            <a:r>
              <a:rPr lang="ru-RU" sz="5900" dirty="0"/>
              <a:t>делать запасы впрок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5900" dirty="0" smtClean="0"/>
              <a:t>Способность </a:t>
            </a:r>
            <a:r>
              <a:rPr lang="ru-RU" sz="5900" dirty="0"/>
              <a:t>отличать хорошее от дурного </a:t>
            </a:r>
            <a:endParaRPr lang="ru-RU" sz="5900" dirty="0" smtClean="0"/>
          </a:p>
          <a:p>
            <a:pPr marL="514350" indent="-514350">
              <a:buFont typeface="+mj-lt"/>
              <a:buAutoNum type="arabicPeriod"/>
            </a:pPr>
            <a:endParaRPr lang="ru-RU" sz="5900" dirty="0"/>
          </a:p>
          <a:p>
            <a:pPr marL="514350" indent="-514350">
              <a:buFont typeface="+mj-lt"/>
              <a:buAutoNum type="arabicPeriod"/>
            </a:pPr>
            <a:r>
              <a:rPr lang="ru-RU" sz="5900" dirty="0" smtClean="0"/>
              <a:t>Способность </a:t>
            </a:r>
            <a:r>
              <a:rPr lang="ru-RU" sz="5900" dirty="0"/>
              <a:t>строить жильё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5900" dirty="0" smtClean="0"/>
              <a:t>Определённый </a:t>
            </a:r>
            <a:r>
              <a:rPr lang="ru-RU" sz="5900" dirty="0"/>
              <a:t>овал лица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5900" dirty="0" smtClean="0"/>
              <a:t>Способность </a:t>
            </a:r>
            <a:r>
              <a:rPr lang="ru-RU" sz="5900" dirty="0"/>
              <a:t>передвигаться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5900" dirty="0" smtClean="0"/>
              <a:t>Способность </a:t>
            </a:r>
            <a:r>
              <a:rPr lang="ru-RU" sz="5900" dirty="0"/>
              <a:t>мыслить </a:t>
            </a:r>
            <a:endParaRPr lang="ru-RU" sz="59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5900" dirty="0" smtClean="0"/>
              <a:t>Способность </a:t>
            </a:r>
            <a:r>
              <a:rPr lang="ru-RU" sz="5900" dirty="0"/>
              <a:t>утолять голод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4143380"/>
          <a:ext cx="9001155" cy="3286599"/>
        </p:xfrm>
        <a:graphic>
          <a:graphicData uri="http://schemas.openxmlformats.org/drawingml/2006/table">
            <a:tbl>
              <a:tblPr/>
              <a:tblGrid>
                <a:gridCol w="2999496"/>
                <a:gridCol w="3001274"/>
                <a:gridCol w="3000385"/>
              </a:tblGrid>
              <a:tr h="85420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400" b="1" dirty="0">
                          <a:latin typeface="Times New Roman"/>
                          <a:ea typeface="Calibri"/>
                          <a:cs typeface="Times New Roman"/>
                        </a:rPr>
                        <a:t>Что мы наследуем от родителей</a:t>
                      </a:r>
                      <a:endParaRPr lang="ru-RU" sz="3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85" marR="649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400" b="1" dirty="0">
                          <a:latin typeface="Times New Roman"/>
                          <a:ea typeface="Calibri"/>
                          <a:cs typeface="Times New Roman"/>
                        </a:rPr>
                        <a:t>Чему мы должны научиться</a:t>
                      </a:r>
                      <a:endParaRPr lang="ru-RU" sz="3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85" marR="649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73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400" b="1">
                          <a:latin typeface="Times New Roman"/>
                          <a:ea typeface="Calibri"/>
                          <a:cs typeface="Times New Roman"/>
                        </a:rPr>
                        <a:t>Общее у всех людей</a:t>
                      </a:r>
                      <a:endParaRPr lang="ru-RU" sz="3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85" marR="649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400" b="1" dirty="0">
                          <a:latin typeface="Times New Roman"/>
                          <a:ea typeface="Calibri"/>
                          <a:cs typeface="Times New Roman"/>
                        </a:rPr>
                        <a:t>Особенное у разных людей</a:t>
                      </a:r>
                      <a:endParaRPr lang="ru-RU" sz="3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85" marR="649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30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85" marR="649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85" marR="649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85" marR="649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же такое наследственность?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600" b="1" dirty="0" smtClean="0"/>
              <a:t>НАСЛЕДСТВЕННОСТЬ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600" dirty="0" smtClean="0"/>
              <a:t>– получение </a:t>
            </a:r>
            <a:r>
              <a:rPr lang="ru-RU" sz="3600" dirty="0"/>
              <a:t>от своих родителей (предков) определенных </a:t>
            </a:r>
            <a:r>
              <a:rPr lang="ru-RU" sz="3600" u="sng" dirty="0"/>
              <a:t>биологических</a:t>
            </a:r>
            <a:r>
              <a:rPr lang="ru-RU" sz="3600" dirty="0"/>
              <a:t> признаков (свойств). Например: овал лица, строение тела (низкий, высокий, полный), навыки, способности (к рисованию, музыке) и т.д. </a:t>
            </a:r>
          </a:p>
          <a:p>
            <a:pPr marL="0" indent="0">
              <a:spcBef>
                <a:spcPts val="0"/>
              </a:spcBef>
              <a:buNone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064896" cy="81032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Наследственность – биологическая сущность всех людей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44" y="1428736"/>
            <a:ext cx="8496944" cy="3913660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 smtClean="0"/>
              <a:t>Из поколения в поколение передаётся способность человека воспринимать окружающий мир, мыслить, говорить.</a:t>
            </a:r>
          </a:p>
          <a:p>
            <a:pPr algn="just"/>
            <a:r>
              <a:rPr lang="ru-RU" sz="3600" b="1" dirty="0" smtClean="0"/>
              <a:t>От родителей человек при рождении получает особенности своих эмоций: один – спокойный и рассудительный, другой – активный и эмоциональный.</a:t>
            </a:r>
          </a:p>
          <a:p>
            <a:pPr algn="just"/>
            <a:r>
              <a:rPr lang="ru-RU" sz="3600" b="1" dirty="0" smtClean="0"/>
              <a:t>Всё это доказывает, что </a:t>
            </a:r>
            <a:r>
              <a:rPr lang="ru-RU" sz="3600" b="1" i="1" dirty="0" smtClean="0">
                <a:solidFill>
                  <a:srgbClr val="FF0000"/>
                </a:solidFill>
              </a:rPr>
              <a:t>человек - существо биологическое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</p:spTree>
    <p:extLst>
      <p:ext uri="{BB962C8B-B14F-4D97-AF65-F5344CB8AC3E}">
        <p14:creationId xmlns="" xmlns:p14="http://schemas.microsoft.com/office/powerpoint/2010/main" val="306029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44" y="142852"/>
            <a:ext cx="8064896" cy="4680520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sz="3600" b="1" dirty="0" smtClean="0"/>
              <a:t>Что же мы </a:t>
            </a:r>
            <a:r>
              <a:rPr lang="ru-RU" sz="3600" b="1" u="sng" dirty="0" smtClean="0"/>
              <a:t>наследуем от родителей</a:t>
            </a:r>
            <a:r>
              <a:rPr lang="ru-RU" sz="3600" b="1" dirty="0" smtClean="0"/>
              <a:t>?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3600" b="1" dirty="0" smtClean="0"/>
              <a:t>собенности внешнего вида</a:t>
            </a:r>
          </a:p>
          <a:p>
            <a:pPr marL="68580" indent="0" algn="just">
              <a:buNone/>
            </a:pPr>
            <a:r>
              <a:rPr lang="ru-RU" sz="3600" b="1" dirty="0" smtClean="0"/>
              <a:t>А какие </a:t>
            </a:r>
            <a:r>
              <a:rPr lang="ru-RU" sz="3600" b="1" u="sng" dirty="0" smtClean="0"/>
              <a:t>наследуемые биологические </a:t>
            </a:r>
            <a:r>
              <a:rPr lang="ru-RU" sz="3600" b="1" dirty="0" smtClean="0"/>
              <a:t>признаки отличают людей от других живых организмов?</a:t>
            </a:r>
          </a:p>
          <a:p>
            <a:pPr algn="just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3600" b="1" dirty="0" smtClean="0"/>
              <a:t>собенности строения коры головного мозга.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3600" b="1" dirty="0" smtClean="0"/>
              <a:t>пособность к </a:t>
            </a:r>
            <a:r>
              <a:rPr lang="ru-RU" sz="3600" b="1" dirty="0" err="1" smtClean="0"/>
              <a:t>прямохождению</a:t>
            </a:r>
            <a:r>
              <a:rPr lang="ru-RU" sz="3600" b="1" dirty="0" smtClean="0"/>
              <a:t>.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3600" b="1" dirty="0" smtClean="0"/>
              <a:t>пособность к абстрактному мышлению.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3600" b="1" dirty="0" smtClean="0"/>
              <a:t>пособность к творчеству.</a:t>
            </a:r>
            <a:endParaRPr lang="ru-RU" sz="3600" b="1" dirty="0"/>
          </a:p>
        </p:txBody>
      </p:sp>
      <p:pic>
        <p:nvPicPr>
          <p:cNvPr id="4098" name="Picture 2" descr="C:\Users\Acer\Desktop\анимационные картинки\непонимающий смайл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824" y="0"/>
            <a:ext cx="1584176" cy="1584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02906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04664"/>
            <a:ext cx="7286676" cy="66688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Можно ли влиять на наследственность?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1357298"/>
            <a:ext cx="8715436" cy="450059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b="1" dirty="0" smtClean="0"/>
              <a:t> На человека, его характер и поведение влияют: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/>
              <a:t>Условия  жизни человека.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/>
              <a:t>Воспитание  человека.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/>
              <a:t>Образование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/>
              <a:t>Культура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/>
              <a:t>Нравственные ценности</a:t>
            </a:r>
          </a:p>
          <a:p>
            <a:pPr algn="just">
              <a:buNone/>
            </a:pPr>
            <a:r>
              <a:rPr lang="ru-RU" b="1" dirty="0" smtClean="0"/>
              <a:t>Значит, </a:t>
            </a:r>
            <a:r>
              <a:rPr lang="ru-RU" b="1" i="1" dirty="0" smtClean="0">
                <a:solidFill>
                  <a:srgbClr val="FF0000"/>
                </a:solidFill>
              </a:rPr>
              <a:t>человек – существо не только биологическое, но и социальное</a:t>
            </a:r>
            <a:r>
              <a:rPr lang="ru-RU" b="1" dirty="0" smtClean="0"/>
              <a:t>, т.е. общественное.</a:t>
            </a:r>
            <a:endParaRPr lang="ru-RU" b="1" dirty="0"/>
          </a:p>
        </p:txBody>
      </p:sp>
      <p:pic>
        <p:nvPicPr>
          <p:cNvPr id="5122" name="Picture 2" descr="C:\Users\Acer\Desktop\анимационные картинки\смайл растерянный.gif"/>
          <p:cNvPicPr>
            <a:picLocks noChangeAspect="1" noChangeArrowheads="1" noCrop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9908" y="404664"/>
            <a:ext cx="2213416" cy="1296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3399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356958" y="714357"/>
            <a:ext cx="6310805" cy="2358028"/>
            <a:chOff x="3351" y="2877"/>
            <a:chExt cx="5081" cy="1787"/>
          </a:xfrm>
        </p:grpSpPr>
        <p:sp>
          <p:nvSpPr>
            <p:cNvPr id="46090" name="Овал 4"/>
            <p:cNvSpPr>
              <a:spLocks noChangeArrowheads="1"/>
            </p:cNvSpPr>
            <p:nvPr/>
          </p:nvSpPr>
          <p:spPr bwMode="auto">
            <a:xfrm>
              <a:off x="4338" y="2877"/>
              <a:ext cx="3199" cy="1365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cxnSp>
          <p:nvCxnSpPr>
            <p:cNvPr id="46091" name="Прямая со стрелкой 2"/>
            <p:cNvCxnSpPr>
              <a:cxnSpLocks noChangeShapeType="1"/>
            </p:cNvCxnSpPr>
            <p:nvPr/>
          </p:nvCxnSpPr>
          <p:spPr bwMode="auto">
            <a:xfrm rot="10800000" flipV="1">
              <a:off x="3351" y="3607"/>
              <a:ext cx="986" cy="46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46092" name="Прямая со стрелкой 3"/>
            <p:cNvCxnSpPr>
              <a:cxnSpLocks noChangeShapeType="1"/>
            </p:cNvCxnSpPr>
            <p:nvPr/>
          </p:nvCxnSpPr>
          <p:spPr bwMode="auto">
            <a:xfrm>
              <a:off x="7538" y="3607"/>
              <a:ext cx="817" cy="46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46093" name="Прямая со стрелкой 5"/>
            <p:cNvCxnSpPr>
              <a:cxnSpLocks noChangeShapeType="1"/>
            </p:cNvCxnSpPr>
            <p:nvPr/>
          </p:nvCxnSpPr>
          <p:spPr bwMode="auto">
            <a:xfrm rot="5400000">
              <a:off x="3217" y="4528"/>
              <a:ext cx="27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46094" name="Прямая со стрелкой 6"/>
            <p:cNvCxnSpPr>
              <a:cxnSpLocks noChangeShapeType="1"/>
            </p:cNvCxnSpPr>
            <p:nvPr/>
          </p:nvCxnSpPr>
          <p:spPr bwMode="auto">
            <a:xfrm rot="5400000">
              <a:off x="8260" y="4492"/>
              <a:ext cx="325" cy="1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</p:grp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2428860" y="785794"/>
            <a:ext cx="414340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ЧЛОВЕК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БИОСОЦИАЛЬНОЕ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существо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2214554"/>
            <a:ext cx="34146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  <a:r>
              <a:rPr lang="ru-RU" sz="3200" b="1" dirty="0"/>
              <a:t>БИОЛОГИЧЕСКОЕ</a:t>
            </a:r>
            <a:r>
              <a:rPr lang="ru-RU" sz="3200" dirty="0"/>
              <a:t> </a:t>
            </a:r>
          </a:p>
        </p:txBody>
      </p:sp>
      <p:sp>
        <p:nvSpPr>
          <p:cNvPr id="46101" name="Rectangle 21"/>
          <p:cNvSpPr>
            <a:spLocks noChangeArrowheads="1"/>
          </p:cNvSpPr>
          <p:nvPr/>
        </p:nvSpPr>
        <p:spPr bwMode="auto">
          <a:xfrm>
            <a:off x="6357950" y="2143116"/>
            <a:ext cx="268855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3200" b="1" dirty="0"/>
              <a:t>СОЦИАЛЬНОЕ</a:t>
            </a:r>
          </a:p>
        </p:txBody>
      </p:sp>
      <p:sp>
        <p:nvSpPr>
          <p:cNvPr id="46102" name="Rectangle 22"/>
          <p:cNvSpPr>
            <a:spLocks noChangeArrowheads="1"/>
          </p:cNvSpPr>
          <p:nvPr/>
        </p:nvSpPr>
        <p:spPr bwMode="auto">
          <a:xfrm>
            <a:off x="142844" y="3143248"/>
            <a:ext cx="421484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Биологическое в человеке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—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то, что дано ему от природы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—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физические особенности (возраст, пол, вес, внешность и т.д.), инстинкты, темперамент и т.д. Как природное биологическое существо человек рождается, растет, взрослеет, стареет и умирает.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103" name="Rectangle 23"/>
          <p:cNvSpPr>
            <a:spLocks noChangeArrowheads="1"/>
          </p:cNvSpPr>
          <p:nvPr/>
        </p:nvSpPr>
        <p:spPr bwMode="auto">
          <a:xfrm>
            <a:off x="4429124" y="3214686"/>
            <a:ext cx="457203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Социальное в человеке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—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то, что приобретается им в процессе жизни в обществе: речь, мышление, культурные навыки, навыки общения и т.д. При этом главным отличием выступает сознание.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2016.hvf.su/pic/Homo/att_57967_2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14356"/>
            <a:ext cx="9144000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www.gippokrat.by/fotogalery/news/golden-opportunit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357166"/>
            <a:ext cx="7929586" cy="4454066"/>
          </a:xfrm>
          <a:prstGeom prst="rect">
            <a:avLst/>
          </a:prstGeom>
          <a:noFill/>
        </p:spPr>
      </p:pic>
      <p:pic>
        <p:nvPicPr>
          <p:cNvPr id="20484" name="Picture 4" descr="http://color48.ru/img_givotnie_0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4000504"/>
            <a:ext cx="7500990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facecollection.ru/upload/files/411_richardson_5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57166"/>
            <a:ext cx="4041812" cy="6072206"/>
          </a:xfrm>
          <a:prstGeom prst="rect">
            <a:avLst/>
          </a:prstGeom>
          <a:noFill/>
        </p:spPr>
      </p:pic>
      <p:pic>
        <p:nvPicPr>
          <p:cNvPr id="6" name="Picture 4" descr="http://i80.fastpic.ru/big/2016/0605/be/8e86a1f8b427971c87be6b2c2b7770b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496" y="1785926"/>
            <a:ext cx="5000660" cy="38455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korins.ru/data/posts/000/003/109/3109-show.jpg?148240313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85728"/>
            <a:ext cx="4214842" cy="3929066"/>
          </a:xfrm>
          <a:prstGeom prst="rect">
            <a:avLst/>
          </a:prstGeom>
          <a:noFill/>
        </p:spPr>
      </p:pic>
      <p:pic>
        <p:nvPicPr>
          <p:cNvPr id="5" name="Picture 2" descr="https://thepetconcierge.com/wp-content/uploads/2016/06/shutterstock_263752712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85728"/>
            <a:ext cx="4264352" cy="350046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4572008"/>
            <a:ext cx="82868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На какие мысли наталкивают Вас увиденные изображения?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Как Вы думаете, о чем или о ком мы сегодня будем говорить?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Какие бы вопросы Вам хотелось бы узнать?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Загадка человека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3629028" cy="614370"/>
          </a:xfrm>
        </p:spPr>
        <p:txBody>
          <a:bodyPr>
            <a:normAutofit/>
          </a:bodyPr>
          <a:lstStyle/>
          <a:p>
            <a:r>
              <a:rPr lang="ru-RU" sz="1400" dirty="0" err="1" smtClean="0"/>
              <a:t>Общ-ие</a:t>
            </a:r>
            <a:r>
              <a:rPr lang="ru-RU" sz="1400" dirty="0" smtClean="0"/>
              <a:t> 5 </a:t>
            </a:r>
            <a:r>
              <a:rPr lang="ru-RU" sz="1400" dirty="0" err="1" smtClean="0"/>
              <a:t>кл</a:t>
            </a:r>
            <a:r>
              <a:rPr lang="ru-RU" sz="1400" dirty="0" smtClean="0"/>
              <a:t>. Глава 1</a:t>
            </a:r>
            <a:br>
              <a:rPr lang="ru-RU" sz="1400" dirty="0" smtClean="0"/>
            </a:br>
            <a:r>
              <a:rPr lang="ru-RU" sz="1400" dirty="0" smtClean="0"/>
              <a:t>Человек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Чем отличается человек от животного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Зачем человек рождается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Наследственность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867</Words>
  <Application>Microsoft Office PowerPoint</Application>
  <PresentationFormat>Экран (4:3)</PresentationFormat>
  <Paragraphs>140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Глава 1 Человек</vt:lpstr>
      <vt:lpstr>Слайд 2</vt:lpstr>
      <vt:lpstr>Слайд 3</vt:lpstr>
      <vt:lpstr>Слайд 4</vt:lpstr>
      <vt:lpstr>Слайд 5</vt:lpstr>
      <vt:lpstr>Слайд 6</vt:lpstr>
      <vt:lpstr>Слайд 7</vt:lpstr>
      <vt:lpstr>Загадка человека</vt:lpstr>
      <vt:lpstr>План:</vt:lpstr>
      <vt:lpstr>Слайд 10</vt:lpstr>
      <vt:lpstr>Слайд 11</vt:lpstr>
      <vt:lpstr>Слайд 12</vt:lpstr>
      <vt:lpstr>Чем отличается человек от животного</vt:lpstr>
      <vt:lpstr>Слайд 14</vt:lpstr>
      <vt:lpstr>Слайд 15</vt:lpstr>
      <vt:lpstr>Слайд 16</vt:lpstr>
      <vt:lpstr>Слайд 17</vt:lpstr>
      <vt:lpstr>Зачем человек рождается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Что нужно ребёнку, чтобы он рос и развивался ?</vt:lpstr>
      <vt:lpstr>Вспомните  схему и заполните пропуски в тексте:</vt:lpstr>
      <vt:lpstr>Слайд 28</vt:lpstr>
      <vt:lpstr>Слайд 29</vt:lpstr>
      <vt:lpstr>Слайд 30</vt:lpstr>
      <vt:lpstr>Что же такое наследственность?</vt:lpstr>
      <vt:lpstr>Наследственность – биологическая сущность всех людей</vt:lpstr>
      <vt:lpstr>Слайд 33</vt:lpstr>
      <vt:lpstr>Можно ли влиять на наследственность?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Глава 1 Человек</dc:title>
  <dc:creator>Tanya</dc:creator>
  <cp:lastModifiedBy>Tanya</cp:lastModifiedBy>
  <cp:revision>2</cp:revision>
  <dcterms:created xsi:type="dcterms:W3CDTF">2019-01-13T09:28:54Z</dcterms:created>
  <dcterms:modified xsi:type="dcterms:W3CDTF">2019-01-13T09:40:36Z</dcterms:modified>
</cp:coreProperties>
</file>